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handoutMasterIdLst>
    <p:handoutMasterId r:id="rId19"/>
  </p:handoutMasterIdLst>
  <p:sldIdLst>
    <p:sldId id="277" r:id="rId2"/>
    <p:sldId id="278" r:id="rId3"/>
    <p:sldId id="256" r:id="rId4"/>
    <p:sldId id="280" r:id="rId5"/>
    <p:sldId id="279" r:id="rId6"/>
    <p:sldId id="273" r:id="rId7"/>
    <p:sldId id="261" r:id="rId8"/>
    <p:sldId id="272" r:id="rId9"/>
    <p:sldId id="275" r:id="rId10"/>
    <p:sldId id="263" r:id="rId11"/>
    <p:sldId id="265" r:id="rId12"/>
    <p:sldId id="276" r:id="rId13"/>
    <p:sldId id="264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515C6CB-8C8E-414D-8106-E9975CC40DFF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3790F6A-BE17-4AE8-91D1-54B292C39C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184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295C95E-015C-4337-812B-98EF6898BF2D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03A517B-8AE1-4713-96A1-C454185A0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48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624094-9118-474C-8B47-65A84F22D373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1462-C2B7-4A61-970B-E0388549365B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057C-0C2A-45B7-8824-4C7B44404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7803-DC84-4A28-A2BE-FA49E206A188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1EF1-425D-4370-B480-8D4EA6BBCE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80DB-3336-4F18-9E9A-B7DFBFC22128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4587-C3C3-4E3A-9D6F-D45689BDC7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A8EA-F71E-4118-89C2-2F05665C78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D39B-CCA2-4373-BFAC-70128067006C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2396-9820-4F8D-8B44-555FC4FB38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C943-8196-46DE-A2E8-1D90369E2D45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7FC7-E6A4-42F5-9223-8E6AC8B7BF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95E1-AC55-4874-BC98-E651A88C47E8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C7A1-548E-49ED-835C-A16BD4C86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5B67-F860-4B16-830A-6734751DF62B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E74D-30EA-4EC1-8C2E-9407DEC9C2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3150-CF21-4152-AB6E-42B47BC0C01F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340B-45A2-4EDD-8E01-2DA8C20F6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6D77-FB01-450C-816D-9AB4B34214B6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AFA1-EAA5-48CF-BC98-F2568B1B43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7BD9-D073-4D2B-9099-A6077C2B69A4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5C6-E802-4CC4-B90A-4A157EC553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782A-D808-4037-B631-033742F5FF5E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1170-3DB0-4F1A-9781-C1A6ABB98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6D479-06AC-4A8B-8E4D-D756FE6187EC}" type="datetimeFigureOut">
              <a:rPr lang="cs-CZ"/>
              <a:pPr>
                <a:defRPr/>
              </a:pPr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EF1921-093D-43AA-8C1E-3D07BA3BD3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File:Chemistry_Laboratory_-_Bench.jpg?uselang=c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0/05/Chemistry_Laboratory_-_Bench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000000"/>
                </a:solidFill>
              </a:rPr>
              <a:t>Chemie jako věda, </a:t>
            </a:r>
            <a:r>
              <a:rPr lang="cs-CZ" b="1">
                <a:ea typeface="Calibri" pitchFamily="34" charset="0"/>
                <a:cs typeface="Arial" charset="0"/>
              </a:rPr>
              <a:t>bezpečnost práce v laboratoři,</a:t>
            </a:r>
          </a:p>
          <a:p>
            <a:pPr algn="ctr"/>
            <a:r>
              <a:rPr lang="cs-CZ" b="1">
                <a:ea typeface="Calibri" pitchFamily="34" charset="0"/>
                <a:cs typeface="Arial" charset="0"/>
              </a:rPr>
              <a:t> laboratorní pracovní řád</a:t>
            </a:r>
          </a:p>
          <a:p>
            <a:pPr algn="ctr"/>
            <a:endParaRPr lang="cs-CZ">
              <a:solidFill>
                <a:srgbClr val="000000"/>
              </a:solidFill>
            </a:endParaRPr>
          </a:p>
          <a:p>
            <a:pPr algn="ctr"/>
            <a:r>
              <a:rPr lang="cs-CZ">
                <a:solidFill>
                  <a:srgbClr val="000000"/>
                </a:solidFill>
              </a:rPr>
              <a:t>PaedDr. Ivana Töpferová </a:t>
            </a:r>
          </a:p>
          <a:p>
            <a:pPr algn="ctr"/>
            <a:endParaRPr lang="cs-CZ">
              <a:solidFill>
                <a:srgbClr val="000000"/>
              </a:solidFill>
            </a:endParaRPr>
          </a:p>
          <a:p>
            <a:pPr algn="ctr"/>
            <a:endParaRPr lang="cs-CZ">
              <a:solidFill>
                <a:srgbClr val="000000"/>
              </a:solidFill>
            </a:endParaRPr>
          </a:p>
          <a:p>
            <a:pPr algn="ctr"/>
            <a:r>
              <a:rPr lang="cs-CZ">
                <a:solidFill>
                  <a:srgbClr val="000000"/>
                </a:solidFill>
              </a:rPr>
              <a:t>Střední průmyslová škola, Mladá Boleslav, Havlíčkova 456</a:t>
            </a:r>
          </a:p>
          <a:p>
            <a:pPr algn="ctr"/>
            <a:r>
              <a:rPr lang="cs-CZ">
                <a:solidFill>
                  <a:srgbClr val="000000"/>
                </a:solidFill>
              </a:rPr>
              <a:t>CZ.1.07/1.5.00/34.0861</a:t>
            </a:r>
          </a:p>
          <a:p>
            <a:pPr algn="ctr"/>
            <a:r>
              <a:rPr lang="cs-CZ">
                <a:solidFill>
                  <a:srgbClr val="000000"/>
                </a:solidFill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Verdana" pitchFamily="34" charset="0"/>
              </a:rPr>
              <a:t>LABORATORNÍ ŘÁD (1)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400" smtClean="0"/>
              <a:t>1/  Do laboratoře vstupujte jen se souhlasem učitele a  pracujte v ní ve vhodném </a:t>
            </a:r>
            <a:r>
              <a:rPr lang="cs-CZ" sz="2400" b="1" smtClean="0"/>
              <a:t>pracovním oděvu </a:t>
            </a:r>
            <a:r>
              <a:rPr lang="cs-CZ" sz="2400" smtClean="0"/>
              <a:t>a s vhodně upravenými vlasy (dlouhé vlasy sepnuty).</a:t>
            </a:r>
          </a:p>
          <a:p>
            <a:pPr>
              <a:buFont typeface="Arial" charset="0"/>
              <a:buNone/>
            </a:pPr>
            <a:r>
              <a:rPr lang="cs-CZ" sz="2400" smtClean="0"/>
              <a:t>2/ Do laboratoře noste jen pomůcky požadované učitelem pro dané cvičení.</a:t>
            </a:r>
          </a:p>
          <a:p>
            <a:pPr>
              <a:buFont typeface="Arial" charset="0"/>
              <a:buNone/>
            </a:pPr>
            <a:r>
              <a:rPr lang="cs-CZ" sz="2400" smtClean="0"/>
              <a:t>3/  V laboratoři udržujte  pořádek  a čistotu. </a:t>
            </a:r>
            <a:r>
              <a:rPr lang="cs-CZ" sz="2400" b="1" smtClean="0"/>
              <a:t>Nejezte a nepijte! Nekuřte!</a:t>
            </a:r>
            <a:endParaRPr lang="cs-CZ" sz="2400" smtClean="0"/>
          </a:p>
          <a:p>
            <a:pPr>
              <a:buFont typeface="Arial" charset="0"/>
              <a:buNone/>
            </a:pPr>
            <a:r>
              <a:rPr lang="cs-CZ" sz="2400" smtClean="0"/>
              <a:t>4/  Dodržujte pokyny učitele při práci s žíravinami, hořlavinami, jedovatými látkami a přístroji.</a:t>
            </a:r>
          </a:p>
          <a:p>
            <a:pPr>
              <a:buFont typeface="Arial" charset="0"/>
              <a:buNone/>
            </a:pPr>
            <a:r>
              <a:rPr lang="cs-CZ" sz="2400" smtClean="0"/>
              <a:t>5/  Práce provádějte přesně podle návodu, používejte jen  pomůcky a označené chemikálie, které byly určeny. Případné použití dalších chemikálií nebo pomůcek musí být odsouhlaseno učitelem.</a:t>
            </a:r>
          </a:p>
          <a:p>
            <a:endParaRPr lang="cs-CZ" sz="2400" smtClean="0"/>
          </a:p>
          <a:p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Verdana" pitchFamily="34" charset="0"/>
              </a:rPr>
              <a:t>LABORATORNÍ ŘÁD (2)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400" smtClean="0"/>
              <a:t>6/  Po ukončení práce umyjte a ukliďte použité nádoby. Odpadky odkládejte pouze na místa k tomu určená. Zbytky chemikálií nalijte do určených nádob nebo vraťte učiteli.</a:t>
            </a:r>
          </a:p>
          <a:p>
            <a:pPr>
              <a:buFont typeface="Arial" charset="0"/>
              <a:buNone/>
            </a:pPr>
            <a:r>
              <a:rPr lang="cs-CZ" sz="2400" smtClean="0"/>
              <a:t>7/  Po skončení práce zkontrolujte, zda jsou na vašem pracovním místě</a:t>
            </a:r>
            <a:r>
              <a:rPr lang="cs-CZ" sz="2400" b="1" smtClean="0"/>
              <a:t> uzavřeny přívody plynu, vody a elektřiny. </a:t>
            </a:r>
            <a:r>
              <a:rPr lang="cs-CZ" sz="2400" smtClean="0"/>
              <a:t>Laboratoř opusťte po řádném předání pracoviště učiteli.</a:t>
            </a:r>
          </a:p>
          <a:p>
            <a:pPr>
              <a:buFont typeface="Arial" charset="0"/>
              <a:buNone/>
            </a:pPr>
            <a:r>
              <a:rPr lang="cs-CZ" sz="2400" smtClean="0"/>
              <a:t>8/  V případě poranění v laboratoři vše ihned nahlaste učiteli a proveďte první pomoc.</a:t>
            </a:r>
          </a:p>
          <a:p>
            <a:pPr>
              <a:buFont typeface="Arial" charset="0"/>
              <a:buNone/>
            </a:pPr>
            <a:r>
              <a:rPr lang="cs-CZ" sz="2400" smtClean="0"/>
              <a:t>9/  Pro případ požáru se seznamte s umístěním a způsobem použití hasících přístrojů.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713788" cy="1008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latin typeface="Verdana" pitchFamily="34" charset="0"/>
              </a:rPr>
              <a:t>CHEMIE – zásady bezpečnosti práce (1)</a:t>
            </a:r>
            <a:endParaRPr lang="cs-CZ" dirty="0" smtClean="0">
              <a:latin typeface="Verdana" pitchFamily="34" charset="0"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r>
              <a:rPr lang="cs-CZ" sz="2400" smtClean="0">
                <a:latin typeface="Verdana" pitchFamily="34" charset="0"/>
              </a:rPr>
              <a:t>Všem nehodám v laboratoři předcházejte odborným a bezpečným postupem při pokusech.</a:t>
            </a:r>
          </a:p>
          <a:p>
            <a:r>
              <a:rPr lang="cs-CZ" sz="2400" smtClean="0">
                <a:latin typeface="Verdana" pitchFamily="34" charset="0"/>
              </a:rPr>
              <a:t>Používejte ochranné pomůcky – plášť, rukavice, ochranný štít.</a:t>
            </a:r>
          </a:p>
          <a:p>
            <a:r>
              <a:rPr lang="cs-CZ" sz="2400" smtClean="0">
                <a:latin typeface="Verdana" pitchFamily="34" charset="0"/>
              </a:rPr>
              <a:t>Používejte pouze označené chemikálie.</a:t>
            </a:r>
          </a:p>
          <a:p>
            <a:r>
              <a:rPr lang="cs-CZ" sz="2400" smtClean="0">
                <a:latin typeface="Verdana" pitchFamily="34" charset="0"/>
              </a:rPr>
              <a:t>Chemikálie neochutnávejte, opatrně čichejte k těkavým látkám.</a:t>
            </a:r>
          </a:p>
          <a:p>
            <a:r>
              <a:rPr lang="cs-CZ" sz="2400" smtClean="0">
                <a:latin typeface="Verdana" pitchFamily="34" charset="0"/>
              </a:rPr>
              <a:t>Správně řeďte kyseliny a zásady - lijte je nebo sypte do vody, manipulujte s nimi opatrně, aby nedošlo k poleptání.</a:t>
            </a:r>
          </a:p>
          <a:p>
            <a:pPr>
              <a:buFont typeface="Arial" charset="0"/>
              <a:buNone/>
            </a:pPr>
            <a:endParaRPr lang="cs-CZ" sz="2000" smtClean="0"/>
          </a:p>
          <a:p>
            <a:pPr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507412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latin typeface="Verdana" pitchFamily="34" charset="0"/>
              </a:rPr>
              <a:t>CHEMIE – zásady bezpečnosti práce (2)</a:t>
            </a:r>
            <a:endParaRPr lang="cs-CZ" dirty="0" smtClean="0">
              <a:latin typeface="Verdana" pitchFamily="34" charset="0"/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824413"/>
          </a:xfrm>
        </p:spPr>
        <p:txBody>
          <a:bodyPr/>
          <a:lstStyle/>
          <a:p>
            <a:r>
              <a:rPr lang="cs-CZ" sz="2400" smtClean="0">
                <a:latin typeface="Verdana" pitchFamily="34" charset="0"/>
              </a:rPr>
              <a:t>Při práci s otevřeným ohněm pracujte opatrně, snažte se zabránit utajenému varu, v blízkosti plamene nepracujte s hořlavými látkami, při zahřívání zkumavky ji držte tak, aby při případném vystříknutí obsahu nebyl nikdo ohrožen.</a:t>
            </a:r>
          </a:p>
          <a:p>
            <a:r>
              <a:rPr lang="cs-CZ" sz="2400" smtClean="0">
                <a:latin typeface="Verdana" pitchFamily="34" charset="0"/>
              </a:rPr>
              <a:t>Při sestavování aparatur postupujte velmi opatrně. </a:t>
            </a:r>
          </a:p>
          <a:p>
            <a:r>
              <a:rPr lang="cs-CZ" sz="2400" smtClean="0">
                <a:latin typeface="Verdana" pitchFamily="34" charset="0"/>
              </a:rPr>
              <a:t>Před prací s elektrickými spotřebiči si vždy osušte ruce, při jakékoliv závadě spotřebič vypněte a poruchu ohlaste.</a:t>
            </a:r>
          </a:p>
          <a:p>
            <a:pPr>
              <a:buFont typeface="Arial" charset="0"/>
              <a:buNone/>
            </a:pPr>
            <a:r>
              <a:rPr lang="cs-CZ" sz="2400" smtClean="0">
                <a:latin typeface="Verdana" pitchFamily="34" charset="0"/>
              </a:rPr>
              <a:t>V laboratoři je </a:t>
            </a:r>
            <a:r>
              <a:rPr lang="cs-CZ" sz="2400" b="1" smtClean="0">
                <a:latin typeface="Verdana" pitchFamily="34" charset="0"/>
              </a:rPr>
              <a:t>zakázáno kouřit, jíst a pít!</a:t>
            </a:r>
            <a:endParaRPr lang="cs-CZ" sz="2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Verdana" pitchFamily="34" charset="0"/>
              </a:rPr>
              <a:t>Důležitá telefonní čísla</a:t>
            </a:r>
            <a:r>
              <a:rPr lang="cs-CZ" sz="4000" b="1" smtClean="0">
                <a:latin typeface="Verdana" pitchFamily="34" charset="0"/>
              </a:rPr>
              <a:t>:</a:t>
            </a:r>
            <a:endParaRPr lang="cs-CZ" sz="4000" smtClean="0">
              <a:latin typeface="Verdana" pitchFamily="34" charset="0"/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400" smtClean="0">
                <a:latin typeface="Verdana" pitchFamily="34" charset="0"/>
              </a:rPr>
              <a:t>Integrovaný záchranný systém: </a:t>
            </a:r>
            <a:r>
              <a:rPr lang="cs-CZ" sz="2400" smtClean="0">
                <a:solidFill>
                  <a:srgbClr val="FF0000"/>
                </a:solidFill>
                <a:latin typeface="Verdana" pitchFamily="34" charset="0"/>
              </a:rPr>
              <a:t>112</a:t>
            </a:r>
          </a:p>
          <a:p>
            <a:pPr>
              <a:buFont typeface="Arial" charset="0"/>
              <a:buNone/>
            </a:pPr>
            <a:r>
              <a:rPr lang="cs-CZ" sz="2400" smtClean="0">
                <a:latin typeface="Verdana" pitchFamily="34" charset="0"/>
              </a:rPr>
              <a:t>Policie ČR:  </a:t>
            </a:r>
            <a:r>
              <a:rPr lang="cs-CZ" sz="2400" b="1" smtClean="0">
                <a:latin typeface="Verdana" pitchFamily="34" charset="0"/>
              </a:rPr>
              <a:t>158</a:t>
            </a:r>
          </a:p>
          <a:p>
            <a:pPr>
              <a:buFont typeface="Arial" charset="0"/>
              <a:buNone/>
            </a:pPr>
            <a:r>
              <a:rPr lang="cs-CZ" sz="2400" smtClean="0">
                <a:latin typeface="Verdana" pitchFamily="34" charset="0"/>
              </a:rPr>
              <a:t>Hasiči:  </a:t>
            </a:r>
            <a:r>
              <a:rPr lang="cs-CZ" sz="2400" b="1" smtClean="0">
                <a:latin typeface="Verdana" pitchFamily="34" charset="0"/>
              </a:rPr>
              <a:t>150</a:t>
            </a:r>
          </a:p>
          <a:p>
            <a:pPr>
              <a:buFont typeface="Arial" charset="0"/>
              <a:buNone/>
            </a:pPr>
            <a:r>
              <a:rPr lang="cs-CZ" sz="2400" smtClean="0">
                <a:latin typeface="Verdana" pitchFamily="34" charset="0"/>
              </a:rPr>
              <a:t>Záchranná služba:  </a:t>
            </a:r>
            <a:r>
              <a:rPr lang="cs-CZ" sz="2400" b="1" smtClean="0">
                <a:latin typeface="Verdana" pitchFamily="34" charset="0"/>
              </a:rPr>
              <a:t>155</a:t>
            </a:r>
          </a:p>
          <a:p>
            <a:pPr>
              <a:buFont typeface="Arial" charset="0"/>
              <a:buNone/>
            </a:pPr>
            <a:r>
              <a:rPr lang="cs-CZ" sz="2400" smtClean="0">
                <a:latin typeface="Verdana" pitchFamily="34" charset="0"/>
              </a:rPr>
              <a:t>Městská policie:  </a:t>
            </a:r>
            <a:r>
              <a:rPr lang="cs-CZ" sz="2400" b="1" smtClean="0">
                <a:latin typeface="Verdana" pitchFamily="34" charset="0"/>
              </a:rPr>
              <a:t>156</a:t>
            </a:r>
          </a:p>
          <a:p>
            <a:endParaRPr lang="cs-CZ" smtClean="0"/>
          </a:p>
        </p:txBody>
      </p:sp>
      <p:pic>
        <p:nvPicPr>
          <p:cNvPr id="15364" name="Picture 2" descr="C:\Ivana\DUM foto\PA01000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349500"/>
            <a:ext cx="3101975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ovéPole 4"/>
          <p:cNvSpPr txBox="1">
            <a:spLocks noChangeArrowheads="1"/>
          </p:cNvSpPr>
          <p:nvPr/>
        </p:nvSpPr>
        <p:spPr bwMode="auto">
          <a:xfrm>
            <a:off x="2916238" y="6092825"/>
            <a:ext cx="2373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Verdana" pitchFamily="34" charset="0"/>
              </a:rPr>
              <a:t>Obr. 5 Hasicí přístroj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Verdana" pitchFamily="34" charset="0"/>
              </a:rPr>
              <a:t>Seznam obrázků: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000" smtClean="0">
                <a:latin typeface="Verdana" pitchFamily="34" charset="0"/>
              </a:rPr>
              <a:t>Obr. 1, 2, 3, 5 foto: Ivana Töpferová</a:t>
            </a:r>
          </a:p>
          <a:p>
            <a:pPr>
              <a:buFont typeface="Arial" charset="0"/>
              <a:buNone/>
            </a:pPr>
            <a:r>
              <a:rPr lang="cs-CZ" sz="2000" smtClean="0">
                <a:latin typeface="Verdana" pitchFamily="34" charset="0"/>
              </a:rPr>
              <a:t>Obr. 4 Laboratoř analytické chemie. Zdroj: W</a:t>
            </a:r>
            <a:r>
              <a:rPr lang="cs-CZ" sz="2000" i="1" smtClean="0">
                <a:latin typeface="Verdana" pitchFamily="34" charset="0"/>
              </a:rPr>
              <a:t>ikimedia </a:t>
            </a:r>
            <a:r>
              <a:rPr lang="en-US" sz="2000" i="1" smtClean="0">
                <a:latin typeface="Verdana" pitchFamily="34" charset="0"/>
              </a:rPr>
              <a:t>[online]</a:t>
            </a:r>
            <a:r>
              <a:rPr lang="cs-CZ" sz="2000" smtClean="0">
                <a:latin typeface="Verdana" pitchFamily="34" charset="0"/>
              </a:rPr>
              <a:t>. 20.3.2009 </a:t>
            </a:r>
            <a:r>
              <a:rPr lang="en-US" sz="2000" smtClean="0">
                <a:latin typeface="Verdana" pitchFamily="34" charset="0"/>
              </a:rPr>
              <a:t>[</a:t>
            </a:r>
            <a:r>
              <a:rPr lang="cs-CZ" sz="2000" smtClean="0">
                <a:latin typeface="Verdana" pitchFamily="34" charset="0"/>
              </a:rPr>
              <a:t>vid. 25.9.2012</a:t>
            </a:r>
            <a:r>
              <a:rPr lang="en-US" sz="2000" smtClean="0">
                <a:latin typeface="Verdana" pitchFamily="34" charset="0"/>
              </a:rPr>
              <a:t>]</a:t>
            </a:r>
            <a:r>
              <a:rPr lang="cs-CZ" sz="2000" smtClean="0">
                <a:latin typeface="Verdana" pitchFamily="34" charset="0"/>
              </a:rPr>
              <a:t>. Dostupné z: </a:t>
            </a:r>
            <a:r>
              <a:rPr lang="cs-CZ" sz="2000" smtClean="0">
                <a:latin typeface="Verdana" pitchFamily="34" charset="0"/>
                <a:hlinkClick r:id="rId2"/>
              </a:rPr>
              <a:t>http://commons.wikimedia.org/wiki/File:Chemistry_Laboratory_-_Bench.jpg?uselang=cs</a:t>
            </a:r>
            <a:r>
              <a:rPr lang="cs-CZ" sz="2000" smtClean="0">
                <a:latin typeface="Verdana" pitchFamily="34" charset="0"/>
              </a:rPr>
              <a:t>, CC-BY-SA 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Verdana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>
                <a:latin typeface="Verdana" pitchFamily="34" charset="0"/>
              </a:rPr>
              <a:t>Laboratorní řád a zásady bezpečnosti práce a první pomoci, SPŠ Mladá Boleslav, 3.9.2007</a:t>
            </a:r>
          </a:p>
          <a:p>
            <a:r>
              <a:rPr lang="cs-CZ" sz="2000" smtClean="0">
                <a:latin typeface="Verdana" pitchFamily="34" charset="0"/>
              </a:rPr>
              <a:t>MACH, J., PLUCKOVÁ, I., ŠIBOR, J. </a:t>
            </a:r>
            <a:r>
              <a:rPr lang="cs-CZ" sz="2000" i="1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smtClean="0">
                <a:latin typeface="Verdana" pitchFamily="34" charset="0"/>
              </a:rPr>
              <a:t>. Brno: NOVÁ ŠKOLA, s.r.o., 2010. ISBN 978-80-7289-133-7.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050"/>
            <a:ext cx="7161213" cy="3578225"/>
          </a:xfrm>
        </p:spPr>
        <p:txBody>
          <a:bodyPr rtlCol="0">
            <a:normAutofit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Anotace: </a:t>
            </a:r>
            <a:r>
              <a:rPr lang="cs-CZ" sz="2000" dirty="0" smtClean="0"/>
              <a:t> </a:t>
            </a:r>
            <a:r>
              <a:rPr lang="cs-CZ" sz="2000" i="1" dirty="0" smtClean="0"/>
              <a:t>výuková prezentace pro úvodní hodinu chemie na střední průmyslové škole v prvním ročníku studia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Předmět:</a:t>
            </a:r>
            <a:r>
              <a:rPr lang="cs-CZ" sz="2000" dirty="0" smtClean="0"/>
              <a:t> </a:t>
            </a:r>
            <a:r>
              <a:rPr lang="cs-CZ" sz="2000" i="1" dirty="0" smtClean="0"/>
              <a:t>chemie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Ročník: </a:t>
            </a:r>
            <a:r>
              <a:rPr lang="cs-CZ" sz="2000" i="1" dirty="0"/>
              <a:t>I. ročník SŠ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Tematický </a:t>
            </a:r>
            <a:r>
              <a:rPr lang="cs-CZ" sz="2000" b="1" dirty="0"/>
              <a:t>celek</a:t>
            </a:r>
            <a:r>
              <a:rPr lang="cs-CZ" sz="2000" b="1" dirty="0" smtClean="0"/>
              <a:t>: </a:t>
            </a:r>
            <a:r>
              <a:rPr lang="cs-CZ" sz="2000" i="1" dirty="0" smtClean="0"/>
              <a:t>obecná chemie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Klíčová slova: </a:t>
            </a:r>
            <a:r>
              <a:rPr lang="cs-CZ" sz="2000" i="1" dirty="0" smtClean="0"/>
              <a:t>chemie, věda, obory, chemická laboratoř, zásady bezpečnosti práce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Forma:</a:t>
            </a:r>
            <a:r>
              <a:rPr lang="cs-CZ" sz="2000" dirty="0"/>
              <a:t> </a:t>
            </a:r>
            <a:r>
              <a:rPr lang="cs-CZ" sz="2000" i="1" dirty="0" smtClean="0"/>
              <a:t>vysvětlování a demonstrace</a:t>
            </a:r>
            <a:r>
              <a:rPr lang="cs-CZ" sz="2000" dirty="0"/>
              <a:t>	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Datum vytvoření: </a:t>
            </a:r>
            <a:r>
              <a:rPr lang="cs-CZ" sz="2000" i="1" dirty="0" smtClean="0"/>
              <a:t>9. 10. </a:t>
            </a:r>
            <a:r>
              <a:rPr lang="cs-CZ" sz="2000" i="1" dirty="0"/>
              <a:t>2012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772400" cy="1470025"/>
          </a:xfrm>
        </p:spPr>
        <p:txBody>
          <a:bodyPr/>
          <a:lstStyle/>
          <a:p>
            <a:r>
              <a:rPr lang="cs-CZ" sz="7200" smtClean="0">
                <a:solidFill>
                  <a:srgbClr val="C00000"/>
                </a:solidFill>
                <a:latin typeface="Verdana" pitchFamily="34" charset="0"/>
              </a:rPr>
              <a:t>CHEMIE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116013" y="3886200"/>
            <a:ext cx="7056437" cy="175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rgbClr val="898989"/>
                </a:solidFill>
                <a:latin typeface="Verdana" pitchFamily="34" charset="0"/>
              </a:rPr>
              <a:t>přírodní experimentální věda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rgbClr val="898989"/>
                </a:solidFill>
                <a:latin typeface="Verdana" pitchFamily="34" charset="0"/>
              </a:rPr>
              <a:t>o složení a vlastnostech látek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rgbClr val="898989"/>
                </a:solidFill>
                <a:latin typeface="Verdana" pitchFamily="34" charset="0"/>
              </a:rPr>
              <a:t>a o jejich přeměnách na jiné látky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116013" y="3886200"/>
            <a:ext cx="7056437" cy="175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rgbClr val="898989"/>
                </a:solidFill>
                <a:latin typeface="Verdana" pitchFamily="34" charset="0"/>
              </a:rPr>
              <a:t>přírodní experimentální věda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rgbClr val="898989"/>
                </a:solidFill>
                <a:latin typeface="Verdana" pitchFamily="34" charset="0"/>
              </a:rPr>
              <a:t>o složení a vlastnostech látek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rgbClr val="898989"/>
                </a:solidFill>
                <a:latin typeface="Verdana" pitchFamily="34" charset="0"/>
              </a:rPr>
              <a:t>a o jejich přeměnách na jiné látky</a:t>
            </a:r>
          </a:p>
        </p:txBody>
      </p:sp>
      <p:pic>
        <p:nvPicPr>
          <p:cNvPr id="1026" name="Picture 2" descr="C:\Ivana\DUM foto\P92701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196140" cy="5522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761413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ovéPole 5"/>
          <p:cNvSpPr txBox="1">
            <a:spLocks noChangeArrowheads="1"/>
          </p:cNvSpPr>
          <p:nvPr/>
        </p:nvSpPr>
        <p:spPr bwMode="auto">
          <a:xfrm>
            <a:off x="3059113" y="6092825"/>
            <a:ext cx="2319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Verdana" pitchFamily="34" charset="0"/>
              </a:rPr>
              <a:t>Obr. 1 Ilustrační foto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6"/>
          <p:cNvSpPr txBox="1">
            <a:spLocks noChangeArrowheads="1"/>
          </p:cNvSpPr>
          <p:nvPr/>
        </p:nvSpPr>
        <p:spPr bwMode="auto">
          <a:xfrm>
            <a:off x="211138" y="620713"/>
            <a:ext cx="8753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Verdana" pitchFamily="34" charset="0"/>
              </a:rPr>
              <a:t>Uveďte příklady využití chemie v různých situacích</a:t>
            </a:r>
          </a:p>
          <a:p>
            <a:r>
              <a:rPr lang="cs-CZ" sz="2400">
                <a:latin typeface="Verdana" pitchFamily="34" charset="0"/>
              </a:rPr>
              <a:t>v denním životě.</a:t>
            </a:r>
          </a:p>
          <a:p>
            <a:r>
              <a:rPr lang="cs-CZ" sz="2400">
                <a:latin typeface="Verdana" pitchFamily="34" charset="0"/>
              </a:rPr>
              <a:t>Uveďte příklady zneužití chemie.</a:t>
            </a:r>
          </a:p>
        </p:txBody>
      </p:sp>
      <p:pic>
        <p:nvPicPr>
          <p:cNvPr id="7171" name="Picture 3" descr="C:\Ivana\DUM foto\P927007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205038"/>
            <a:ext cx="6048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ovéPole 6"/>
          <p:cNvSpPr txBox="1">
            <a:spLocks noChangeArrowheads="1"/>
          </p:cNvSpPr>
          <p:nvPr/>
        </p:nvSpPr>
        <p:spPr bwMode="auto">
          <a:xfrm>
            <a:off x="3132138" y="6308725"/>
            <a:ext cx="2319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Verdana" pitchFamily="34" charset="0"/>
              </a:rPr>
              <a:t>Obr. 2 Ilustrační foto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Verdana" pitchFamily="34" charset="0"/>
              </a:rPr>
              <a:t>Obory chemie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Verdana" pitchFamily="34" charset="0"/>
              </a:rPr>
              <a:t>s chemií se můžete setkat téměř ve všech oborech lidské činnosti, každý den, pomáhá rozvoji společnosti ...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Verdana" pitchFamily="34" charset="0"/>
              </a:rPr>
              <a:t>rozčleňte chemii do chemických oborů (disciplín):  </a:t>
            </a:r>
          </a:p>
          <a:p>
            <a:pPr marL="2155825" indent="0" fontAlgn="auto">
              <a:spcAft>
                <a:spcPts val="0"/>
              </a:spcAft>
              <a:buFont typeface="Arial" charset="0"/>
              <a:buNone/>
              <a:defRPr/>
            </a:pPr>
            <a:endParaRPr lang="cs-CZ" dirty="0" smtClean="0"/>
          </a:p>
        </p:txBody>
      </p:sp>
      <p:sp>
        <p:nvSpPr>
          <p:cNvPr id="4" name="Zaoblený obdélník 3"/>
          <p:cNvSpPr/>
          <p:nvPr/>
        </p:nvSpPr>
        <p:spPr>
          <a:xfrm>
            <a:off x="3059113" y="3860800"/>
            <a:ext cx="2592387" cy="2592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obecná chemie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anorganická chemie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organická chemie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fyzikální chemie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analytická chemie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makromolekulární chemie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potravinářská chemie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petrochemie  ...</a:t>
            </a:r>
            <a:r>
              <a:rPr lang="cs-CZ" sz="1600" dirty="0"/>
              <a:t>...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059113" y="3860800"/>
            <a:ext cx="2592387" cy="25923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Verdana" pitchFamily="34" charset="0"/>
              </a:rPr>
              <a:t>Ukázka laboratoře chemie</a:t>
            </a:r>
          </a:p>
        </p:txBody>
      </p:sp>
      <p:pic>
        <p:nvPicPr>
          <p:cNvPr id="9219" name="Picture 4" descr="C:\Foto\CD_2012_01_ne\120427_SPS\laborator\P427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196975"/>
            <a:ext cx="6034087" cy="4525963"/>
          </a:xfrm>
        </p:spPr>
      </p:pic>
      <p:sp>
        <p:nvSpPr>
          <p:cNvPr id="9220" name="TextovéPole 4"/>
          <p:cNvSpPr txBox="1">
            <a:spLocks noChangeArrowheads="1"/>
          </p:cNvSpPr>
          <p:nvPr/>
        </p:nvSpPr>
        <p:spPr bwMode="auto">
          <a:xfrm>
            <a:off x="3059113" y="5876925"/>
            <a:ext cx="3357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Verdana" pitchFamily="34" charset="0"/>
              </a:rPr>
              <a:t>Obr. 3 Laboratoř chemie v SPŠ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Verdana" pitchFamily="34" charset="0"/>
              </a:rPr>
              <a:t>Ukázka laboratoře chemie</a:t>
            </a:r>
          </a:p>
        </p:txBody>
      </p:sp>
      <p:sp>
        <p:nvSpPr>
          <p:cNvPr id="10243" name="TextovéPole 4"/>
          <p:cNvSpPr txBox="1">
            <a:spLocks noChangeArrowheads="1"/>
          </p:cNvSpPr>
          <p:nvPr/>
        </p:nvSpPr>
        <p:spPr bwMode="auto">
          <a:xfrm>
            <a:off x="2555875" y="5949950"/>
            <a:ext cx="3798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Verdana" pitchFamily="34" charset="0"/>
              </a:rPr>
              <a:t>Obr. 4 Laboratoř analytické chemie</a:t>
            </a:r>
          </a:p>
        </p:txBody>
      </p:sp>
      <p:pic>
        <p:nvPicPr>
          <p:cNvPr id="10244" name="Picture 8" descr="File:Chemistry Laboratory - Bench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484313"/>
            <a:ext cx="5688013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345</Words>
  <Application>Microsoft Office PowerPoint</Application>
  <PresentationFormat>Předvádění na obrazovce (4:3)</PresentationFormat>
  <Paragraphs>79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Prezentace aplikace PowerPoint</vt:lpstr>
      <vt:lpstr>Prezentace aplikace PowerPoint</vt:lpstr>
      <vt:lpstr>CHEMIE</vt:lpstr>
      <vt:lpstr>Prezentace aplikace PowerPoint</vt:lpstr>
      <vt:lpstr>Prezentace aplikace PowerPoint</vt:lpstr>
      <vt:lpstr>Prezentace aplikace PowerPoint</vt:lpstr>
      <vt:lpstr>Obory chemie</vt:lpstr>
      <vt:lpstr>Ukázka laboratoře chemie</vt:lpstr>
      <vt:lpstr>Ukázka laboratoře chemie</vt:lpstr>
      <vt:lpstr>LABORATORNÍ ŘÁD (1)</vt:lpstr>
      <vt:lpstr>LABORATORNÍ ŘÁD (2)</vt:lpstr>
      <vt:lpstr>CHEMIE – zásady bezpečnosti práce (1)</vt:lpstr>
      <vt:lpstr>CHEMIE – zásady bezpečnosti práce (2)</vt:lpstr>
      <vt:lpstr>Důležitá telefonní čísla:</vt:lpstr>
      <vt:lpstr>Seznam obrázků: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Martin Kubát</cp:lastModifiedBy>
  <cp:revision>80</cp:revision>
  <dcterms:created xsi:type="dcterms:W3CDTF">2012-09-09T15:49:48Z</dcterms:created>
  <dcterms:modified xsi:type="dcterms:W3CDTF">2012-10-15T09:52:41Z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