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00" r:id="rId1"/>
  </p:sldMasterIdLst>
  <p:notesMasterIdLst>
    <p:notesMasterId r:id="rId20"/>
  </p:notesMasterIdLst>
  <p:handoutMasterIdLst>
    <p:handoutMasterId r:id="rId21"/>
  </p:handoutMasterIdLst>
  <p:sldIdLst>
    <p:sldId id="277" r:id="rId2"/>
    <p:sldId id="278" r:id="rId3"/>
    <p:sldId id="296" r:id="rId4"/>
    <p:sldId id="297" r:id="rId5"/>
    <p:sldId id="298" r:id="rId6"/>
    <p:sldId id="299" r:id="rId7"/>
    <p:sldId id="300" r:id="rId8"/>
    <p:sldId id="301" r:id="rId9"/>
    <p:sldId id="293" r:id="rId10"/>
    <p:sldId id="302" r:id="rId11"/>
    <p:sldId id="303" r:id="rId12"/>
    <p:sldId id="304" r:id="rId13"/>
    <p:sldId id="286" r:id="rId14"/>
    <p:sldId id="305" r:id="rId15"/>
    <p:sldId id="306" r:id="rId16"/>
    <p:sldId id="307" r:id="rId17"/>
    <p:sldId id="271" r:id="rId18"/>
    <p:sldId id="270" r:id="rId19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DB6"/>
    <a:srgbClr val="29C7FF"/>
    <a:srgbClr val="FFF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197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69202D7-D963-419D-93D3-4F9C4F8381AB}" type="datetimeFigureOut">
              <a:rPr lang="cs-CZ"/>
              <a:pPr>
                <a:defRPr/>
              </a:pPr>
              <a:t>3.9.2013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8E3D5BE-4176-44E9-B001-52EDA1193DF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7086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6023140-B697-4E63-8627-34A55954F7A0}" type="datetimeFigureOut">
              <a:rPr lang="cs-CZ"/>
              <a:pPr>
                <a:defRPr/>
              </a:pPr>
              <a:t>3.9.2013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D421D52-8DEC-402E-A196-6D951B9CE2C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9413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93089-24F6-4F75-A27E-AC7B8A90A6D6}" type="datetimeFigureOut">
              <a:rPr lang="cs-CZ"/>
              <a:pPr>
                <a:defRPr/>
              </a:pPr>
              <a:t>3.9.2013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703E1-1CE6-4D4C-936A-262814A6B8B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4626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CA88D-D6CF-4F16-801A-BD41B6B30B1D}" type="datetimeFigureOut">
              <a:rPr lang="cs-CZ"/>
              <a:pPr>
                <a:defRPr/>
              </a:pPr>
              <a:t>3.9.2013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F44EB-D8B6-45D0-A7DB-DA8721B31F3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094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5EF0E-783E-43A4-9A94-EEADD9DD512F}" type="datetimeFigureOut">
              <a:rPr lang="cs-CZ"/>
              <a:pPr>
                <a:defRPr/>
              </a:pPr>
              <a:t>3.9.2013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09538-29FC-48C5-943F-7FBE0944E75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243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0F446-CE0E-4101-B085-BF23B2C6EFF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8246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08A0D-0342-4EB9-8DCD-79E18293C5EA}" type="datetimeFigureOut">
              <a:rPr lang="cs-CZ"/>
              <a:pPr>
                <a:defRPr/>
              </a:pPr>
              <a:t>3.9.2013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D08CC-B173-4F3B-A316-917A04459AB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7048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483D8-74B6-4A20-BADC-5760770BF33E}" type="datetimeFigureOut">
              <a:rPr lang="cs-CZ"/>
              <a:pPr>
                <a:defRPr/>
              </a:pPr>
              <a:t>3.9.2013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2B4F2-D3FC-4873-92AA-CEA7CC35331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9040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70614-4D67-42A6-8AF8-EABBD919548E}" type="datetimeFigureOut">
              <a:rPr lang="cs-CZ"/>
              <a:pPr>
                <a:defRPr/>
              </a:pPr>
              <a:t>3.9.2013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68B9F-59AC-46D0-A5E3-0D7E8AE6A2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3684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1A963-7CA6-4F3E-BCB6-432A29F98F0B}" type="datetimeFigureOut">
              <a:rPr lang="cs-CZ"/>
              <a:pPr>
                <a:defRPr/>
              </a:pPr>
              <a:t>3.9.2013</a:t>
            </a:fld>
            <a:endParaRPr 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B96C8-4D23-48E3-87CA-FD23DC33568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763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1DF4B-41E3-4CC8-8206-23FBC172BE7F}" type="datetimeFigureOut">
              <a:rPr lang="cs-CZ"/>
              <a:pPr>
                <a:defRPr/>
              </a:pPr>
              <a:t>3.9.2013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66F39-59DA-4E8A-992C-DF42BBD4201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3665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21D9D-37E4-4CF3-BF58-132A7235F53D}" type="datetimeFigureOut">
              <a:rPr lang="cs-CZ"/>
              <a:pPr>
                <a:defRPr/>
              </a:pPr>
              <a:t>3.9.2013</a:t>
            </a:fld>
            <a:endParaRPr lang="cs-C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1F4BF-C166-4ACF-ABF5-362351BA486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9747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18F92-9995-40C7-AE3E-028C4DEDAB40}" type="datetimeFigureOut">
              <a:rPr lang="cs-CZ"/>
              <a:pPr>
                <a:defRPr/>
              </a:pPr>
              <a:t>3.9.2013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CCE16-B593-4055-8582-D14BFF47E4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942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895C7-42EC-4360-BF49-4815BAB85FA4}" type="datetimeFigureOut">
              <a:rPr lang="cs-CZ"/>
              <a:pPr>
                <a:defRPr/>
              </a:pPr>
              <a:t>3.9.2013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2FCF9-0CDD-4F6D-B0B5-636080D3178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2683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styl.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2CFCFC9-9753-4145-ABBE-836E24747078}" type="datetimeFigureOut">
              <a:rPr lang="cs-CZ"/>
              <a:pPr>
                <a:defRPr/>
              </a:pPr>
              <a:t>3.9.2013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D17FD0B-6399-46D7-A736-F3BE61EB32B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8" r:id="rId1"/>
    <p:sldLayoutId id="2147484329" r:id="rId2"/>
    <p:sldLayoutId id="2147484330" r:id="rId3"/>
    <p:sldLayoutId id="2147484331" r:id="rId4"/>
    <p:sldLayoutId id="2147484332" r:id="rId5"/>
    <p:sldLayoutId id="2147484333" r:id="rId6"/>
    <p:sldLayoutId id="2147484334" r:id="rId7"/>
    <p:sldLayoutId id="2147484335" r:id="rId8"/>
    <p:sldLayoutId id="2147484336" r:id="rId9"/>
    <p:sldLayoutId id="2147484337" r:id="rId10"/>
    <p:sldLayoutId id="2147484338" r:id="rId11"/>
    <p:sldLayoutId id="2147484339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692150"/>
            <a:ext cx="5403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1042988" y="2349500"/>
            <a:ext cx="72009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sz="1800" b="1" smtClean="0">
                <a:latin typeface="Arial" panose="020B0604020202020204" pitchFamily="34" charset="0"/>
              </a:rPr>
              <a:t>Polokovy</a:t>
            </a:r>
            <a:endParaRPr lang="cs-CZ" sz="1800" b="1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PaedDr. Ivana Töpferová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Střední průmyslová škola, Mladá Boleslav, Havlíčkova 456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CZ.1.07/1.5.00/34.0861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MODERNIZACE VÝUKY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27013" y="620688"/>
            <a:ext cx="8229600" cy="647700"/>
          </a:xfrm>
        </p:spPr>
        <p:txBody>
          <a:bodyPr/>
          <a:lstStyle/>
          <a:p>
            <a:pPr eaLnBrk="1" hangingPunct="1"/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Sloučeniny křemíku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556792"/>
            <a:ext cx="8229600" cy="4968552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ts val="750"/>
              </a:spcBef>
              <a:buFontTx/>
              <a:buNone/>
              <a:tabLst>
                <a:tab pos="1619250" algn="l"/>
              </a:tabLst>
            </a:pP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silikony</a:t>
            </a:r>
            <a:r>
              <a:rPr lang="cs-CZ" sz="2400" b="1" dirty="0" smtClean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(syntetické </a:t>
            </a:r>
            <a:r>
              <a:rPr lang="cs-CZ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organokřemičité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polymerní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sloučeniny) – silikonové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oleje, silikonové tuky, silikonový kaučuk,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používají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jako tmely, lepidla, výplňové hmoty, mazadla nebo oleje, součást nátěrových a fasádních hmot,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výrobu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zdravotnických pomůcek</a:t>
            </a:r>
            <a:endParaRPr lang="cs-CZ" sz="2400" b="1" dirty="0">
              <a:solidFill>
                <a:srgbClr val="008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tabLst>
                <a:tab pos="1619250" algn="l"/>
              </a:tabLst>
            </a:pPr>
            <a:r>
              <a:rPr lang="cs-CZ" sz="24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510" y="3624491"/>
            <a:ext cx="1745858" cy="2900854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300614" y="6165445"/>
            <a:ext cx="3807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Verdana" panose="020B0604030504040204" pitchFamily="34" charset="0"/>
              </a:rPr>
              <a:t>Obr. 8</a:t>
            </a:r>
            <a:r>
              <a:rPr lang="cs-CZ" dirty="0" smtClean="0">
                <a:latin typeface="Verdana" panose="020B0604030504040204" pitchFamily="34" charset="0"/>
              </a:rPr>
              <a:t> Silikonový tmel a lepidlo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820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27013" y="620688"/>
            <a:ext cx="8229600" cy="647700"/>
          </a:xfrm>
        </p:spPr>
        <p:txBody>
          <a:bodyPr/>
          <a:lstStyle/>
          <a:p>
            <a:pPr eaLnBrk="1" hangingPunct="1"/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Sloučeniny křemíku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556792"/>
            <a:ext cx="8229600" cy="4968552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ts val="750"/>
              </a:spcBef>
              <a:buFontTx/>
              <a:buNone/>
              <a:tabLst>
                <a:tab pos="1619250" algn="l"/>
              </a:tabLst>
            </a:pP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oxid </a:t>
            </a:r>
            <a:r>
              <a:rPr lang="cs-CZ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křemičitý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používá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stavebnictví, při výrobě  skla a porcelánu, z křemenné skloviny se vyrábějí vlákna sloužící jako optické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světlovody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zbarvené odrůdy se používají při výrobě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šperků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ts val="750"/>
              </a:spcBef>
              <a:buFontTx/>
              <a:buNone/>
              <a:tabLst>
                <a:tab pos="1619250" algn="l"/>
              </a:tabLst>
            </a:pP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křemičitany a </a:t>
            </a: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hlinitokřemičitany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používají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při výrobě keramického zboží, skla, cementu</a:t>
            </a:r>
          </a:p>
          <a:p>
            <a:pPr marL="0" indent="0" eaLnBrk="1" hangingPunct="1">
              <a:lnSpc>
                <a:spcPct val="100000"/>
              </a:lnSpc>
              <a:spcBef>
                <a:spcPts val="750"/>
              </a:spcBef>
              <a:buFontTx/>
              <a:buNone/>
              <a:tabLst>
                <a:tab pos="1619250" algn="l"/>
              </a:tabLst>
            </a:pP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vodní sklo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viskózní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vodný roztok křemičitanu sodného</a:t>
            </a:r>
          </a:p>
          <a:p>
            <a:pPr marL="0" indent="0" eaLnBrk="1" hangingPunct="1">
              <a:lnSpc>
                <a:spcPct val="100000"/>
              </a:lnSpc>
              <a:spcBef>
                <a:spcPts val="750"/>
              </a:spcBef>
              <a:buFontTx/>
              <a:buNone/>
            </a:pP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silikagel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granulovitá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pórovitá forma 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SiO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vyráběná synteticky z 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křemičitanu sodného, pohlcuje vlhkost, sušidlo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  <a:buFontTx/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</a:t>
            </a: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  <a:buFontTx/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36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27013" y="620688"/>
            <a:ext cx="8229600" cy="647700"/>
          </a:xfrm>
        </p:spPr>
        <p:txBody>
          <a:bodyPr/>
          <a:lstStyle/>
          <a:p>
            <a:pPr eaLnBrk="1" hangingPunct="1"/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Sloučeniny křemíku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556792"/>
            <a:ext cx="8229600" cy="4968552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ts val="750"/>
              </a:spcBef>
              <a:buFontTx/>
              <a:buNone/>
              <a:tabLst>
                <a:tab pos="1619250" algn="l"/>
              </a:tabLst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ts val="750"/>
              </a:spcBef>
              <a:buFontTx/>
              <a:buNone/>
              <a:tabLst>
                <a:tab pos="1619250" algn="l"/>
              </a:tabLst>
            </a:pP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ts val="750"/>
              </a:spcBef>
              <a:buFontTx/>
              <a:buNone/>
              <a:tabLst>
                <a:tab pos="1619250" algn="l"/>
              </a:tabLst>
            </a:pP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82985" y="5008987"/>
            <a:ext cx="82375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Silicon </a:t>
            </a:r>
            <a:r>
              <a:rPr lang="cs-CZ" sz="2400" b="1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Valley</a:t>
            </a:r>
            <a:r>
              <a:rPr lang="cs-CZ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cs-CZ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 nejjižnější část sanfranciského pobřeží </a:t>
            </a:r>
            <a:r>
              <a:rPr lang="cs-CZ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</a:t>
            </a:r>
            <a:r>
              <a:rPr lang="cs-CZ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Severní</a:t>
            </a:r>
            <a:r>
              <a:rPr lang="cs-CZ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Kalifornii</a:t>
            </a:r>
            <a:r>
              <a:rPr lang="cs-CZ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cs-CZ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USA, </a:t>
            </a:r>
            <a:r>
              <a:rPr lang="cs-CZ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 </a:t>
            </a:r>
            <a:r>
              <a:rPr lang="cs-CZ" sz="2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světovým centrem počítačového a technologického průmyslu.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13" y="1582116"/>
            <a:ext cx="4040541" cy="2903492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4548138" y="1652607"/>
            <a:ext cx="1939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Verdana" panose="020B0604030504040204" pitchFamily="34" charset="0"/>
              </a:rPr>
              <a:t>Obr. </a:t>
            </a:r>
            <a:r>
              <a:rPr lang="cs-CZ" dirty="0" smtClean="0">
                <a:latin typeface="Verdana" panose="020B0604030504040204" pitchFamily="34" charset="0"/>
              </a:rPr>
              <a:t>9 Silikagel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53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4"/>
          <p:cNvSpPr>
            <a:spLocks noGrp="1"/>
          </p:cNvSpPr>
          <p:nvPr>
            <p:ph type="title"/>
          </p:nvPr>
        </p:nvSpPr>
        <p:spPr>
          <a:xfrm>
            <a:off x="683568" y="679748"/>
            <a:ext cx="8229600" cy="490091"/>
          </a:xfrm>
        </p:spPr>
        <p:txBody>
          <a:bodyPr/>
          <a:lstStyle/>
          <a:p>
            <a:pPr eaLnBrk="1" hangingPunct="1"/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Bor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54347" y="1340768"/>
            <a:ext cx="8229600" cy="5328592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750"/>
              </a:spcBef>
              <a:tabLst>
                <a:tab pos="0" algn="l"/>
              </a:tabLst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oužívá se na výrobu borokřemičitých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skel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(vysoká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tepelná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chemická odolnost), v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keramice k výrobě emailů a glazur, při výrobě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čistících prostředků, polovodičů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  <a:tabLst>
                <a:tab pos="0" algn="l"/>
              </a:tabLst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upravená vlákna z boru a jeho sloučenin se používají při výrobě letadel, raketoplánů, tenisových raket, jízdních kol 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  <a:buFontTx/>
              <a:buNone/>
              <a:tabLst>
                <a:tab pos="0" algn="l"/>
              </a:tabLst>
            </a:pPr>
            <a:r>
              <a:rPr lang="cs-CZ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Sloučeniny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  <a:tabLst>
                <a:tab pos="0" algn="l"/>
              </a:tabLst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regulační tyče v jaderných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reaktorech jsou tvořeny karbidem boru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  <a:tabLst>
                <a:tab pos="0" algn="l"/>
              </a:tabLst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loučeniny boru s uhlíkem (a dusíkem) patří          </a:t>
            </a:r>
            <a:r>
              <a:rPr lang="cs-CZ" sz="2400" b="1" dirty="0" smtClean="0">
                <a:solidFill>
                  <a:srgbClr val="FF3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lang="cs-CZ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současné době patří spolu s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diamantem</a:t>
            </a:r>
          </a:p>
          <a:p>
            <a:pPr marL="185738" indent="-185738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 nejtvrdším známým látkám 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  <a:buFontTx/>
              <a:buNone/>
              <a:tabLst>
                <a:tab pos="0" algn="l"/>
              </a:tabLst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</a:t>
            </a: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99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4"/>
          <p:cNvSpPr>
            <a:spLocks noGrp="1"/>
          </p:cNvSpPr>
          <p:nvPr>
            <p:ph type="title"/>
          </p:nvPr>
        </p:nvSpPr>
        <p:spPr>
          <a:xfrm>
            <a:off x="683568" y="679748"/>
            <a:ext cx="8229600" cy="490091"/>
          </a:xfrm>
        </p:spPr>
        <p:txBody>
          <a:bodyPr/>
          <a:lstStyle/>
          <a:p>
            <a:pPr eaLnBrk="1" hangingPunct="1"/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Tellur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54347" y="1340768"/>
            <a:ext cx="8229600" cy="5328592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oužívá se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metalurgii ve formě 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mikrolegur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ke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zlepšování mechanických a chemických vlastností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slitin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polovodičové technice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  <a:buFontTx/>
              <a:buNone/>
            </a:pP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Sloučeniny</a:t>
            </a:r>
            <a:endParaRPr lang="cs-CZ" sz="24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oužívají se při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výrobě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fotočlánků</a:t>
            </a:r>
          </a:p>
          <a:p>
            <a:pPr marL="0" indent="0" eaLnBrk="1" hangingPunct="1">
              <a:lnSpc>
                <a:spcPct val="100000"/>
              </a:lnSpc>
              <a:spcBef>
                <a:spcPts val="750"/>
              </a:spcBef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Fotočlánky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bázi telluridu kadmia patří </a:t>
            </a: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současné době k nejvýkonnějším a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nejlevnějším,  na bázi telluridů jsou záznamové vrstvy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přepisovatelných optických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discích.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  <a:buFontTx/>
              <a:buNone/>
              <a:tabLst>
                <a:tab pos="0" algn="l"/>
              </a:tabLst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65052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4"/>
          <p:cNvSpPr>
            <a:spLocks noGrp="1"/>
          </p:cNvSpPr>
          <p:nvPr>
            <p:ph type="title"/>
          </p:nvPr>
        </p:nvSpPr>
        <p:spPr>
          <a:xfrm>
            <a:off x="683568" y="679748"/>
            <a:ext cx="8229600" cy="490091"/>
          </a:xfrm>
        </p:spPr>
        <p:txBody>
          <a:bodyPr/>
          <a:lstStyle/>
          <a:p>
            <a:pPr eaLnBrk="1" hangingPunct="1"/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Arsen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54347" y="1340768"/>
            <a:ext cx="8229600" cy="5328592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šedá, lesklá krystalická látka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iologicky rizikový prvek, toxický</a:t>
            </a:r>
          </a:p>
          <a:p>
            <a:pPr marL="0" indent="0" eaLnBrk="1" hangingPunct="1">
              <a:lnSpc>
                <a:spcPct val="100000"/>
              </a:lnSpc>
              <a:spcBef>
                <a:spcPts val="750"/>
              </a:spcBef>
              <a:buNone/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ts val="750"/>
              </a:spcBef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Sloučeniny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xid arsenitý </a:t>
            </a: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</a:t>
            </a:r>
            <a:r>
              <a:rPr lang="cs-CZ" sz="2400" baseline="-25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cs-CZ" sz="2400" baseline="-25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</a:t>
            </a: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arsenik) </a:t>
            </a:r>
            <a:endParaRPr lang="cs-CZ" sz="24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271463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 silně toxický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už ve středověku </a:t>
            </a: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271463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využíván jako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jed na krysy, </a:t>
            </a: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271463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nástroj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travičů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cs-CZ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rsenid </a:t>
            </a:r>
            <a:r>
              <a:rPr lang="cs-CZ" sz="2400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gallitý</a:t>
            </a: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GaS</a:t>
            </a: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 v procesoru </a:t>
            </a:r>
          </a:p>
          <a:p>
            <a:pPr marL="271463" indent="0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očítače,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 podstatou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diod emitujících červené světlo (kontrolní světélka televizí, přehrávačů, autoalarmů)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717242" y="1758438"/>
            <a:ext cx="3390653" cy="254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6948264" y="4735413"/>
            <a:ext cx="1839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Verdana" panose="020B0604030504040204" pitchFamily="34" charset="0"/>
              </a:rPr>
              <a:t>Obr. </a:t>
            </a:r>
            <a:r>
              <a:rPr lang="cs-CZ" dirty="0" smtClean="0">
                <a:latin typeface="Verdana" panose="020B0604030504040204" pitchFamily="34" charset="0"/>
              </a:rPr>
              <a:t>10 Arsen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548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4"/>
          <p:cNvSpPr>
            <a:spLocks noGrp="1"/>
          </p:cNvSpPr>
          <p:nvPr>
            <p:ph type="title"/>
          </p:nvPr>
        </p:nvSpPr>
        <p:spPr>
          <a:xfrm>
            <a:off x="683568" y="679748"/>
            <a:ext cx="8229600" cy="490091"/>
          </a:xfrm>
        </p:spPr>
        <p:txBody>
          <a:bodyPr/>
          <a:lstStyle/>
          <a:p>
            <a:pPr eaLnBrk="1" hangingPunct="1"/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Germanium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54347" y="1340768"/>
            <a:ext cx="8229600" cy="5328592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první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tranzistory a další elektronické součástky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byly na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bázi vysoce čistého germania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používá se při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výrobě světlovodné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optiky (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optická vlákna a kabely),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speciálních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optických součástek jako jsou čočky pro kamery s širokým úhlem záběru nebo optika pro zpracování signálu </a:t>
            </a: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71463" indent="0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infračervené oblasti spektra (např. v přístrojích pro noční vidění)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jako katalyzátor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při výrobě polymerů (plastů)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slitina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 mědí a zlatem je vhodná v zubním lékařství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  <a:buFontTx/>
              <a:buNone/>
              <a:tabLst>
                <a:tab pos="0" algn="l"/>
              </a:tabLst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10500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smtClean="0">
                <a:latin typeface="Verdana" panose="020B0604030504040204" pitchFamily="34" charset="0"/>
              </a:rPr>
              <a:t>Seznam obrázků:</a:t>
            </a:r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Obr. 1, 2, 4, 7,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9, 10  foto Ivana Töpferová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Obr.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Křemík. Zdroj: cswikipedia.org 8.9.2005 </a:t>
            </a:r>
            <a:r>
              <a:rPr lang="en-US" sz="2000" i="1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[o</a:t>
            </a:r>
            <a:r>
              <a:rPr lang="cs-CZ" sz="2000" i="1" dirty="0" err="1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nline</a:t>
            </a:r>
            <a:r>
              <a:rPr lang="en-US" sz="2000" i="1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vid. 30.8.2013</a:t>
            </a:r>
            <a:r>
              <a:rPr lang="en-US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Dostupné z: 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http://upload.wikimedia.org/wikipedia/commons/3/33/Polykristalines_Silizium.jpg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cs-CZ" sz="2000" dirty="0" smtClean="0">
                <a:latin typeface="Verdana" panose="020B0604030504040204" pitchFamily="34" charset="0"/>
              </a:rPr>
              <a:t>Obr</a:t>
            </a:r>
            <a:r>
              <a:rPr lang="cs-CZ" sz="2000" dirty="0">
                <a:latin typeface="Verdana" panose="020B0604030504040204" pitchFamily="34" charset="0"/>
              </a:rPr>
              <a:t>. 5</a:t>
            </a:r>
            <a:r>
              <a:rPr lang="cs-CZ" sz="2000" dirty="0" smtClean="0">
                <a:latin typeface="Verdana" panose="020B0604030504040204" pitchFamily="34" charset="0"/>
              </a:rPr>
              <a:t> Křišťál.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Zdroj: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www.nerosty.cz. 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[o</a:t>
            </a:r>
            <a:r>
              <a:rPr lang="cs-CZ" sz="20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nline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vid.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30.5.2013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Dostupné z: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http://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www.nerosty.cz/large/00133a.jpg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cs-CZ" sz="2000" dirty="0">
                <a:latin typeface="Verdana" panose="020B0604030504040204" pitchFamily="34" charset="0"/>
              </a:rPr>
              <a:t>Obr. 6</a:t>
            </a:r>
            <a:r>
              <a:rPr lang="cs-CZ" sz="2000" dirty="0" smtClean="0">
                <a:latin typeface="Verdana" panose="020B0604030504040204" pitchFamily="34" charset="0"/>
              </a:rPr>
              <a:t> Ametyst.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Zdroj: www.nerosty.cz. 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[o</a:t>
            </a:r>
            <a:r>
              <a:rPr lang="cs-CZ" sz="20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nline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vid. 30.5.2013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Dostupné z: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://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www.nerosty.cz/kristal-geoda-ametyst-ametista-do-sul-brazilie-img-05287.jpg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smtClean="0">
                <a:latin typeface="Verdana" panose="020B0604030504040204" pitchFamily="34" charset="0"/>
              </a:rPr>
              <a:t>Použité zdroje:</a:t>
            </a:r>
          </a:p>
        </p:txBody>
      </p:sp>
      <p:sp>
        <p:nvSpPr>
          <p:cNvPr id="17411" name="Zástupný symbol pro obsah 5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000" dirty="0" smtClean="0">
                <a:latin typeface="Verdana" pitchFamily="34" charset="0"/>
              </a:rPr>
              <a:t>ŠIBOR</a:t>
            </a:r>
            <a:r>
              <a:rPr lang="cs-CZ" sz="2000" dirty="0">
                <a:latin typeface="Verdana" pitchFamily="34" charset="0"/>
              </a:rPr>
              <a:t>, J</a:t>
            </a:r>
            <a:r>
              <a:rPr lang="cs-CZ" sz="2000" dirty="0" smtClean="0">
                <a:latin typeface="Verdana" pitchFamily="34" charset="0"/>
              </a:rPr>
              <a:t>., PLUCKOVÁ, I., </a:t>
            </a:r>
            <a:r>
              <a:rPr lang="cs-CZ" sz="2000" dirty="0">
                <a:latin typeface="Verdana" pitchFamily="34" charset="0"/>
              </a:rPr>
              <a:t>MACH, </a:t>
            </a:r>
            <a:r>
              <a:rPr lang="cs-CZ" sz="2000" dirty="0" smtClean="0">
                <a:latin typeface="Verdana" pitchFamily="34" charset="0"/>
              </a:rPr>
              <a:t>J. </a:t>
            </a:r>
            <a:r>
              <a:rPr lang="cs-CZ" sz="2000" i="1" dirty="0" smtClean="0">
                <a:latin typeface="Verdana" pitchFamily="34" charset="0"/>
              </a:rPr>
              <a:t>Chemie pro 8. ročník. Úvod do obecné a anorganické chemie</a:t>
            </a:r>
            <a:r>
              <a:rPr lang="cs-CZ" sz="2000" dirty="0" smtClean="0">
                <a:latin typeface="Verdana" pitchFamily="34" charset="0"/>
              </a:rPr>
              <a:t>. Brno: NOVÁ ŠKOLA, s.r.o., 2010. ISBN 978-80-7289-133-7.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000" dirty="0" smtClean="0">
                <a:latin typeface="Verdana" pitchFamily="34" charset="0"/>
              </a:rPr>
              <a:t>BANÝR, J., BENEŠ, P. A KOLEKTIV. </a:t>
            </a:r>
            <a:r>
              <a:rPr lang="cs-CZ" sz="2000" i="1" dirty="0" smtClean="0">
                <a:latin typeface="Verdana" pitchFamily="34" charset="0"/>
              </a:rPr>
              <a:t>Chemie pro střední školy. </a:t>
            </a:r>
            <a:r>
              <a:rPr lang="cs-CZ" sz="2000" dirty="0" smtClean="0">
                <a:latin typeface="Verdana" pitchFamily="34" charset="0"/>
              </a:rPr>
              <a:t>Praha: SPN, a.s., 1995. ISBN 80-85937-11-5.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000" cap="all" dirty="0" err="1">
                <a:latin typeface="Verdana" pitchFamily="34" charset="0"/>
              </a:rPr>
              <a:t>Čtrnáctová</a:t>
            </a:r>
            <a:r>
              <a:rPr lang="cs-CZ" sz="2000" dirty="0">
                <a:latin typeface="Verdana" pitchFamily="34" charset="0"/>
              </a:rPr>
              <a:t>, H., KOLÁŘ, K., SVOBODOVÁ, M., ZEMÁNEK, F. </a:t>
            </a:r>
            <a:r>
              <a:rPr lang="cs-CZ" sz="2000" i="1" dirty="0">
                <a:latin typeface="Verdana" pitchFamily="34" charset="0"/>
              </a:rPr>
              <a:t>Přehled chemie pro základní školy. </a:t>
            </a:r>
            <a:r>
              <a:rPr lang="cs-CZ" sz="2000" dirty="0">
                <a:latin typeface="Verdana" pitchFamily="34" charset="0"/>
              </a:rPr>
              <a:t>Praha: SPN a.s. , 2006. ISBN 80-7235-260-1</a:t>
            </a:r>
            <a:r>
              <a:rPr lang="cs-CZ" sz="2000" dirty="0" smtClean="0">
                <a:latin typeface="Verdana" pitchFamily="34" charset="0"/>
              </a:rPr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000" dirty="0" smtClean="0">
                <a:latin typeface="Verdana" pitchFamily="34" charset="0"/>
              </a:rPr>
              <a:t>VLČEK J., </a:t>
            </a:r>
            <a:r>
              <a:rPr lang="cs-CZ" sz="2000" i="1" dirty="0" smtClean="0">
                <a:latin typeface="Verdana" pitchFamily="34" charset="0"/>
              </a:rPr>
              <a:t>Základy středoškolské chemie. </a:t>
            </a:r>
            <a:r>
              <a:rPr lang="cs-CZ" sz="2000" dirty="0" smtClean="0">
                <a:latin typeface="Verdana" pitchFamily="34" charset="0"/>
              </a:rPr>
              <a:t>Praha: Ing. Jiří Vlček vlastním nákladem s využitím distribuční sítě nakladatelství BEN-technická literatura, 2007.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000" dirty="0">
                <a:latin typeface="Verdana" pitchFamily="34" charset="0"/>
              </a:rPr>
              <a:t>BÁRTA, M. </a:t>
            </a:r>
            <a:r>
              <a:rPr lang="cs-CZ" sz="2000" i="1" dirty="0">
                <a:latin typeface="Verdana" pitchFamily="34" charset="0"/>
              </a:rPr>
              <a:t>Chemické prvky kolem nás. </a:t>
            </a:r>
            <a:r>
              <a:rPr lang="cs-CZ" sz="2000" dirty="0">
                <a:latin typeface="Verdana" pitchFamily="34" charset="0"/>
              </a:rPr>
              <a:t>Brno: </a:t>
            </a:r>
            <a:r>
              <a:rPr lang="cs-CZ" sz="2000" dirty="0" err="1">
                <a:latin typeface="Verdana" pitchFamily="34" charset="0"/>
              </a:rPr>
              <a:t>Edika</a:t>
            </a:r>
            <a:r>
              <a:rPr lang="cs-CZ" sz="2000" dirty="0">
                <a:latin typeface="Verdana" pitchFamily="34" charset="0"/>
              </a:rPr>
              <a:t>, 2012.</a:t>
            </a:r>
          </a:p>
          <a:p>
            <a:pPr marL="261938" indent="-26193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2000" dirty="0">
                <a:latin typeface="Verdana" pitchFamily="34" charset="0"/>
              </a:rPr>
              <a:t>	ISBN 978-80-266-0097-8.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sz="2000" dirty="0" smtClean="0">
              <a:latin typeface="Verdana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cs-CZ" sz="2000" dirty="0" smtClean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6013" y="2060575"/>
            <a:ext cx="7161212" cy="3578225"/>
          </a:xfrm>
        </p:spPr>
        <p:txBody>
          <a:bodyPr/>
          <a:lstStyle/>
          <a:p>
            <a:pPr algn="l" eaLnBrk="1" hangingPunct="1"/>
            <a:r>
              <a:rPr lang="cs-CZ" sz="2000" b="1" dirty="0" smtClean="0">
                <a:solidFill>
                  <a:srgbClr val="898989"/>
                </a:solidFill>
              </a:rPr>
              <a:t>Anotace: </a:t>
            </a:r>
            <a:r>
              <a:rPr lang="cs-CZ" sz="2000" dirty="0" smtClean="0">
                <a:solidFill>
                  <a:srgbClr val="898989"/>
                </a:solidFill>
              </a:rPr>
              <a:t> </a:t>
            </a:r>
            <a:r>
              <a:rPr lang="cs-CZ" sz="2000" i="1" dirty="0" smtClean="0">
                <a:solidFill>
                  <a:srgbClr val="898989"/>
                </a:solidFill>
              </a:rPr>
              <a:t> výuková prezentace v prvním ročníku studia </a:t>
            </a:r>
          </a:p>
          <a:p>
            <a:pPr algn="l" eaLnBrk="1" hangingPunct="1"/>
            <a:r>
              <a:rPr lang="cs-CZ" sz="2000" b="1" dirty="0" smtClean="0">
                <a:solidFill>
                  <a:srgbClr val="898989"/>
                </a:solidFill>
              </a:rPr>
              <a:t>Předmět:</a:t>
            </a:r>
            <a:r>
              <a:rPr lang="cs-CZ" sz="2000" dirty="0" smtClean="0">
                <a:solidFill>
                  <a:srgbClr val="898989"/>
                </a:solidFill>
              </a:rPr>
              <a:t> </a:t>
            </a:r>
            <a:r>
              <a:rPr lang="cs-CZ" sz="2000" i="1" dirty="0" smtClean="0">
                <a:solidFill>
                  <a:srgbClr val="898989"/>
                </a:solidFill>
              </a:rPr>
              <a:t>chemie</a:t>
            </a:r>
          </a:p>
          <a:p>
            <a:pPr algn="l" eaLnBrk="1" hangingPunct="1"/>
            <a:r>
              <a:rPr lang="cs-CZ" sz="2000" b="1" dirty="0" smtClean="0">
                <a:solidFill>
                  <a:srgbClr val="898989"/>
                </a:solidFill>
              </a:rPr>
              <a:t>Ročník: </a:t>
            </a:r>
            <a:r>
              <a:rPr lang="cs-CZ" sz="2000" i="1" dirty="0" smtClean="0">
                <a:solidFill>
                  <a:srgbClr val="898989"/>
                </a:solidFill>
              </a:rPr>
              <a:t>I. ročník SŠ</a:t>
            </a:r>
          </a:p>
          <a:p>
            <a:pPr algn="l" eaLnBrk="1" hangingPunct="1"/>
            <a:r>
              <a:rPr lang="cs-CZ" sz="2000" b="1" dirty="0" smtClean="0">
                <a:solidFill>
                  <a:srgbClr val="898989"/>
                </a:solidFill>
              </a:rPr>
              <a:t>Tematický celek: </a:t>
            </a:r>
            <a:r>
              <a:rPr lang="cs-CZ" sz="2000" i="1" dirty="0" smtClean="0">
                <a:solidFill>
                  <a:srgbClr val="898989"/>
                </a:solidFill>
              </a:rPr>
              <a:t>anorganická chemie </a:t>
            </a:r>
          </a:p>
          <a:p>
            <a:pPr algn="l" eaLnBrk="1" hangingPunct="1"/>
            <a:r>
              <a:rPr lang="cs-CZ" sz="2000" b="1" dirty="0" smtClean="0">
                <a:solidFill>
                  <a:srgbClr val="898989"/>
                </a:solidFill>
              </a:rPr>
              <a:t>Klíčová slova: </a:t>
            </a:r>
            <a:r>
              <a:rPr lang="cs-CZ" sz="2000" dirty="0" smtClean="0">
                <a:solidFill>
                  <a:srgbClr val="898989"/>
                </a:solidFill>
              </a:rPr>
              <a:t> polokovy, křemík, sloučeniny křemíku, bor, tellur, arsen,  germanium </a:t>
            </a:r>
          </a:p>
          <a:p>
            <a:pPr algn="l" eaLnBrk="1" hangingPunct="1"/>
            <a:r>
              <a:rPr lang="cs-CZ" sz="2000" b="1" dirty="0" smtClean="0">
                <a:solidFill>
                  <a:srgbClr val="898989"/>
                </a:solidFill>
              </a:rPr>
              <a:t>Forma:</a:t>
            </a:r>
            <a:r>
              <a:rPr lang="cs-CZ" sz="2000" dirty="0" smtClean="0">
                <a:solidFill>
                  <a:srgbClr val="898989"/>
                </a:solidFill>
              </a:rPr>
              <a:t> vysvětlování, demonstrace </a:t>
            </a:r>
          </a:p>
          <a:p>
            <a:pPr algn="l" eaLnBrk="1" hangingPunct="1"/>
            <a:r>
              <a:rPr lang="cs-CZ" sz="2000" b="1" dirty="0" smtClean="0">
                <a:solidFill>
                  <a:srgbClr val="898989"/>
                </a:solidFill>
              </a:rPr>
              <a:t>Datum vytvoření:  </a:t>
            </a:r>
            <a:r>
              <a:rPr lang="cs-CZ" sz="2000" i="1" dirty="0" smtClean="0">
                <a:solidFill>
                  <a:srgbClr val="898989"/>
                </a:solidFill>
              </a:rPr>
              <a:t>30. 8. 2013</a:t>
            </a:r>
          </a:p>
          <a:p>
            <a:pPr algn="l" eaLnBrk="1" hangingPunct="1"/>
            <a:endParaRPr lang="cs-CZ" sz="2000" dirty="0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48680" y="1988840"/>
            <a:ext cx="7846640" cy="2736304"/>
          </a:xfrm>
        </p:spPr>
        <p:txBody>
          <a:bodyPr anchor="ctr"/>
          <a:lstStyle/>
          <a:p>
            <a:r>
              <a:rPr lang="cs-CZ" sz="4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Polokovy (metaloidy)</a:t>
            </a:r>
            <a:r>
              <a:rPr lang="cs-CZ" sz="4400" dirty="0">
                <a:solidFill>
                  <a:srgbClr val="FF3300"/>
                </a:solidFill>
              </a:rPr>
              <a:t> </a:t>
            </a:r>
            <a:r>
              <a:rPr lang="cs-CZ" sz="4400" dirty="0" smtClean="0">
                <a:solidFill>
                  <a:srgbClr val="FF3300"/>
                </a:solidFill>
              </a:rPr>
              <a:t/>
            </a:r>
            <a:br>
              <a:rPr lang="cs-CZ" sz="4400" dirty="0" smtClean="0">
                <a:solidFill>
                  <a:srgbClr val="FF3300"/>
                </a:solidFill>
              </a:rPr>
            </a:br>
            <a:r>
              <a:rPr lang="cs-CZ" sz="4400" dirty="0">
                <a:solidFill>
                  <a:srgbClr val="FF3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cs-CZ" sz="4400" dirty="0">
                <a:solidFill>
                  <a:srgbClr val="FF3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cs-CZ" sz="44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475656" y="4149080"/>
            <a:ext cx="6400800" cy="1752600"/>
          </a:xfrm>
        </p:spPr>
        <p:txBody>
          <a:bodyPr/>
          <a:lstStyle/>
          <a:p>
            <a:r>
              <a:rPr lang="cs-CZ" sz="3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</a:t>
            </a:r>
            <a:r>
              <a:rPr lang="cs-CZ" sz="3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or, křemík, germanium, arsen, tellur</a:t>
            </a:r>
            <a:endParaRPr lang="cs-CZ" sz="3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63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Zástupný symbol pro obsah 7"/>
          <p:cNvSpPr txBox="1">
            <a:spLocks/>
          </p:cNvSpPr>
          <p:nvPr/>
        </p:nvSpPr>
        <p:spPr bwMode="auto">
          <a:xfrm>
            <a:off x="107950" y="6488113"/>
            <a:ext cx="3959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sz="1800" dirty="0">
                <a:latin typeface="Verdana" panose="020B0604030504040204" pitchFamily="34" charset="0"/>
              </a:rPr>
              <a:t>Obr. </a:t>
            </a:r>
            <a:r>
              <a:rPr lang="cs-CZ" sz="1800">
                <a:latin typeface="Verdana" panose="020B0604030504040204" pitchFamily="34" charset="0"/>
              </a:rPr>
              <a:t>1 Periodická soustava prvků</a:t>
            </a:r>
            <a:endParaRPr lang="cs-CZ" sz="1800"/>
          </a:p>
        </p:txBody>
      </p:sp>
      <p:sp>
        <p:nvSpPr>
          <p:cNvPr id="2" name="Obdélník 1"/>
          <p:cNvSpPr/>
          <p:nvPr/>
        </p:nvSpPr>
        <p:spPr>
          <a:xfrm>
            <a:off x="6156176" y="1844824"/>
            <a:ext cx="432048" cy="576064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6588224" y="2420888"/>
            <a:ext cx="504056" cy="50405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092280" y="2924944"/>
            <a:ext cx="432048" cy="576064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6588224" y="2926085"/>
            <a:ext cx="468052" cy="574923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524328" y="3501008"/>
            <a:ext cx="432048" cy="50405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575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476672"/>
            <a:ext cx="7886700" cy="792088"/>
          </a:xfrm>
        </p:spPr>
        <p:txBody>
          <a:bodyPr/>
          <a:lstStyle/>
          <a:p>
            <a:r>
              <a:rPr lang="cs-CZ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olokovy</a:t>
            </a:r>
            <a:endParaRPr lang="cs-CZ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2756" y="1530350"/>
            <a:ext cx="8218487" cy="506700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periodickém systému mezi kovy a nekovy </a:t>
            </a:r>
          </a:p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ětšinou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jsou křehké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nejsou kujné</a:t>
            </a:r>
          </a:p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vzhledově se podobají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kovům</a:t>
            </a:r>
          </a:p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jsou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špatné vodiče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tepla a elektrického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proudu</a:t>
            </a:r>
          </a:p>
          <a:p>
            <a:pPr>
              <a:lnSpc>
                <a:spcPct val="100000"/>
              </a:lnSpc>
              <a:spcBef>
                <a:spcPts val="750"/>
              </a:spcBef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750"/>
              </a:spcBef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93860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620688"/>
            <a:ext cx="8229600" cy="647700"/>
          </a:xfrm>
        </p:spPr>
        <p:txBody>
          <a:bodyPr/>
          <a:lstStyle/>
          <a:p>
            <a:pPr eaLnBrk="1" hangingPunct="1"/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Výskyt křemíku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556792"/>
            <a:ext cx="8229600" cy="4968552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kyslíku </a:t>
            </a:r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druhým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nejrozšířenějším prvkem</a:t>
            </a:r>
          </a:p>
          <a:p>
            <a:pPr indent="-42863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zemské kůře (26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%), nachází se vázaný</a:t>
            </a:r>
          </a:p>
          <a:p>
            <a:pPr indent="-42863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anorganických sloučeninách: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5725" indent="-85725" eaLnBrk="1" hangingPunct="1">
              <a:lnSpc>
                <a:spcPct val="100000"/>
              </a:lnSpc>
              <a:spcBef>
                <a:spcPts val="750"/>
              </a:spcBef>
              <a:buFontTx/>
              <a:buNone/>
            </a:pP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oxid křemičitý SiO</a:t>
            </a:r>
            <a:r>
              <a:rPr lang="cs-CZ" sz="2400" baseline="-25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(křemen)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vyskytuje se 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různých odrůdách: křišťál (čistý oxid křemičitý), zbarvené odrůdy ametyst (fialový),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citrín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(žlutý), růženín</a:t>
            </a:r>
            <a:r>
              <a:rPr lang="cs-CZ" sz="24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(růžový), záhněda (hnědý) a další, např. jaspis, opál, chalcedon, achát, pazourek,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písek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(drobně krystalický znečištěný) 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sz="2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křemičitany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(kaolinit, český granát, olivín, turmalín) a</a:t>
            </a:r>
            <a:r>
              <a:rPr lang="cs-CZ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hlinitokřemičitany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(slídy, živce)</a:t>
            </a:r>
          </a:p>
          <a:p>
            <a:pPr marL="185738" indent="-185738" eaLnBrk="1" hangingPunct="1"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iogenní prvek: v kostech a zubní sklovině, </a:t>
            </a:r>
          </a:p>
          <a:p>
            <a:pPr marL="271463" indent="-85725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přesličkách nebo žahavých chloupcích kopřiv</a:t>
            </a:r>
          </a:p>
          <a:p>
            <a:pPr marL="0" indent="0" eaLnBrk="1" hangingPunct="1">
              <a:lnSpc>
                <a:spcPct val="100000"/>
              </a:lnSpc>
              <a:spcBef>
                <a:spcPts val="750"/>
              </a:spcBef>
              <a:buNone/>
            </a:pPr>
            <a:r>
              <a:rPr lang="cs-CZ" sz="3600" dirty="0"/>
              <a:t/>
            </a:r>
            <a:br>
              <a:rPr lang="cs-CZ" sz="3600" dirty="0"/>
            </a:br>
            <a:endParaRPr lang="cs-CZ" sz="2800" dirty="0" smtClean="0"/>
          </a:p>
          <a:p>
            <a:pPr eaLnBrk="1" hangingPunct="1">
              <a:lnSpc>
                <a:spcPct val="100000"/>
              </a:lnSpc>
              <a:spcBef>
                <a:spcPts val="750"/>
              </a:spcBef>
              <a:buFontTx/>
              <a:buNone/>
            </a:pPr>
            <a:r>
              <a:rPr lang="cs-CZ" sz="900" dirty="0" smtClean="0"/>
              <a:t>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81116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27013" y="620688"/>
            <a:ext cx="8229600" cy="647700"/>
          </a:xfrm>
        </p:spPr>
        <p:txBody>
          <a:bodyPr/>
          <a:lstStyle/>
          <a:p>
            <a:pPr eaLnBrk="1" hangingPunct="1"/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Vlastnosti a použití křemíku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556792"/>
            <a:ext cx="8229600" cy="4968552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750"/>
              </a:spcBef>
              <a:buFontTx/>
              <a:buNone/>
            </a:pPr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Vlastnosti</a:t>
            </a: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tmavošedý,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kovově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lesklý</a:t>
            </a: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křehká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krystalická látka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  <a:buFontTx/>
              <a:buNone/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  <a:buFontTx/>
              <a:buNone/>
            </a:pP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Použití: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  <a:tabLst>
                <a:tab pos="1428750" algn="l"/>
              </a:tabLst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elmi čistý na výrobu polovodičů (spolu s dalšími polokovy), ze kterých se vyrábějí elektronické součástky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výroba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solárních článků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výroba slitiny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  <a:r>
              <a:rPr lang="cs-CZ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(ferrosilicium)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výroba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silikonů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(tepelně a chemicky odolné látky)  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750"/>
              </a:spcBef>
              <a:buFontTx/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276872"/>
            <a:ext cx="3064241" cy="1317086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867198" y="1887459"/>
            <a:ext cx="1633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Obr.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Dioda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255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620688"/>
            <a:ext cx="8229600" cy="647700"/>
          </a:xfrm>
        </p:spPr>
        <p:txBody>
          <a:bodyPr/>
          <a:lstStyle/>
          <a:p>
            <a:pPr eaLnBrk="1" hangingPunct="1"/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Křemík, odrůdy křemene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556792"/>
            <a:ext cx="8229600" cy="4968552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ts val="750"/>
              </a:spcBef>
              <a:buNone/>
            </a:pPr>
            <a:r>
              <a:rPr lang="cs-CZ" sz="3600" dirty="0"/>
              <a:t/>
            </a:r>
            <a:br>
              <a:rPr lang="cs-CZ" sz="3600" dirty="0"/>
            </a:br>
            <a:endParaRPr lang="cs-CZ" sz="2800" dirty="0" smtClean="0"/>
          </a:p>
          <a:p>
            <a:pPr eaLnBrk="1" hangingPunct="1">
              <a:lnSpc>
                <a:spcPct val="100000"/>
              </a:lnSpc>
              <a:spcBef>
                <a:spcPts val="750"/>
              </a:spcBef>
              <a:buFontTx/>
              <a:buNone/>
            </a:pPr>
            <a:r>
              <a:rPr lang="cs-CZ" sz="900" dirty="0" smtClean="0"/>
              <a:t>               </a:t>
            </a:r>
          </a:p>
        </p:txBody>
      </p:sp>
      <p:pic>
        <p:nvPicPr>
          <p:cNvPr id="2050" name="Picture 2" descr="http://www.nerosty.cz/large/00133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93" y="3964967"/>
            <a:ext cx="3413839" cy="256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958442" y="6234749"/>
            <a:ext cx="1705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Verdana" panose="020B0604030504040204" pitchFamily="34" charset="0"/>
              </a:rPr>
              <a:t>Obr. </a:t>
            </a:r>
            <a:r>
              <a:rPr lang="cs-CZ" dirty="0" smtClean="0">
                <a:latin typeface="Verdana" panose="020B0604030504040204" pitchFamily="34" charset="0"/>
              </a:rPr>
              <a:t>5 </a:t>
            </a:r>
            <a:r>
              <a:rPr lang="cs-CZ" dirty="0">
                <a:latin typeface="Verdana" panose="020B0604030504040204" pitchFamily="34" charset="0"/>
              </a:rPr>
              <a:t>Křišťál</a:t>
            </a:r>
            <a:endParaRPr lang="cs-CZ" dirty="0"/>
          </a:p>
        </p:txBody>
      </p:sp>
      <p:pic>
        <p:nvPicPr>
          <p:cNvPr id="2052" name="Picture 4" descr="křišťál geoda + amety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338" y="3389176"/>
            <a:ext cx="2404208" cy="320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507741" y="2835178"/>
            <a:ext cx="1926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Verdana" panose="020B0604030504040204" pitchFamily="34" charset="0"/>
              </a:rPr>
              <a:t>Obr. </a:t>
            </a:r>
            <a:r>
              <a:rPr lang="cs-CZ" dirty="0" smtClean="0">
                <a:latin typeface="Verdana" panose="020B0604030504040204" pitchFamily="34" charset="0"/>
              </a:rPr>
              <a:t>6 </a:t>
            </a:r>
            <a:r>
              <a:rPr lang="cs-CZ" dirty="0">
                <a:latin typeface="Verdana" panose="020B0604030504040204" pitchFamily="34" charset="0"/>
              </a:rPr>
              <a:t>Ametyst</a:t>
            </a:r>
            <a:endParaRPr lang="cs-CZ" dirty="0"/>
          </a:p>
        </p:txBody>
      </p:sp>
      <p:pic>
        <p:nvPicPr>
          <p:cNvPr id="2054" name="Picture 6" descr="Soubor:Polykristalines Silizi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37" y="1467190"/>
            <a:ext cx="3516129" cy="202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326750" y="1453054"/>
            <a:ext cx="2102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Obr. 3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Křemík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/>
          <a:srcRect l="7242" r="9794"/>
          <a:stretch/>
        </p:blipFill>
        <p:spPr>
          <a:xfrm>
            <a:off x="4092040" y="1487348"/>
            <a:ext cx="2016224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8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517271"/>
            <a:ext cx="7493253" cy="561994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11560" y="6137211"/>
            <a:ext cx="2598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Verdana" panose="020B0604030504040204" pitchFamily="34" charset="0"/>
              </a:rPr>
              <a:t>Obr. 7</a:t>
            </a:r>
            <a:r>
              <a:rPr lang="cs-CZ" dirty="0" smtClean="0">
                <a:latin typeface="Verdana" panose="020B0604030504040204" pitchFamily="34" charset="0"/>
              </a:rPr>
              <a:t> Solární články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930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8286</TotalTime>
  <Words>877</Words>
  <Application>Microsoft Office PowerPoint</Application>
  <PresentationFormat>Předvádění na obrazovce (4:3)</PresentationFormat>
  <Paragraphs>120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Verdana</vt:lpstr>
      <vt:lpstr>Office Theme</vt:lpstr>
      <vt:lpstr>Prezentace aplikace PowerPoint</vt:lpstr>
      <vt:lpstr>Prezentace aplikace PowerPoint</vt:lpstr>
      <vt:lpstr>Polokovy (metaloidy)   </vt:lpstr>
      <vt:lpstr>Prezentace aplikace PowerPoint</vt:lpstr>
      <vt:lpstr>Polokovy</vt:lpstr>
      <vt:lpstr>Výskyt křemíku</vt:lpstr>
      <vt:lpstr>Vlastnosti a použití křemíku</vt:lpstr>
      <vt:lpstr>Křemík, odrůdy křemene</vt:lpstr>
      <vt:lpstr>Prezentace aplikace PowerPoint</vt:lpstr>
      <vt:lpstr>Sloučeniny křemíku</vt:lpstr>
      <vt:lpstr>Sloučeniny křemíku</vt:lpstr>
      <vt:lpstr>Sloučeniny křemíku</vt:lpstr>
      <vt:lpstr>Bor</vt:lpstr>
      <vt:lpstr>Tellur</vt:lpstr>
      <vt:lpstr>Arsen</vt:lpstr>
      <vt:lpstr>Germanium</vt:lpstr>
      <vt:lpstr>Seznam obrázků:</vt:lpstr>
      <vt:lpstr>Použité zdroje: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CHEMIE</dc:title>
  <dc:creator>Zdenek Topfer</dc:creator>
  <cp:lastModifiedBy>Ivana Töpferová</cp:lastModifiedBy>
  <cp:revision>1185</cp:revision>
  <dcterms:created xsi:type="dcterms:W3CDTF">2012-09-09T15:49:48Z</dcterms:created>
  <dcterms:modified xsi:type="dcterms:W3CDTF">2013-09-03T19:39:16Z</dcterms:modified>
</cp:coreProperties>
</file>