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1"/>
  </p:notesMasterIdLst>
  <p:handoutMasterIdLst>
    <p:handoutMasterId r:id="rId22"/>
  </p:handoutMasterIdLst>
  <p:sldIdLst>
    <p:sldId id="277" r:id="rId2"/>
    <p:sldId id="278" r:id="rId3"/>
    <p:sldId id="355" r:id="rId4"/>
    <p:sldId id="356" r:id="rId5"/>
    <p:sldId id="357" r:id="rId6"/>
    <p:sldId id="359" r:id="rId7"/>
    <p:sldId id="344" r:id="rId8"/>
    <p:sldId id="345" r:id="rId9"/>
    <p:sldId id="360" r:id="rId10"/>
    <p:sldId id="347" r:id="rId11"/>
    <p:sldId id="362" r:id="rId12"/>
    <p:sldId id="348" r:id="rId13"/>
    <p:sldId id="363" r:id="rId14"/>
    <p:sldId id="364" r:id="rId15"/>
    <p:sldId id="365" r:id="rId16"/>
    <p:sldId id="366" r:id="rId17"/>
    <p:sldId id="271" r:id="rId18"/>
    <p:sldId id="361" r:id="rId19"/>
    <p:sldId id="270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0960F-7C80-4216-9002-5E87EE89A27E}" type="slidenum">
              <a:rPr lang="cs-CZ"/>
              <a:pPr eaLnBrk="1" hangingPunct="1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34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0960F-7C80-4216-9002-5E87EE89A27E}" type="slidenum">
              <a:rPr lang="cs-CZ"/>
              <a:pPr eaLnBrk="1" hangingPunct="1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52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0960F-7C80-4216-9002-5E87EE89A27E}" type="slidenum">
              <a:rPr lang="cs-CZ"/>
              <a:pPr eaLnBrk="1" hangingPunct="1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4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0960F-7C80-4216-9002-5E87EE89A27E}" type="slidenum">
              <a:rPr lang="cs-CZ"/>
              <a:pPr eaLnBrk="1" hangingPunct="1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34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7DAC78-E172-4A4F-9C91-98215A69F4A0}" type="slidenum">
              <a:rPr lang="cs-CZ">
                <a:latin typeface="Calibri" panose="020F0502020204030204" pitchFamily="34" charset="0"/>
              </a:rPr>
              <a:pPr eaLnBrk="1" hangingPunct="1"/>
              <a:t>13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7DAC78-E172-4A4F-9C91-98215A69F4A0}" type="slidenum">
              <a:rPr lang="cs-CZ">
                <a:latin typeface="Calibri" panose="020F0502020204030204" pitchFamily="34" charset="0"/>
              </a:rPr>
              <a:pPr eaLnBrk="1" hangingPunct="1"/>
              <a:t>14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7DAC78-E172-4A4F-9C91-98215A69F4A0}" type="slidenum">
              <a:rPr lang="cs-CZ">
                <a:latin typeface="Calibri" panose="020F0502020204030204" pitchFamily="34" charset="0"/>
              </a:rPr>
              <a:pPr eaLnBrk="1" hangingPunct="1"/>
              <a:t>15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0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7DAC78-E172-4A4F-9C91-98215A69F4A0}" type="slidenum">
              <a:rPr lang="cs-CZ">
                <a:latin typeface="Calibri" panose="020F0502020204030204" pitchFamily="34" charset="0"/>
              </a:rPr>
              <a:pPr eaLnBrk="1" hangingPunct="1"/>
              <a:t>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3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feature=player_embedded&amp;v=dY0JRbEUK2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smtClean="0">
                <a:latin typeface="Arial" panose="020B0604020202020204" pitchFamily="34" charset="0"/>
              </a:rPr>
              <a:t>Uhlík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18183"/>
            <a:ext cx="8229600" cy="490537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Koloběh uhlíku v přírodě</a:t>
            </a:r>
          </a:p>
        </p:txBody>
      </p:sp>
      <p:pic>
        <p:nvPicPr>
          <p:cNvPr id="3076" name="Picture 4" descr="http://kfrserver.natur.cuni.cz/globe/image_files/materialy/CCdiagram-ce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5734025" cy="57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64436" y="6315065"/>
            <a:ext cx="251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Cyklus uhlíku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4"/>
            <a:ext cx="7772400" cy="720873"/>
          </a:xfrm>
        </p:spPr>
        <p:txBody>
          <a:bodyPr/>
          <a:lstStyle/>
          <a:p>
            <a:pPr algn="l"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Uměle vyrobené formy uhlíku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484586"/>
            <a:ext cx="8028036" cy="4876502"/>
          </a:xfrm>
        </p:spPr>
        <p:txBody>
          <a:bodyPr/>
          <a:lstStyle/>
          <a:p>
            <a:pPr marL="182563" indent="-182563" algn="l">
              <a:lnSpc>
                <a:spcPct val="100000"/>
              </a:lnSpc>
              <a:spcBef>
                <a:spcPts val="750"/>
              </a:spcBef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echnické formy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saze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vznikají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nedokonalém spalování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uhlí,  používají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jako plnidlo při výrobě pneumatik a plastů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aktivní uhlí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velký povrch, je pórovité a proto je schopno zachycovat barviva, jedovaté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plyny; užívá se do filtrů ochranných masek, tvoří podstatnou část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živočišného uhlí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vyrábí tepelným rozkladem uhlí za nepřístupu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vzduchu, používá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při výrobě surového železa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vysoké peci</a:t>
            </a:r>
            <a:endParaRPr lang="cs-CZ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/>
            <a:endParaRPr lang="cs-CZ" sz="2800" b="1" dirty="0" smtClean="0"/>
          </a:p>
          <a:p>
            <a:pPr algn="l" eaLnBrk="1" hangingPunct="1"/>
            <a:r>
              <a:rPr lang="cs-CZ" sz="2800" dirty="0" smtClean="0"/>
              <a:t> 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539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3154"/>
            <a:ext cx="8229600" cy="8509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Umělé formy uhlíku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Pokus: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aktivní uhlí + červené víno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8" y="2402268"/>
            <a:ext cx="3675836" cy="19739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2288" y="4478331"/>
            <a:ext cx="26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9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Živočišné uhlí</a:t>
            </a:r>
            <a:endParaRPr lang="cs-CZ" dirty="0"/>
          </a:p>
        </p:txBody>
      </p:sp>
      <p:pic>
        <p:nvPicPr>
          <p:cNvPr id="4098" name="Picture 2" descr="Soubor:Koks Brennsto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3" y="2402268"/>
            <a:ext cx="4457263" cy="33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3875" y="5370312"/>
            <a:ext cx="166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Koks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5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504825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Anorganické sloučeniny uhlíku</a:t>
            </a:r>
          </a:p>
        </p:txBody>
      </p:sp>
      <p:sp>
        <p:nvSpPr>
          <p:cNvPr id="8195" name="Zástupný symbol pro obsah 5"/>
          <p:cNvSpPr>
            <a:spLocks noGrp="1"/>
          </p:cNvSpPr>
          <p:nvPr>
            <p:ph idx="1"/>
          </p:nvPr>
        </p:nvSpPr>
        <p:spPr>
          <a:xfrm>
            <a:off x="468313" y="1196753"/>
            <a:ext cx="8229600" cy="5256584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</a:t>
            </a:r>
            <a:r>
              <a:rPr lang="sk-SK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uhelnatý</a:t>
            </a: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 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prudce jedovatý plyn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zápachu 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vzniká spalováním uhlíku za nedostatečného přístupu kyslíku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2C +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2CO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eho hlavním zdrojem jsou spalovací motory aut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silné redukční činidlo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složka paliv vyráběných z uhlí (generátorového, vodního nebo koksárenského plynu)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uhličitý </a:t>
            </a:r>
            <a:r>
              <a:rPr lang="sk-SK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 plyn bez zápachu,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málo rozpustný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vodě,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nehořlavý, nejedovatý, těžší než vzduch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sk-SK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504825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Anorganické sloučeniny uhlíku</a:t>
            </a:r>
          </a:p>
        </p:txBody>
      </p:sp>
      <p:sp>
        <p:nvSpPr>
          <p:cNvPr id="8195" name="Zástupný symbol pro obsah 5"/>
          <p:cNvSpPr>
            <a:spLocks noGrp="1"/>
          </p:cNvSpPr>
          <p:nvPr>
            <p:ph idx="1"/>
          </p:nvPr>
        </p:nvSpPr>
        <p:spPr>
          <a:xfrm>
            <a:off x="468313" y="1196752"/>
            <a:ext cx="8229600" cy="547258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uhličitý </a:t>
            </a:r>
            <a:r>
              <a:rPr lang="sk-SK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uvolňuje se při dýchání a při kvašení ovocné šťávy, vzniká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dokonalém spalování paliv 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průmyslově se získává termickým rozkladem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357188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vápence CaCO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CaO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CO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 se zkapalnit a ztužit (tzv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suchý led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cs-CZ" sz="24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používá se na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výrobu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močoviny, organických kyselin, uhličitanů,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výrobě sycených nápojů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cukru, sody, kapalný jako náplň do sněhových hasících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přístrojů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75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se označuje jako „skleníkový efekt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504825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Anorganické sloučeniny uhlíku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340769"/>
            <a:ext cx="4285181" cy="24482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64" y="1772816"/>
            <a:ext cx="3567001" cy="453650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46448" y="5939988"/>
            <a:ext cx="3016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 12 Oxid uhličitý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6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504825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Anorganické sloučeniny uhlíku</a:t>
            </a:r>
          </a:p>
        </p:txBody>
      </p:sp>
      <p:sp>
        <p:nvSpPr>
          <p:cNvPr id="8195" name="Zástupný symbol pro obsah 5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5256559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Kyselina uhličitá H</a:t>
            </a:r>
            <a:r>
              <a:rPr lang="sk-SK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k-SK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sk-SK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sk-SK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elmi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slabá kyselina,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nestálá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rychle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rozkládá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oxid uhličitý a vodu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sk-SK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oučást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perlivých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nápojů</a:t>
            </a:r>
            <a:endParaRPr lang="sk-S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endParaRPr lang="sk-S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Kde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používají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soli kyseliny uhličité –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např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soda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jedlá </a:t>
            </a:r>
            <a:r>
              <a:rPr lang="sk-S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soda</a:t>
            </a:r>
            <a:r>
              <a:rPr lang="sk-S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potaš?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sk-S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sk-S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sk-S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1, 2,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11, 12  foto Ivana Töpferová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</a:rPr>
              <a:t>Obr</a:t>
            </a:r>
            <a:r>
              <a:rPr lang="cs-CZ" sz="2000" dirty="0">
                <a:latin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</a:rPr>
              <a:t>3 Grafit.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web.natur.cuni.cz.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30.5.2013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web.natur.cuni.cz/ugmnz/mineral/mineral/fotv/grafit_1.jpg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4  Diamant.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Zdroj: www.topdiamanty.cz.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30.5.2013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http://www.topdiamanty.cz/wp-content/gallery/diamanty/diamanty-1.jpg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</a:rPr>
              <a:t>Obr</a:t>
            </a:r>
            <a:r>
              <a:rPr lang="cs-CZ" sz="2000" dirty="0">
                <a:latin typeface="Verdana" panose="020B0604030504040204" pitchFamily="34" charset="0"/>
              </a:rPr>
              <a:t>. 5</a:t>
            </a:r>
            <a:r>
              <a:rPr lang="cs-CZ" sz="2000" dirty="0" smtClean="0">
                <a:latin typeface="Verdana" panose="020B0604030504040204" pitchFamily="34" charset="0"/>
              </a:rPr>
              <a:t> Krystalová soustava grafitu a diamantu.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fyzweb.cz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30.5.2013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fyzweb.cz/clanky/img/00155/struktury.jpg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759774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5 Fulleren.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cswikipedia.org 1.10.2005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Dostupné z: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upload.wikimedia.org/wikipedia/commons/thumb/8/82/Fullerene-C60.png/250px-Fullerene-C60.png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7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Nanotrubice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web.vscht.cz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30.5.2013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http://web.vscht.cz/~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nadhernl/chi/nanotubes-parois.gif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8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Cyklus uhlíku.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kfrserver.natur.cuni.cz.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30.5.2013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kfrserver.natur.cuni.cz/globe/image_files/materialy/CCdiagram-cesky.jpg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Koks.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cswikipedia.org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10.12.2006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30.8.2013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http://upload.wikimedia.org/wikipedia/commons/thumb/d/da/Koks_Brennstoff.jpg/800px-Koks_Brennstoff.jpg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VLČEK J., </a:t>
            </a:r>
            <a:r>
              <a:rPr lang="cs-CZ" sz="2000" i="1" dirty="0" smtClean="0">
                <a:latin typeface="Verdana" pitchFamily="34" charset="0"/>
              </a:rPr>
              <a:t>Základy středoškolské chemie. </a:t>
            </a:r>
            <a:r>
              <a:rPr lang="cs-CZ" sz="2000" dirty="0" smtClean="0">
                <a:latin typeface="Verdana" pitchFamily="34" charset="0"/>
              </a:rPr>
              <a:t>Praha: Ing. Jiří Vlček vlastním nákladem s využitím distribuční sítě nakladatelství BEN-technická literatura, 2007.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latin typeface="Verdana" pitchFamily="34" charset="0"/>
              </a:rPr>
              <a:t>BÁRTA, M. </a:t>
            </a:r>
            <a:r>
              <a:rPr lang="cs-CZ" sz="2000" i="1" dirty="0">
                <a:latin typeface="Verdana" pitchFamily="34" charset="0"/>
              </a:rPr>
              <a:t>Chemické prvky kolem nás. </a:t>
            </a:r>
            <a:r>
              <a:rPr lang="cs-CZ" sz="2000" dirty="0">
                <a:latin typeface="Verdana" pitchFamily="34" charset="0"/>
              </a:rPr>
              <a:t>Brno: </a:t>
            </a:r>
            <a:r>
              <a:rPr lang="cs-CZ" sz="2000" dirty="0" err="1">
                <a:latin typeface="Verdana" pitchFamily="34" charset="0"/>
              </a:rPr>
              <a:t>Edika</a:t>
            </a:r>
            <a:r>
              <a:rPr lang="cs-CZ" sz="2000" dirty="0">
                <a:latin typeface="Verdana" pitchFamily="34" charset="0"/>
              </a:rPr>
              <a:t>, 2012.</a:t>
            </a:r>
          </a:p>
          <a:p>
            <a:pPr marL="261938" indent="-26193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>
                <a:latin typeface="Verdana" pitchFamily="34" charset="0"/>
              </a:rPr>
              <a:t>	ISBN 978-80-266-0097-8.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uhlík, formy uhlíku,  anorganické </a:t>
            </a:r>
            <a:r>
              <a:rPr lang="cs-CZ" sz="2000" smtClean="0">
                <a:solidFill>
                  <a:srgbClr val="898989"/>
                </a:solidFill>
              </a:rPr>
              <a:t>sloučeniny uhlíku</a:t>
            </a:r>
            <a:endParaRPr lang="cs-CZ" sz="2000" dirty="0" smtClean="0">
              <a:solidFill>
                <a:srgbClr val="898989"/>
              </a:solidFill>
            </a:endParaRP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30. 8. 2013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 anchor="ctr"/>
          <a:lstStyle/>
          <a:p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Uhlík</a:t>
            </a:r>
            <a:b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</a:t>
            </a:r>
            <a:endParaRPr lang="cs-CZ" sz="4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cs-CZ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Prvek 14. (IV.A) skupiny periodické soustavy prvků</a:t>
            </a:r>
            <a:endParaRPr lang="cs-CZ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1 Periodická soustava prvků</a:t>
            </a:r>
            <a:endParaRPr lang="cs-CZ" sz="1800" dirty="0"/>
          </a:p>
        </p:txBody>
      </p:sp>
      <p:sp>
        <p:nvSpPr>
          <p:cNvPr id="2" name="Obdélník 1"/>
          <p:cNvSpPr/>
          <p:nvPr/>
        </p:nvSpPr>
        <p:spPr>
          <a:xfrm>
            <a:off x="6588224" y="1844824"/>
            <a:ext cx="504056" cy="5760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6477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Výskyt uhlíku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96855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iogenní prvek – v rostlinách, tělech živočichů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oučást všech organických látek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achází se v ropě, zemním plynu, uhlí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ázán v anorganických sloučeninách (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uhličitany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vápenec CaCO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magnezit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dolomit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…;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uhličitý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atmosféře)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přírodě se vyskytuje ve dvou čistých formách –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diamantu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grafitu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měle vyrobená forma je </a:t>
            </a:r>
            <a:r>
              <a:rPr lang="cs-CZ" sz="2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fulleren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900" dirty="0" smtClean="0"/>
              <a:t>            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725144"/>
            <a:ext cx="2803287" cy="1944216"/>
          </a:xfrm>
          <a:prstGeom prst="rect">
            <a:avLst/>
          </a:prstGeom>
        </p:spPr>
      </p:pic>
      <p:sp>
        <p:nvSpPr>
          <p:cNvPr id="5" name="Zástupný symbol pro obsah 7"/>
          <p:cNvSpPr txBox="1">
            <a:spLocks/>
          </p:cNvSpPr>
          <p:nvPr/>
        </p:nvSpPr>
        <p:spPr bwMode="auto">
          <a:xfrm>
            <a:off x="3997151" y="6340400"/>
            <a:ext cx="1943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2 Dolomit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403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4"/>
            <a:ext cx="7772400" cy="720873"/>
          </a:xfrm>
        </p:spPr>
        <p:txBody>
          <a:bodyPr/>
          <a:lstStyle/>
          <a:p>
            <a:pPr algn="l"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484586"/>
            <a:ext cx="8028036" cy="4876502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750"/>
              </a:spcBef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grafit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krystalická  soustava: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šesterečná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barva: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černošedá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lesk: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kovový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průhlednost: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neprůhledný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tvrdost: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patří k nejměkčím nerostům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elektrická  vodivost: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dobrý vodič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výrobě elektrod, tužek, 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tavících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kelímků, moderátorů 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jaderné reaktory, mazadel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ložisek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  <a:buFontTx/>
              <a:buChar char="•"/>
            </a:pP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/>
            <a:endParaRPr lang="cs-CZ" sz="2800" b="1" dirty="0" smtClean="0"/>
          </a:p>
          <a:p>
            <a:pPr algn="l" eaLnBrk="1" hangingPunct="1"/>
            <a:r>
              <a:rPr lang="cs-CZ" sz="2800" dirty="0" smtClean="0"/>
              <a:t> </a:t>
            </a:r>
            <a:endParaRPr lang="cs-CZ" sz="2800" b="1" dirty="0" smtClean="0"/>
          </a:p>
        </p:txBody>
      </p:sp>
      <p:pic>
        <p:nvPicPr>
          <p:cNvPr id="7" name="Picture 6" descr="graf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79" y="2924944"/>
            <a:ext cx="20542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 txBox="1">
            <a:spLocks/>
          </p:cNvSpPr>
          <p:nvPr/>
        </p:nvSpPr>
        <p:spPr bwMode="auto">
          <a:xfrm>
            <a:off x="6657379" y="2555612"/>
            <a:ext cx="2430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3 Grafit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97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4"/>
            <a:ext cx="7772400" cy="720873"/>
          </a:xfrm>
        </p:spPr>
        <p:txBody>
          <a:bodyPr/>
          <a:lstStyle/>
          <a:p>
            <a:pPr algn="l"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Diamant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484586"/>
            <a:ext cx="8028036" cy="4876502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750"/>
              </a:spcBef>
              <a:buFontTx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 </a:t>
            </a:r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diamant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krystalická  soustava: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krychlová 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barva: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 nebo různých barevných odstínů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lesk: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vysoký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průhlednost: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čirý, silně láme světlo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tvrdost: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patří k nejtvrdším nerostům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elektrická  vodivost: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nevodič</a:t>
            </a:r>
          </a:p>
          <a:p>
            <a:pPr algn="l"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použití: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obrábění tvrdých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materiá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lů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do vrtných hlavic, ve šperkařství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/>
            <a:endParaRPr lang="cs-CZ" sz="2000" dirty="0" smtClean="0"/>
          </a:p>
          <a:p>
            <a:pPr algn="l" eaLnBrk="1" hangingPunct="1"/>
            <a:endParaRPr lang="cs-CZ" sz="2800" b="1" dirty="0" smtClean="0"/>
          </a:p>
          <a:p>
            <a:pPr algn="l" eaLnBrk="1" hangingPunct="1"/>
            <a:r>
              <a:rPr lang="cs-CZ" sz="2800" dirty="0" smtClean="0"/>
              <a:t> </a:t>
            </a:r>
            <a:endParaRPr lang="cs-CZ" sz="2800" b="1" dirty="0" smtClean="0"/>
          </a:p>
        </p:txBody>
      </p:sp>
      <p:pic>
        <p:nvPicPr>
          <p:cNvPr id="3076" name="Picture 6" descr="diam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26" y="3438292"/>
            <a:ext cx="21971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705326" y="3068960"/>
            <a:ext cx="2430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4</a:t>
            </a:r>
            <a:r>
              <a:rPr lang="cs-CZ" sz="1800" dirty="0" smtClean="0">
                <a:latin typeface="Verdana" panose="020B0604030504040204" pitchFamily="34" charset="0"/>
              </a:rPr>
              <a:t> Diamant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030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Grafit a diamant</a:t>
            </a:r>
          </a:p>
        </p:txBody>
      </p:sp>
      <p:pic>
        <p:nvPicPr>
          <p:cNvPr id="1026" name="Picture 2" descr="http://fyzweb.cz/clanky/img/00155/struktu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894" y="1970668"/>
            <a:ext cx="8310561" cy="38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5894" y="589606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Verdana" panose="020B0604030504040204" pitchFamily="34" charset="0"/>
              </a:rPr>
              <a:t>Obr. </a:t>
            </a:r>
            <a:r>
              <a:rPr lang="cs-CZ" dirty="0" smtClean="0">
                <a:latin typeface="Verdana" panose="020B0604030504040204" pitchFamily="34" charset="0"/>
              </a:rPr>
              <a:t>5 </a:t>
            </a:r>
            <a:r>
              <a:rPr lang="cs-CZ" dirty="0">
                <a:latin typeface="Verdana" panose="020B0604030504040204" pitchFamily="34" charset="0"/>
              </a:rPr>
              <a:t>Krystalová soustava grafitu a diamantu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8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4"/>
            <a:ext cx="7772400" cy="720873"/>
          </a:xfrm>
        </p:spPr>
        <p:txBody>
          <a:bodyPr/>
          <a:lstStyle/>
          <a:p>
            <a:pPr algn="l"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8028036" cy="5092328"/>
          </a:xfrm>
        </p:spPr>
        <p:txBody>
          <a:bodyPr/>
          <a:lstStyle/>
          <a:p>
            <a:pPr marL="182563" indent="-182563" algn="l">
              <a:lnSpc>
                <a:spcPct val="100000"/>
              </a:lnSpc>
              <a:spcBef>
                <a:spcPts val="750"/>
              </a:spcBef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fulleren</a:t>
            </a:r>
          </a:p>
          <a:p>
            <a:pPr algn="l">
              <a:lnSpc>
                <a:spcPct val="100000"/>
              </a:lnSpc>
              <a:spcBef>
                <a:spcPts val="750"/>
              </a:spcBef>
              <a:defRPr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uměle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vyrobená forma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vyrábí se zahřátím grafitu na vysokou teplotu</a:t>
            </a:r>
          </a:p>
          <a:p>
            <a:pPr marL="342900" indent="-34290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atomy jsou uspořádány tak, že vypadají jako fotbalový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míč (60 atomů C a více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vyniká supravodivostí</a:t>
            </a:r>
          </a:p>
          <a:p>
            <a:pPr marL="342900" indent="-34290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strukturu blízkou fullerenu mají</a:t>
            </a:r>
          </a:p>
          <a:p>
            <a:pPr marL="357188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grafen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(nejpevnější materiál</a:t>
            </a:r>
          </a:p>
          <a:p>
            <a:pPr marL="357188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světě) a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uhlíkové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nanotrubice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/>
            <a:endParaRPr lang="cs-CZ" sz="2000" dirty="0" smtClean="0"/>
          </a:p>
          <a:p>
            <a:pPr algn="l" eaLnBrk="1" hangingPunct="1"/>
            <a:endParaRPr lang="cs-CZ" sz="2800" b="1" dirty="0" smtClean="0"/>
          </a:p>
          <a:p>
            <a:pPr algn="l" eaLnBrk="1" hangingPunct="1"/>
            <a:r>
              <a:rPr lang="cs-CZ" sz="2800" dirty="0" smtClean="0"/>
              <a:t> </a:t>
            </a:r>
            <a:endParaRPr lang="cs-CZ" sz="2800" b="1" dirty="0" smtClean="0"/>
          </a:p>
        </p:txBody>
      </p:sp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697314" y="5966681"/>
            <a:ext cx="2430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7</a:t>
            </a:r>
            <a:r>
              <a:rPr lang="cs-CZ" sz="1800" dirty="0" smtClean="0">
                <a:latin typeface="Verdana" panose="020B0604030504040204" pitchFamily="34" charset="0"/>
              </a:rPr>
              <a:t> Fulleren </a:t>
            </a:r>
            <a:endParaRPr lang="cs-CZ" sz="1800" dirty="0"/>
          </a:p>
        </p:txBody>
      </p:sp>
      <p:pic>
        <p:nvPicPr>
          <p:cNvPr id="2050" name="Picture 2" descr="http://upload.wikimedia.org/wikipedia/commons/thumb/8/82/Fullerene-C60.png/250px-Fullerene-C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2837"/>
            <a:ext cx="2012119" cy="20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b.vscht.cz/~nadhernl/chi/nanotubes-paro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04" y="4982879"/>
            <a:ext cx="1466860" cy="16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09289" y="6299483"/>
            <a:ext cx="2367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6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Nanotrubice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9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8327</TotalTime>
  <Words>829</Words>
  <Application>Microsoft Office PowerPoint</Application>
  <PresentationFormat>Předvádění na obrazovce (4:3)</PresentationFormat>
  <Paragraphs>144</Paragraphs>
  <Slides>19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Prezentace aplikace PowerPoint</vt:lpstr>
      <vt:lpstr>Prezentace aplikace PowerPoint</vt:lpstr>
      <vt:lpstr>Uhlík  C</vt:lpstr>
      <vt:lpstr>Prezentace aplikace PowerPoint</vt:lpstr>
      <vt:lpstr>Výskyt uhlíku</vt:lpstr>
      <vt:lpstr> Grafit</vt:lpstr>
      <vt:lpstr> Diamant</vt:lpstr>
      <vt:lpstr>Grafit a diamant</vt:lpstr>
      <vt:lpstr> Fulleren</vt:lpstr>
      <vt:lpstr>Koloběh uhlíku v přírodě</vt:lpstr>
      <vt:lpstr> Uměle vyrobené formy uhlíku</vt:lpstr>
      <vt:lpstr>Umělé formy uhlíku</vt:lpstr>
      <vt:lpstr>Anorganické sloučeniny uhlíku</vt:lpstr>
      <vt:lpstr>Anorganické sloučeniny uhlíku</vt:lpstr>
      <vt:lpstr>Anorganické sloučeniny uhlíku</vt:lpstr>
      <vt:lpstr>Anorganické sloučeniny uhlíku</vt:lpstr>
      <vt:lpstr>Seznam obrázků:</vt:lpstr>
      <vt:lpstr>Seznam obrázků: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Ondřej Havrda</cp:lastModifiedBy>
  <cp:revision>1176</cp:revision>
  <dcterms:created xsi:type="dcterms:W3CDTF">2012-09-09T15:49:48Z</dcterms:created>
  <dcterms:modified xsi:type="dcterms:W3CDTF">2014-05-05T08:43:48Z</dcterms:modified>
</cp:coreProperties>
</file>