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0" r:id="rId1"/>
  </p:sldMasterIdLst>
  <p:notesMasterIdLst>
    <p:notesMasterId r:id="rId20"/>
  </p:notesMasterIdLst>
  <p:handoutMasterIdLst>
    <p:handoutMasterId r:id="rId21"/>
  </p:handoutMasterIdLst>
  <p:sldIdLst>
    <p:sldId id="277" r:id="rId2"/>
    <p:sldId id="278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48" r:id="rId11"/>
    <p:sldId id="349" r:id="rId12"/>
    <p:sldId id="362" r:id="rId13"/>
    <p:sldId id="363" r:id="rId14"/>
    <p:sldId id="365" r:id="rId15"/>
    <p:sldId id="366" r:id="rId16"/>
    <p:sldId id="352" r:id="rId17"/>
    <p:sldId id="271" r:id="rId18"/>
    <p:sldId id="270" r:id="rId1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B6"/>
    <a:srgbClr val="29C7F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9202D7-D963-419D-93D3-4F9C4F8381AB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E3D5BE-4176-44E9-B001-52EDA1193D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086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6023140-B697-4E63-8627-34A55954F7A0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D421D52-8DEC-402E-A196-6D951B9CE2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413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2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7DAC78-E172-4A4F-9C91-98215A69F4A0}" type="slidenum">
              <a:rPr lang="cs-CZ">
                <a:latin typeface="Calibri" panose="020F0502020204030204" pitchFamily="34" charset="0"/>
              </a:rPr>
              <a:pPr eaLnBrk="1" hangingPunct="1"/>
              <a:t>11</a:t>
            </a:fld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33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3089-24F6-4F75-A27E-AC7B8A90A6D6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703E1-1CE6-4D4C-936A-262814A6B8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62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CA88D-D6CF-4F16-801A-BD41B6B30B1D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F44EB-D8B6-45D0-A7DB-DA8721B31F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9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EF0E-783E-43A4-9A94-EEADD9DD512F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09538-29FC-48C5-943F-7FBE0944E7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4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0F446-CE0E-4101-B085-BF23B2C6EF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24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8A0D-0342-4EB9-8DCD-79E18293C5EA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08CC-B173-4F3B-A316-917A04459A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04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83D8-74B6-4A20-BADC-5760770BF33E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B4F2-D3FC-4873-92AA-CEA7CC3533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04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0614-4D67-42A6-8AF8-EABBD919548E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68B9F-59AC-46D0-A5E3-0D7E8AE6A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68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1A963-7CA6-4F3E-BCB6-432A29F98F0B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B96C8-4D23-48E3-87CA-FD23DC3356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6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DF4B-41E3-4CC8-8206-23FBC172BE7F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66F39-59DA-4E8A-992C-DF42BBD420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66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1D9D-37E4-4CF3-BF58-132A7235F53D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1F4BF-C166-4ACF-ABF5-362351BA48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74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18F92-9995-40C7-AE3E-028C4DEDAB40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CCE16-B593-4055-8582-D14BFF47E4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4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895C7-42EC-4360-BF49-4815BAB85FA4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2FCF9-0CDD-4F6D-B0B5-636080D317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68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CFCFC9-9753-4145-ABBE-836E24747078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17FD0B-6399-46D7-A736-F3BE61EB32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youtube.com/watch?feature=player_detailpage&amp;v=fXvy2WuKJA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b="1" dirty="0" smtClean="0">
                <a:latin typeface="Arial" panose="020B0604020202020204" pitchFamily="34" charset="0"/>
              </a:rPr>
              <a:t>Dusík</a:t>
            </a:r>
            <a:r>
              <a:rPr lang="cs-CZ" sz="1800" b="1" smtClean="0">
                <a:latin typeface="Arial" panose="020B0604020202020204" pitchFamily="34" charset="0"/>
              </a:rPr>
              <a:t>, fosfor</a:t>
            </a:r>
            <a:endParaRPr lang="cs-CZ" sz="18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PaedDr. Ivana Töpferová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Střední průmyslová škola, Mladá Boleslav, Havlíčkova 456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CZ.1.07/1.5.00/34.0861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panose="020B0604020202020204" pitchFamily="34" charset="0"/>
              </a:rPr>
              <a:t>Použití dusíku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6704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výroba amoniaku, kyseliny dusičné a dusíkatých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hnojiv</a:t>
            </a:r>
            <a:endParaRPr lang="sk-SK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směsi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argonem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sa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používá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plnění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žárovek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(na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vytvoření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inertní atmosféry)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kapalný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dusík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používá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jako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chladící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látka</a:t>
            </a:r>
          </a:p>
          <a:p>
            <a:pPr marL="271463" indent="-271463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potravinářství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zdravotnictví</a:t>
            </a:r>
            <a:endParaRPr lang="sk-SK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používá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jako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netečný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ochranný plyn (tam kde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není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žádoucí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styk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látek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vzdušným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kyslíkem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např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výrobě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výbušnin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práci s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hořlavinami</a:t>
            </a:r>
            <a:endParaRPr lang="sk-SK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/>
            <a:endParaRPr lang="cs-CZ" sz="28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45224"/>
            <a:ext cx="1907409" cy="1249506"/>
          </a:xfrm>
          <a:prstGeom prst="rect">
            <a:avLst/>
          </a:prstGeom>
        </p:spPr>
      </p:pic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3455073" y="6370638"/>
            <a:ext cx="395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 dirty="0" smtClean="0">
                <a:latin typeface="Verdana" panose="020B0604030504040204" pitchFamily="34" charset="0"/>
              </a:rPr>
              <a:t>8 Žárovka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192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4"/>
          <p:cNvSpPr>
            <a:spLocks noGrp="1"/>
          </p:cNvSpPr>
          <p:nvPr>
            <p:ph type="title"/>
          </p:nvPr>
        </p:nvSpPr>
        <p:spPr>
          <a:xfrm>
            <a:off x="468313" y="548680"/>
            <a:ext cx="8229600" cy="504825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 dusíku</a:t>
            </a:r>
          </a:p>
        </p:txBody>
      </p:sp>
      <p:sp>
        <p:nvSpPr>
          <p:cNvPr id="8195" name="Zástupný symbol pro obsah 5"/>
          <p:cNvSpPr>
            <a:spLocks noGrp="1"/>
          </p:cNvSpPr>
          <p:nvPr>
            <p:ph idx="1"/>
          </p:nvPr>
        </p:nvSpPr>
        <p:spPr>
          <a:xfrm>
            <a:off x="468313" y="1196752"/>
            <a:ext cx="8229600" cy="5472583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Amoniak NH</a:t>
            </a:r>
            <a:r>
              <a:rPr lang="sk-SK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kumimoji="1"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používá</a:t>
            </a:r>
            <a:r>
              <a:rPr kumimoji="1"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1"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</a:t>
            </a:r>
            <a:r>
              <a:rPr kumimoji="1"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 </a:t>
            </a:r>
            <a:r>
              <a:rPr kumimoji="1"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výrobě</a:t>
            </a:r>
            <a:r>
              <a:rPr kumimoji="1"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1"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plastů</a:t>
            </a:r>
            <a:r>
              <a:rPr kumimoji="1"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1"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hnojiv</a:t>
            </a:r>
            <a:r>
              <a:rPr kumimoji="1"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kyseliny dusičné, </a:t>
            </a:r>
            <a:r>
              <a:rPr kumimoji="1"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syntetických vláken, </a:t>
            </a:r>
            <a:r>
              <a:rPr kumimoji="1"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barev</a:t>
            </a:r>
            <a:endParaRPr kumimoji="1" lang="sk-SK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kumimoji="1"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kapalný</a:t>
            </a:r>
            <a:r>
              <a:rPr kumimoji="1"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1"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jako</a:t>
            </a:r>
            <a:r>
              <a:rPr kumimoji="1"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1"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chladící</a:t>
            </a:r>
            <a:r>
              <a:rPr kumimoji="1"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látka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xidy dusíku 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sk-SK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O,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N</a:t>
            </a:r>
            <a:r>
              <a:rPr lang="sk-SK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sk-SK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NO</a:t>
            </a:r>
            <a:r>
              <a:rPr lang="sk-SK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sk-SK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sk-SK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 NO</a:t>
            </a:r>
            <a:r>
              <a:rPr lang="sk-SK" sz="2400" baseline="-25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sk-SK" sz="2400" baseline="-250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sk-SK" sz="2400" baseline="-25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součástí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emisí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které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vznikají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spalování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paliv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automobilech</a:t>
            </a:r>
            <a:r>
              <a:rPr lang="sk-SK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(automobilové katalyzátory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slouží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omezení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sk-SK" sz="24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sk-SK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Kyselina dusičná HNO</a:t>
            </a:r>
            <a:r>
              <a:rPr lang="sk-SK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používá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výrobě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výbušnin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hnojiv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barviv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plastů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složkou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kyselých</a:t>
            </a:r>
            <a:r>
              <a:rPr lang="sk-SK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dešť</a:t>
            </a:r>
            <a:r>
              <a:rPr lang="sk-SK" sz="24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ů</a:t>
            </a:r>
            <a:endParaRPr lang="sk-SK" sz="24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cs-CZ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1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16832"/>
            <a:ext cx="7772400" cy="1470025"/>
          </a:xfrm>
        </p:spPr>
        <p:txBody>
          <a:bodyPr anchor="ctr"/>
          <a:lstStyle/>
          <a:p>
            <a:r>
              <a:rPr lang="cs-CZ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Fosfor</a:t>
            </a:r>
            <a:br>
              <a:rPr lang="cs-CZ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4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016"/>
            <a:ext cx="6400800" cy="1752600"/>
          </a:xfrm>
        </p:spPr>
        <p:txBody>
          <a:bodyPr/>
          <a:lstStyle/>
          <a:p>
            <a:r>
              <a:rPr lang="cs-CZ" sz="3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Prvek 15. (V.A) skupiny periodické soustavy prvků</a:t>
            </a:r>
            <a:endParaRPr lang="cs-CZ" sz="3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Zástupný symbol pro obsah 7"/>
          <p:cNvSpPr txBox="1">
            <a:spLocks/>
          </p:cNvSpPr>
          <p:nvPr/>
        </p:nvSpPr>
        <p:spPr bwMode="auto">
          <a:xfrm>
            <a:off x="107950" y="6488113"/>
            <a:ext cx="3959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1 Periodická soustava prvků</a:t>
            </a:r>
            <a:endParaRPr lang="cs-CZ" sz="1800" dirty="0"/>
          </a:p>
        </p:txBody>
      </p:sp>
      <p:sp>
        <p:nvSpPr>
          <p:cNvPr id="2" name="Obdélník 1"/>
          <p:cNvSpPr/>
          <p:nvPr/>
        </p:nvSpPr>
        <p:spPr>
          <a:xfrm>
            <a:off x="7020272" y="2420888"/>
            <a:ext cx="504056" cy="50405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6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548680"/>
            <a:ext cx="7886700" cy="792088"/>
          </a:xfrm>
        </p:spPr>
        <p:txBody>
          <a:bodyPr/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 </a:t>
            </a:r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fosforu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756" y="1484784"/>
            <a:ext cx="8218487" cy="5067002"/>
          </a:xfrm>
          <a:ln>
            <a:noFill/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přírodě pouze vázaný v anorganických sloučeninách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(fosforečnany),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organických látkách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významný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biogenní prvek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který se podílí hlavně na stavbě kostí,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zubů,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různých bílkovin, DNA 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RNA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znám ve 3 modifikacích: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2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červený </a:t>
            </a:r>
            <a:r>
              <a:rPr lang="cs-CZ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fosfor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černý fosfor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sz="2800" dirty="0"/>
          </a:p>
          <a:p>
            <a:pPr>
              <a:lnSpc>
                <a:spcPct val="80000"/>
              </a:lnSpc>
              <a:buFontTx/>
              <a:buNone/>
            </a:pPr>
            <a:endParaRPr lang="cs-CZ" sz="2800" dirty="0"/>
          </a:p>
        </p:txBody>
      </p:sp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4067944" y="6193882"/>
            <a:ext cx="1907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 dirty="0" smtClean="0">
                <a:latin typeface="Verdana" panose="020B0604030504040204" pitchFamily="34" charset="0"/>
              </a:rPr>
              <a:t>9 Fosfor</a:t>
            </a:r>
            <a:endParaRPr lang="cs-CZ" sz="1800" dirty="0"/>
          </a:p>
        </p:txBody>
      </p:sp>
      <p:pic>
        <p:nvPicPr>
          <p:cNvPr id="11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96136" y="3569079"/>
            <a:ext cx="2219889" cy="295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66799" y="4581128"/>
            <a:ext cx="2287168" cy="467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cs-CZ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ílý fosfor</a:t>
            </a:r>
            <a:endParaRPr lang="cs-CZ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Fyzikální a chemické vlastnosti fosforu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4373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  <a:buNone/>
            </a:pPr>
            <a:endParaRPr lang="cs-CZ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tvořen z molekul </a:t>
            </a:r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pl-PL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jedovatá pevná látka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velmi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reaktivní, na vzduchu nestálý a samozápalný (uchovává se pod vodou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 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Zahříváním bílého fosforu za nepřístupu vzduchu vzniká </a:t>
            </a:r>
            <a:r>
              <a:rPr lang="cs-CZ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červený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fosfor 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tvrdý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málo reaktivní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tmavě červený prášek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jedovatý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 samozápalný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Poslední modifikací je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černý fosfor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krystalická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látka, která má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kovové vlastnosti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cs-CZ" sz="2400" dirty="0">
              <a:solidFill>
                <a:srgbClr val="898989"/>
              </a:solidFill>
            </a:endParaRPr>
          </a:p>
          <a:p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48122" y="1825624"/>
            <a:ext cx="2267694" cy="54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cs-CZ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ílý fosfor</a:t>
            </a:r>
            <a:endParaRPr lang="cs-CZ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4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Použití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3"/>
            <a:ext cx="8229600" cy="4641379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Červený fosfor</a:t>
            </a: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ýroba zápalek (třecí plochy krabiček), různých pyrotechnických potřeb 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cs-CZ" sz="24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říve výroba zápalných bojových látek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Významnější použití než samotný fosfor mají jeho sloučeniny = fosforečnany (hnojiva, součást prášků na praní do 0,5%)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dirty="0" smtClean="0"/>
          </a:p>
          <a:p>
            <a:pPr eaLnBrk="1" hangingPunct="1"/>
            <a:endParaRPr lang="cs-CZ" dirty="0" smtClean="0"/>
          </a:p>
        </p:txBody>
      </p:sp>
      <p:sp>
        <p:nvSpPr>
          <p:cNvPr id="3" name="Obdélník 2"/>
          <p:cNvSpPr/>
          <p:nvPr/>
        </p:nvSpPr>
        <p:spPr>
          <a:xfrm>
            <a:off x="755576" y="3258826"/>
            <a:ext cx="2304256" cy="54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Bílý fosfor</a:t>
            </a:r>
            <a:endParaRPr lang="cs-CZ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anose="020B0604030504040204" pitchFamily="34" charset="0"/>
              </a:rPr>
              <a:t>Seznam obrázků: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1, 2, 3, 6, 7, 8, 9  foto Ivana Töpferová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>
                <a:latin typeface="Verdana" panose="020B0604030504040204" pitchFamily="34" charset="0"/>
              </a:rPr>
              <a:t>Obr. </a:t>
            </a:r>
            <a:r>
              <a:rPr lang="cs-CZ" sz="2000" dirty="0" smtClean="0">
                <a:latin typeface="Verdana" panose="020B0604030504040204" pitchFamily="34" charset="0"/>
              </a:rPr>
              <a:t>4  Zjednodušené schéma.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Zdroj: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20.11.2006 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29.8.2013</a:t>
            </a:r>
            <a:r>
              <a:rPr lang="en-US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z: http://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upload.wikimedia.org/wikipedia/commons/thumb/3/3e/Nitrogen_cycle_cs.svg/800px-Nitrogen_cycle_cs.svg.png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5 Kapalný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dusík. Zdroj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http://www.molekularnikuchyne-eshop.cz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29.8.2013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http://files.molekularnikuchyne-eshop.cz/system_preview_200000103-5083a52772/tekut%C3%BD%20dus%C3%ADk.jpg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anose="020B0604030504040204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8. ročník. Úvod do obecné a anorganické chemie</a:t>
            </a:r>
            <a:r>
              <a:rPr lang="cs-CZ" sz="2000" dirty="0" smtClean="0">
                <a:latin typeface="Verdana" pitchFamily="34" charset="0"/>
              </a:rPr>
              <a:t>. Brno: NOVÁ ŠKOLA, s.r.o., 2010. ISBN 978-80-7289-133-7.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smtClean="0">
                <a:latin typeface="Verdana" pitchFamily="34" charset="0"/>
              </a:rPr>
              <a:t>VLČEK J., </a:t>
            </a:r>
            <a:r>
              <a:rPr lang="cs-CZ" sz="2000" i="1" dirty="0" smtClean="0">
                <a:latin typeface="Verdana" pitchFamily="34" charset="0"/>
              </a:rPr>
              <a:t>Základy středoškolské chemie. </a:t>
            </a:r>
            <a:r>
              <a:rPr lang="cs-CZ" sz="2000" dirty="0" smtClean="0">
                <a:latin typeface="Verdana" pitchFamily="34" charset="0"/>
              </a:rPr>
              <a:t>Praha: Ing. Jiří Vlček vlastním nákladem s využitím distribuční sítě nakladatelství BEN-technická literatura, 2007.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>
                <a:latin typeface="Verdana" pitchFamily="34" charset="0"/>
              </a:rPr>
              <a:t>BÁRTA, M. </a:t>
            </a:r>
            <a:r>
              <a:rPr lang="cs-CZ" sz="2000" i="1" dirty="0">
                <a:latin typeface="Verdana" pitchFamily="34" charset="0"/>
              </a:rPr>
              <a:t>Chemické prvky kolem nás. </a:t>
            </a:r>
            <a:r>
              <a:rPr lang="cs-CZ" sz="2000" dirty="0">
                <a:latin typeface="Verdana" pitchFamily="34" charset="0"/>
              </a:rPr>
              <a:t>Brno: </a:t>
            </a:r>
            <a:r>
              <a:rPr lang="cs-CZ" sz="2000" dirty="0" err="1">
                <a:latin typeface="Verdana" pitchFamily="34" charset="0"/>
              </a:rPr>
              <a:t>Edika</a:t>
            </a:r>
            <a:r>
              <a:rPr lang="cs-CZ" sz="2000" dirty="0">
                <a:latin typeface="Verdana" pitchFamily="34" charset="0"/>
              </a:rPr>
              <a:t>, 2012.</a:t>
            </a:r>
          </a:p>
          <a:p>
            <a:pPr marL="261938" indent="-2619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000">
                <a:latin typeface="Verdana" pitchFamily="34" charset="0"/>
              </a:rPr>
              <a:t>	ISBN 978-80-266-0097-8.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000" dirty="0" smtClean="0"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2060575"/>
            <a:ext cx="7161212" cy="3578225"/>
          </a:xfrm>
        </p:spPr>
        <p:txBody>
          <a:bodyPr/>
          <a:lstStyle/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Anotace: </a:t>
            </a:r>
            <a:r>
              <a:rPr lang="cs-CZ" sz="2000" dirty="0" smtClean="0">
                <a:solidFill>
                  <a:srgbClr val="898989"/>
                </a:solidFill>
              </a:rPr>
              <a:t> </a:t>
            </a:r>
            <a:r>
              <a:rPr lang="cs-CZ" sz="2000" i="1" dirty="0" smtClean="0">
                <a:solidFill>
                  <a:srgbClr val="898989"/>
                </a:solidFill>
              </a:rPr>
              <a:t> výuková prezentace v prvním ročníku studia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</a:rPr>
              <a:t>chemie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</a:rPr>
              <a:t>I. ročník SŠ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</a:rPr>
              <a:t>anorganická chemie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Klíčová slova: </a:t>
            </a:r>
            <a:r>
              <a:rPr lang="cs-CZ" sz="2000" dirty="0">
                <a:solidFill>
                  <a:srgbClr val="898989"/>
                </a:solidFill>
              </a:rPr>
              <a:t>výskyt, vlastnosti, výroba, použití </a:t>
            </a:r>
            <a:r>
              <a:rPr lang="cs-CZ" sz="2000" dirty="0" smtClean="0">
                <a:solidFill>
                  <a:srgbClr val="898989"/>
                </a:solidFill>
              </a:rPr>
              <a:t>dusíku, fosforu, sloučenin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</a:rPr>
              <a:t> vysvětlování, demonstrace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Datum vytvoření:  </a:t>
            </a:r>
            <a:r>
              <a:rPr lang="cs-CZ" sz="2000" i="1" dirty="0" smtClean="0">
                <a:solidFill>
                  <a:srgbClr val="898989"/>
                </a:solidFill>
              </a:rPr>
              <a:t>29. 8. 2013</a:t>
            </a:r>
          </a:p>
          <a:p>
            <a:pPr algn="l" eaLnBrk="1" hangingPunct="1"/>
            <a:endParaRPr lang="cs-CZ" sz="20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16832"/>
            <a:ext cx="7772400" cy="1470025"/>
          </a:xfrm>
        </p:spPr>
        <p:txBody>
          <a:bodyPr anchor="ctr"/>
          <a:lstStyle/>
          <a:p>
            <a:r>
              <a:rPr lang="cs-CZ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Dusík</a:t>
            </a:r>
            <a:br>
              <a:rPr lang="cs-CZ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endParaRPr lang="cs-CZ" sz="4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016"/>
            <a:ext cx="6400800" cy="1752600"/>
          </a:xfrm>
        </p:spPr>
        <p:txBody>
          <a:bodyPr/>
          <a:lstStyle/>
          <a:p>
            <a:r>
              <a:rPr lang="cs-CZ" sz="3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Prvek 15. (V.A) skupiny periodické soustavy prvků</a:t>
            </a:r>
            <a:endParaRPr lang="cs-CZ" sz="3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9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Zástupný symbol pro obsah 7"/>
          <p:cNvSpPr txBox="1">
            <a:spLocks/>
          </p:cNvSpPr>
          <p:nvPr/>
        </p:nvSpPr>
        <p:spPr bwMode="auto">
          <a:xfrm>
            <a:off x="107950" y="6488113"/>
            <a:ext cx="3959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1 Periodická soustava prvků</a:t>
            </a:r>
            <a:endParaRPr lang="cs-CZ" sz="1800" dirty="0"/>
          </a:p>
        </p:txBody>
      </p:sp>
      <p:sp>
        <p:nvSpPr>
          <p:cNvPr id="2" name="Obdélník 1"/>
          <p:cNvSpPr/>
          <p:nvPr/>
        </p:nvSpPr>
        <p:spPr>
          <a:xfrm>
            <a:off x="7020272" y="1844824"/>
            <a:ext cx="504056" cy="57606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46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548680"/>
            <a:ext cx="7886700" cy="792088"/>
          </a:xfrm>
        </p:spPr>
        <p:txBody>
          <a:bodyPr/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 </a:t>
            </a:r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dusíku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756" y="1484784"/>
            <a:ext cx="8218487" cy="506700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olný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dusík se nachází ve vzduchu (tvoří 78% objemu)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ázaný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 anorganických sloučeninách (</a:t>
            </a:r>
            <a:r>
              <a:rPr lang="cs-CZ" sz="2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dusičnany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NaNO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KNO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…; </a:t>
            </a:r>
            <a:r>
              <a:rPr lang="cs-CZ" sz="2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dusitany, amoniak, kyselina dusičná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… ), organické sloučeniny (bílkoviny)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sz="2800" dirty="0"/>
          </a:p>
          <a:p>
            <a:pPr>
              <a:lnSpc>
                <a:spcPct val="80000"/>
              </a:lnSpc>
              <a:buFontTx/>
              <a:buNone/>
            </a:pPr>
            <a:endParaRPr lang="cs-CZ" sz="2800" dirty="0"/>
          </a:p>
        </p:txBody>
      </p:sp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936426" y="6181899"/>
            <a:ext cx="4635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 dirty="0" smtClean="0">
                <a:latin typeface="Verdana" panose="020B0604030504040204" pitchFamily="34" charset="0"/>
              </a:rPr>
              <a:t>2, 3 Dusičnan draselný, vápenatý</a:t>
            </a:r>
            <a:endParaRPr lang="cs-CZ" sz="18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89" y="3717032"/>
            <a:ext cx="3172286" cy="237776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611357"/>
            <a:ext cx="2121861" cy="28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Koloběh dusíku v přírodě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44824"/>
            <a:ext cx="78867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Kořeny většiny </a:t>
            </a:r>
            <a:r>
              <a:rPr lang="cs-CZ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rostlin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přijímají z půdy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dusičnany, amonné soli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přeměňují je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bílkoviny potřebné pro svůj růst. Např. bobovité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rostliny jsou schopné zachytit vzdušný dusík 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zpracovat ho (žijí v symbióze s hlízkovými bakteriemi).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Živočichové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přijímají bílkoviny v potravě, využívají je pro stavbu svého těla. Část bílkovin odbourávají na jednodušší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látky (močovinu, amoniak), vylučují je do půdy. Odtud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přijímají rostliny.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36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Koloběh dusíku v přírodě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http://upload.wikimedia.org/wikipedia/commons/thumb/3/3e/Nitrogen_cycle_cs.svg/400px-Nitrogen_cycle_c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09006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5364088" y="1320801"/>
            <a:ext cx="3959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 dirty="0" smtClean="0">
                <a:latin typeface="Verdana" panose="020B0604030504040204" pitchFamily="34" charset="0"/>
              </a:rPr>
              <a:t>4 Zjednodušené schéma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8288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Fyzikální a chemické vlastnosti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normálních podmínek bezbarvý plyn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tvoří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dvouatomové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molekuly 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sk-SK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kterých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atomy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vázané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třemi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elektronovými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páry 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≡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N)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roto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netečným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plynem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neochotně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reaguje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inertní) a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reakce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probíhají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až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vysokých teplotách a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tlacích</a:t>
            </a:r>
            <a:endParaRPr lang="sk-SK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 </a:t>
            </a:r>
            <a:r>
              <a:rPr lang="sk-SK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zkapalnit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sk-SK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271463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teplota pod -196 °C)</a:t>
            </a:r>
          </a:p>
          <a:p>
            <a:pPr eaLnBrk="1" hangingPunct="1"/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cs-CZ" sz="2400" dirty="0">
              <a:solidFill>
                <a:srgbClr val="898989"/>
              </a:solidFill>
            </a:endParaRPr>
          </a:p>
          <a:p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http://files.molekularnikuchyne-eshop.cz/system_preview_200000103-5083a52772/tekut%C3%BD%20dus%C3%AD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60581"/>
            <a:ext cx="2596649" cy="24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3182661" y="6167515"/>
            <a:ext cx="395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 dirty="0" smtClean="0">
                <a:latin typeface="Verdana" panose="020B0604030504040204" pitchFamily="34" charset="0"/>
              </a:rPr>
              <a:t>5 Kapalný dusík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155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Výroba dusíku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rakční destilací zkapalněného vzduchu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sk-SK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skladuje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ocelových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tlakových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lahvích</a:t>
            </a:r>
            <a:r>
              <a:rPr lang="sk-S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označených zeleným </a:t>
            </a:r>
            <a:r>
              <a:rPr lang="sk-SK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pruhem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140968"/>
            <a:ext cx="2376264" cy="32959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40968"/>
            <a:ext cx="3881953" cy="2728619"/>
          </a:xfrm>
          <a:prstGeom prst="rect">
            <a:avLst/>
          </a:prstGeom>
        </p:spPr>
      </p:pic>
      <p:sp>
        <p:nvSpPr>
          <p:cNvPr id="9" name="Zástupný symbol pro obsah 7"/>
          <p:cNvSpPr txBox="1">
            <a:spLocks/>
          </p:cNvSpPr>
          <p:nvPr/>
        </p:nvSpPr>
        <p:spPr bwMode="auto">
          <a:xfrm>
            <a:off x="3275856" y="6171208"/>
            <a:ext cx="395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 dirty="0" smtClean="0">
                <a:latin typeface="Verdana" panose="020B0604030504040204" pitchFamily="34" charset="0"/>
              </a:rPr>
              <a:t>6, 7 Výroba plynů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369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8375</TotalTime>
  <Words>793</Words>
  <Application>Microsoft Office PowerPoint</Application>
  <PresentationFormat>Předvádění na obrazovce (4:3)</PresentationFormat>
  <Paragraphs>107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Verdana</vt:lpstr>
      <vt:lpstr>Office Theme</vt:lpstr>
      <vt:lpstr>Prezentace aplikace PowerPoint</vt:lpstr>
      <vt:lpstr>Prezentace aplikace PowerPoint</vt:lpstr>
      <vt:lpstr>Dusík N</vt:lpstr>
      <vt:lpstr>Prezentace aplikace PowerPoint</vt:lpstr>
      <vt:lpstr>Výskyt dusíku</vt:lpstr>
      <vt:lpstr>Koloběh dusíku v přírodě</vt:lpstr>
      <vt:lpstr>Koloběh dusíku v přírodě</vt:lpstr>
      <vt:lpstr>Fyzikální a chemické vlastnosti</vt:lpstr>
      <vt:lpstr>Výroba dusíku</vt:lpstr>
      <vt:lpstr>Použití dusíku</vt:lpstr>
      <vt:lpstr>Sloučeniny dusíku</vt:lpstr>
      <vt:lpstr>Fosfor P</vt:lpstr>
      <vt:lpstr>Prezentace aplikace PowerPoint</vt:lpstr>
      <vt:lpstr>Výskyt fosforu</vt:lpstr>
      <vt:lpstr>Fyzikální a chemické vlastnosti fosforu</vt:lpstr>
      <vt:lpstr>Použití</vt:lpstr>
      <vt:lpstr>Seznam obrázků: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1159</cp:revision>
  <dcterms:created xsi:type="dcterms:W3CDTF">2012-09-09T15:49:48Z</dcterms:created>
  <dcterms:modified xsi:type="dcterms:W3CDTF">2013-09-03T19:55:11Z</dcterms:modified>
</cp:coreProperties>
</file>