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22"/>
  </p:notesMasterIdLst>
  <p:handoutMasterIdLst>
    <p:handoutMasterId r:id="rId23"/>
  </p:handoutMasterIdLst>
  <p:sldIdLst>
    <p:sldId id="277" r:id="rId2"/>
    <p:sldId id="278" r:id="rId3"/>
    <p:sldId id="369" r:id="rId4"/>
    <p:sldId id="368" r:id="rId5"/>
    <p:sldId id="345" r:id="rId6"/>
    <p:sldId id="347" r:id="rId7"/>
    <p:sldId id="351" r:id="rId8"/>
    <p:sldId id="352" r:id="rId9"/>
    <p:sldId id="354" r:id="rId10"/>
    <p:sldId id="370" r:id="rId11"/>
    <p:sldId id="371" r:id="rId12"/>
    <p:sldId id="372" r:id="rId13"/>
    <p:sldId id="357" r:id="rId14"/>
    <p:sldId id="373" r:id="rId15"/>
    <p:sldId id="374" r:id="rId16"/>
    <p:sldId id="364" r:id="rId17"/>
    <p:sldId id="365" r:id="rId18"/>
    <p:sldId id="375" r:id="rId19"/>
    <p:sldId id="271" r:id="rId20"/>
    <p:sldId id="270" r:id="rId2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7FF"/>
    <a:srgbClr val="FFEDB6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9202D7-D963-419D-93D3-4F9C4F8381AB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E3D5BE-4176-44E9-B001-52EDA1193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8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023140-B697-4E63-8627-34A55954F7A0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421D52-8DEC-402E-A196-6D951B9CE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3089-24F6-4F75-A27E-AC7B8A90A6D6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03E1-1CE6-4D4C-936A-262814A6B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6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A88D-D6CF-4F16-801A-BD41B6B30B1D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44EB-D8B6-45D0-A7DB-DA8721B31F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EF0E-783E-43A4-9A94-EEADD9DD512F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9538-29FC-48C5-943F-7FBE0944E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F446-CE0E-4101-B085-BF23B2C6E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8A0D-0342-4EB9-8DCD-79E18293C5EA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08CC-B173-4F3B-A316-917A04459A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83D8-74B6-4A20-BADC-5760770BF33E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B4F2-D3FC-4873-92AA-CEA7CC353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4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0614-4D67-42A6-8AF8-EABBD919548E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8B9F-59AC-46D0-A5E3-0D7E8AE6A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6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A963-7CA6-4F3E-BCB6-432A29F98F0B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96C8-4D23-48E3-87CA-FD23DC3356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DF4B-41E3-4CC8-8206-23FBC172BE7F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6F39-59DA-4E8A-992C-DF42BBD42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1D9D-37E4-4CF3-BF58-132A7235F53D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F4BF-C166-4ACF-ABF5-362351BA48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7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F92-9995-40C7-AE3E-028C4DEDAB40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CE16-B593-4055-8582-D14BFF47E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95C7-42EC-4360-BF49-4815BAB85FA4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FCF9-0CDD-4F6D-B0B5-636080D317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6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FCFC9-9753-4145-ABBE-836E24747078}" type="datetimeFigureOut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7FD0B-6399-46D7-A736-F3BE61EB3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feature=player_embedded&amp;v=hGGtLr_1BP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feature=player_embedded&amp;v=Ol1SJiVJ02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feature=player_embedded&amp;v=R-kiyIg2xH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embedded&amp;v=unnuvLE62J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b="1" dirty="0" smtClean="0">
                <a:latin typeface="Arial" panose="020B0604020202020204" pitchFamily="34" charset="0"/>
              </a:rPr>
              <a:t>Kyslík</a:t>
            </a:r>
            <a:r>
              <a:rPr lang="cs-CZ" sz="1800" b="1" smtClean="0">
                <a:latin typeface="Arial" panose="020B0604020202020204" pitchFamily="34" charset="0"/>
              </a:rPr>
              <a:t>, síra</a:t>
            </a:r>
            <a:endParaRPr lang="cs-CZ" sz="1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PaedDr. Ivana Töpferová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Střední průmyslová škola, Mladá Boleslav, Havlíčkova 456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CZ.1.07/1.5.00/34.0861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Významné sloučeniny kyslíku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3"/>
            <a:ext cx="8229600" cy="45365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oxidy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kyslíkaté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kyseliny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hydroxidy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Uveďte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konkrétní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příklady těchto sloučenin.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743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 anchor="ctr"/>
          <a:lstStyle/>
          <a:p>
            <a: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Síra</a:t>
            </a:r>
            <a:b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</a:t>
            </a:r>
            <a:endParaRPr lang="cs-CZ" sz="4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/>
          <a:p>
            <a:r>
              <a:rPr lang="cs-CZ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Prvek 16. (VI.A) skupiny periodické soustavy prvků</a:t>
            </a:r>
            <a:endParaRPr lang="cs-CZ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Zástupný symbol pro obsah 7"/>
          <p:cNvSpPr txBox="1">
            <a:spLocks/>
          </p:cNvSpPr>
          <p:nvPr/>
        </p:nvSpPr>
        <p:spPr bwMode="auto">
          <a:xfrm>
            <a:off x="107950" y="6488113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1 Periodická soustava prvků</a:t>
            </a:r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7452320" y="2420888"/>
            <a:ext cx="504056" cy="5040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1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229600" cy="647700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Výskyt síry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96855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volná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v okolí sopečných kráterů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vázaná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sloučeninách anorganických (</a:t>
            </a:r>
            <a:r>
              <a:rPr lang="cs-CZ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sulfidy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nerosty galenit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PbS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sfalerit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ZnS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pyrit FeS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…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sírany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nerost sádrovec CaSO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.2H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O; </a:t>
            </a:r>
            <a:r>
              <a:rPr lang="cs-CZ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 siřičitý, sulfan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 organických (bílkoviny)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de-DE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stopov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ě</a:t>
            </a: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vyskytuje i v uhlí</a:t>
            </a: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 </a:t>
            </a:r>
            <a:r>
              <a:rPr lang="de-DE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zemním</a:t>
            </a: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plynu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de-DE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rop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ě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vyskytuje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v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různých formách: krystalická,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plastická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amorfní</a:t>
            </a:r>
            <a:r>
              <a:rPr lang="cs-CZ" sz="3600" dirty="0"/>
              <a:t/>
            </a:r>
            <a:br>
              <a:rPr lang="cs-CZ" sz="3600" dirty="0"/>
            </a:br>
            <a:endParaRPr lang="cs-CZ" sz="2800" dirty="0" smtClean="0"/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900" dirty="0" smtClean="0"/>
              <a:t>               </a:t>
            </a:r>
          </a:p>
        </p:txBody>
      </p:sp>
      <p:sp>
        <p:nvSpPr>
          <p:cNvPr id="5" name="Zástupný symbol pro obsah 7"/>
          <p:cNvSpPr txBox="1">
            <a:spLocks/>
          </p:cNvSpPr>
          <p:nvPr/>
        </p:nvSpPr>
        <p:spPr bwMode="auto">
          <a:xfrm>
            <a:off x="2624843" y="6346803"/>
            <a:ext cx="3959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2  Síra krystalická</a:t>
            </a:r>
            <a:endParaRPr lang="cs-CZ" sz="1800" dirty="0"/>
          </a:p>
        </p:txBody>
      </p:sp>
      <p:pic>
        <p:nvPicPr>
          <p:cNvPr id="10242" name="Picture 2" descr="http://ces.mkcr.cz/cz/img/3/2/8/p23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" t="2275" r="27762" b="7905"/>
          <a:stretch/>
        </p:blipFill>
        <p:spPr bwMode="auto">
          <a:xfrm>
            <a:off x="5508104" y="4869160"/>
            <a:ext cx="2151928" cy="18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4143" y="767369"/>
            <a:ext cx="8229600" cy="647700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Fyzikální a chemické vlastnosti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96855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íra je pevná žlutá, krystalická nebo prášková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ořlavá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erozpustná ve vodě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vyšší teploty reaguje s kovy i nekovy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 oxidační i redukční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vlastnosti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vzduchu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hoří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modrým plamenem na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oxid siřičitý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(jedovatý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bezbarvý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plyn,</a:t>
            </a:r>
          </a:p>
          <a:p>
            <a:pPr marL="185738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který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pronikavě zapáchá,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dráždí</a:t>
            </a:r>
          </a:p>
          <a:p>
            <a:pPr marL="185738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dýchací cesty):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/>
              <a:t>  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+ 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SO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4" t="19855" r="25101" b="34744"/>
          <a:stretch/>
        </p:blipFill>
        <p:spPr>
          <a:xfrm>
            <a:off x="5868144" y="4370252"/>
            <a:ext cx="2836362" cy="1956113"/>
          </a:xfrm>
          <a:prstGeom prst="rect">
            <a:avLst/>
          </a:prstGeom>
        </p:spPr>
      </p:pic>
      <p:sp>
        <p:nvSpPr>
          <p:cNvPr id="5" name="Zástupný symbol pro obsah 7"/>
          <p:cNvSpPr txBox="1">
            <a:spLocks/>
          </p:cNvSpPr>
          <p:nvPr/>
        </p:nvSpPr>
        <p:spPr bwMode="auto">
          <a:xfrm>
            <a:off x="3203848" y="5968323"/>
            <a:ext cx="3959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</a:t>
            </a:r>
            <a:r>
              <a:rPr lang="cs-CZ" sz="1800" dirty="0" smtClean="0">
                <a:latin typeface="Verdana" panose="020B0604030504040204" pitchFamily="34" charset="0"/>
              </a:rPr>
              <a:t>. 3  Síra prášková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340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4143" y="767369"/>
            <a:ext cx="8229600" cy="647700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Použití síry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96855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výrobě kyseliny sírové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vulkanizaci kaučuku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dezinfekci sudů ve vinařství, konzervaci potravin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výrobě prostředků na ochranu rostlin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oučást výbušnin, zábavné pyrotechniky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oučást farmaceutických preparátů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611560" y="535872"/>
            <a:ext cx="8229600" cy="706437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Kyselina sírová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60512"/>
            <a:ext cx="8229600" cy="51450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50"/>
              </a:spcBef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čirá, olejovitá kapalina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koncentrovaná kyselina sírová má 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schopnost odebírat látkám vodu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(dehydratační účinky)</a:t>
            </a:r>
          </a:p>
          <a:p>
            <a:pPr marL="185738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Všechny organické látky obsahují uhlík. Pokud organické látce odebereme vodu, zčerná (zuhelnatí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uhlík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vyloučí.   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koncentrovaná kyselina sírová má oxidační účinky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používá se k výrobě umělých hnojiv,</a:t>
            </a:r>
          </a:p>
          <a:p>
            <a:pPr marL="185738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výbušnin, barviv, léčiv, plastů, </a:t>
            </a:r>
          </a:p>
          <a:p>
            <a:pPr marL="185738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anorganických látek, jako elektrolyt </a:t>
            </a:r>
          </a:p>
          <a:p>
            <a:pPr marL="185738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akumulátorech</a:t>
            </a:r>
            <a:endParaRPr lang="de-DE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dirty="0" smtClean="0"/>
          </a:p>
        </p:txBody>
      </p:sp>
      <p:pic>
        <p:nvPicPr>
          <p:cNvPr id="2" name="Picture 2" descr="kyselina sír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4242618"/>
            <a:ext cx="1574142" cy="216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7"/>
          <p:cNvSpPr txBox="1">
            <a:spLocks/>
          </p:cNvSpPr>
          <p:nvPr/>
        </p:nvSpPr>
        <p:spPr bwMode="auto">
          <a:xfrm>
            <a:off x="3995936" y="6085919"/>
            <a:ext cx="3959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</a:t>
            </a:r>
            <a:r>
              <a:rPr lang="cs-CZ" sz="1800" dirty="0" smtClean="0">
                <a:latin typeface="Verdana" panose="020B0604030504040204" pitchFamily="34" charset="0"/>
              </a:rPr>
              <a:t>. 4  Kyselina sírová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763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523776" y="511335"/>
            <a:ext cx="6195157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Výroba kyseliny </a:t>
            </a:r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sírové: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874761"/>
              </p:ext>
            </p:extLst>
          </p:nvPr>
        </p:nvGraphicFramePr>
        <p:xfrm>
          <a:off x="547555" y="935441"/>
          <a:ext cx="860425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6" name="ChemSketch" r:id="rId3" imgW="4282440" imgH="603504" progId="ACD.ChemSketch.20">
                  <p:embed/>
                </p:oleObj>
              </mc:Choice>
              <mc:Fallback>
                <p:oleObj name="ChemSketch" r:id="rId3" imgW="4282440" imgH="6035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55" y="935441"/>
                        <a:ext cx="860425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648991" y="2712854"/>
            <a:ext cx="254492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fáze výroby:</a:t>
            </a:r>
          </a:p>
        </p:txBody>
      </p:sp>
      <p:graphicFrame>
        <p:nvGraphicFramePr>
          <p:cNvPr id="51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612828"/>
              </p:ext>
            </p:extLst>
          </p:nvPr>
        </p:nvGraphicFramePr>
        <p:xfrm>
          <a:off x="3507699" y="2384660"/>
          <a:ext cx="5974767" cy="1534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7" name="ChemSketch" r:id="rId5" imgW="3108960" imgH="792480" progId="ACD.ChemSketch.20">
                  <p:embed/>
                </p:oleObj>
              </mc:Choice>
              <mc:Fallback>
                <p:oleObj name="ChemSketch" r:id="rId5" imgW="3108960" imgH="7924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699" y="2384660"/>
                        <a:ext cx="5974767" cy="1534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624973" y="3981767"/>
            <a:ext cx="254492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fáze výroby:</a:t>
            </a:r>
          </a:p>
        </p:txBody>
      </p:sp>
      <p:graphicFrame>
        <p:nvGraphicFramePr>
          <p:cNvPr id="51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486179"/>
              </p:ext>
            </p:extLst>
          </p:nvPr>
        </p:nvGraphicFramePr>
        <p:xfrm>
          <a:off x="3536845" y="3616127"/>
          <a:ext cx="4607868" cy="11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8" name="ChemSketch" r:id="rId7" imgW="2118360" imgH="573024" progId="ACD.ChemSketch.20">
                  <p:embed/>
                </p:oleObj>
              </mc:Choice>
              <mc:Fallback>
                <p:oleObj name="ChemSketch" r:id="rId7" imgW="2118360" imgH="5730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845" y="3616127"/>
                        <a:ext cx="4607868" cy="11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631801" y="5172719"/>
            <a:ext cx="254492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fáze výroby:</a:t>
            </a:r>
          </a:p>
        </p:txBody>
      </p:sp>
      <p:graphicFrame>
        <p:nvGraphicFramePr>
          <p:cNvPr id="51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866867"/>
              </p:ext>
            </p:extLst>
          </p:nvPr>
        </p:nvGraphicFramePr>
        <p:xfrm>
          <a:off x="3621354" y="4955704"/>
          <a:ext cx="4679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9" name="ChemSketch" r:id="rId9" imgW="2520696" imgH="441960" progId="ACD.ChemSketch.20">
                  <p:embed/>
                </p:oleObj>
              </mc:Choice>
              <mc:Fallback>
                <p:oleObj name="ChemSketch" r:id="rId9" imgW="2520696" imgH="441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354" y="4955704"/>
                        <a:ext cx="46799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67544" y="534805"/>
            <a:ext cx="8229600" cy="706437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Bezkyslíkaté sloučeniny síry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21200"/>
            <a:ext cx="8229600" cy="514508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Sulfan H</a:t>
            </a:r>
            <a:r>
              <a:rPr lang="cs-CZ" sz="2400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bezbarvý, jedovatý zapáchající plyn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přírodě vzniká při hnití bílkovin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defRPr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 siřičitý SO</a:t>
            </a:r>
            <a:r>
              <a:rPr lang="cs-CZ" sz="2400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ezbarvý, štiplavý, jedovatý plyn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ovzduší se dostává spalováním pevných paliv </a:t>
            </a:r>
          </a:p>
          <a:p>
            <a:pPr marL="271463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tepelných elektrárnách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ičí jehličnaté lesy, ohrožuje zdraví </a:t>
            </a:r>
          </a:p>
          <a:p>
            <a:pPr marL="0" indent="185738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lidí, působí korozivně, způsobuje</a:t>
            </a:r>
          </a:p>
          <a:p>
            <a:pPr marL="185738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kyselé deště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dirty="0" smtClean="0"/>
          </a:p>
        </p:txBody>
      </p:sp>
      <p:sp>
        <p:nvSpPr>
          <p:cNvPr id="6" name="Zástupný symbol pro obsah 7"/>
          <p:cNvSpPr txBox="1">
            <a:spLocks/>
          </p:cNvSpPr>
          <p:nvPr/>
        </p:nvSpPr>
        <p:spPr bwMode="auto">
          <a:xfrm>
            <a:off x="1295003" y="6072632"/>
            <a:ext cx="6303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</a:t>
            </a:r>
            <a:r>
              <a:rPr lang="cs-CZ" sz="1800" dirty="0" smtClean="0">
                <a:latin typeface="Verdana" panose="020B0604030504040204" pitchFamily="34" charset="0"/>
              </a:rPr>
              <a:t>. 5  Stromy zasažené kyselým deštěm</a:t>
            </a:r>
            <a:endParaRPr lang="cs-CZ" sz="1800" dirty="0"/>
          </a:p>
        </p:txBody>
      </p:sp>
      <p:pic>
        <p:nvPicPr>
          <p:cNvPr id="14342" name="Picture 6" descr="Soubor:Acid rain wood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78" y="4471297"/>
            <a:ext cx="2627556" cy="19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Seznam obrázků: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1, 3  foto Ivana Töpferová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</a:rPr>
              <a:t>Obr. </a:t>
            </a:r>
            <a:r>
              <a:rPr lang="cs-CZ" sz="2000" dirty="0" smtClean="0">
                <a:latin typeface="Verdana" panose="020B0604030504040204" pitchFamily="34" charset="0"/>
              </a:rPr>
              <a:t>2 Síra krystalická.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Zdroj: ces.mkcr.cz .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29.8.2013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 http://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ces.mkcr.cz/cz/img/3/2/8/p2307.jpg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</a:rPr>
              <a:t>Obr. 4</a:t>
            </a:r>
            <a:r>
              <a:rPr lang="cs-CZ" sz="2000" dirty="0" smtClean="0">
                <a:latin typeface="Verdana" panose="020B0604030504040204" pitchFamily="34" charset="0"/>
              </a:rPr>
              <a:t>  Kyselina sírová.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www.zschemie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29.8.2013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www.zschemie.euweb.cz/sira/kyselina1.jpg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5 Stromy zasažené kyselým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deštěm. Zdroj: </a:t>
            </a:r>
            <a:r>
              <a:rPr lang="cs-CZ" sz="2000" dirty="0" err="1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Wikimedia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Commons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7.7.2006 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29.8.2013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 http://upload.wikimedia.org/wikipedia/commons/0/0c/Acid_rain_woods1.JPG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060575"/>
            <a:ext cx="7161212" cy="3578225"/>
          </a:xfrm>
        </p:spPr>
        <p:txBody>
          <a:bodyPr/>
          <a:lstStyle/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Anotace: </a:t>
            </a:r>
            <a:r>
              <a:rPr lang="cs-CZ" sz="2000" dirty="0" smtClean="0">
                <a:solidFill>
                  <a:srgbClr val="898989"/>
                </a:solidFill>
              </a:rPr>
              <a:t> </a:t>
            </a:r>
            <a:r>
              <a:rPr lang="cs-CZ" sz="2000" i="1" dirty="0" smtClean="0">
                <a:solidFill>
                  <a:srgbClr val="898989"/>
                </a:solidFill>
              </a:rPr>
              <a:t> výuková prezentace v prvním ročníku studia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Předmět:</a:t>
            </a:r>
            <a:r>
              <a:rPr lang="cs-CZ" sz="2000" dirty="0" smtClean="0">
                <a:solidFill>
                  <a:srgbClr val="898989"/>
                </a:solidFill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</a:rPr>
              <a:t>chemie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Ročník: </a:t>
            </a:r>
            <a:r>
              <a:rPr lang="cs-CZ" sz="2000" i="1" dirty="0" smtClean="0">
                <a:solidFill>
                  <a:srgbClr val="898989"/>
                </a:solidFill>
              </a:rPr>
              <a:t>I. ročník SŠ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Tematický celek: </a:t>
            </a:r>
            <a:r>
              <a:rPr lang="cs-CZ" sz="2000" i="1" dirty="0" smtClean="0">
                <a:solidFill>
                  <a:srgbClr val="898989"/>
                </a:solidFill>
              </a:rPr>
              <a:t>anorganická chemie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Klíčová slova: </a:t>
            </a:r>
            <a:r>
              <a:rPr lang="cs-CZ" sz="2000" dirty="0" smtClean="0">
                <a:solidFill>
                  <a:srgbClr val="898989"/>
                </a:solidFill>
              </a:rPr>
              <a:t> </a:t>
            </a:r>
            <a:r>
              <a:rPr lang="cs-CZ" sz="2000" dirty="0">
                <a:solidFill>
                  <a:srgbClr val="898989"/>
                </a:solidFill>
              </a:rPr>
              <a:t>výskyt, vlastnosti, výroba, </a:t>
            </a:r>
            <a:r>
              <a:rPr lang="cs-CZ" sz="2000" dirty="0" smtClean="0">
                <a:solidFill>
                  <a:srgbClr val="898989"/>
                </a:solidFill>
              </a:rPr>
              <a:t>použití kyslíku, síry, sloučeniny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Forma:</a:t>
            </a:r>
            <a:r>
              <a:rPr lang="cs-CZ" sz="2000" dirty="0" smtClean="0">
                <a:solidFill>
                  <a:srgbClr val="898989"/>
                </a:solidFill>
              </a:rPr>
              <a:t> vysvětlování, demonstrace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Datum vytvoření:  </a:t>
            </a:r>
            <a:r>
              <a:rPr lang="cs-CZ" sz="2000" i="1" dirty="0" smtClean="0">
                <a:solidFill>
                  <a:srgbClr val="898989"/>
                </a:solidFill>
              </a:rPr>
              <a:t>29. </a:t>
            </a:r>
            <a:r>
              <a:rPr lang="cs-CZ" sz="2000" i="1" dirty="0">
                <a:solidFill>
                  <a:srgbClr val="898989"/>
                </a:solidFill>
              </a:rPr>
              <a:t>8</a:t>
            </a:r>
            <a:r>
              <a:rPr lang="cs-CZ" sz="2000" i="1" dirty="0" smtClean="0">
                <a:solidFill>
                  <a:srgbClr val="898989"/>
                </a:solidFill>
              </a:rPr>
              <a:t>. 2013</a:t>
            </a:r>
          </a:p>
          <a:p>
            <a:pPr algn="l" eaLnBrk="1" hangingPunct="1"/>
            <a:endParaRPr lang="cs-CZ" sz="2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ŠIBOR</a:t>
            </a:r>
            <a:r>
              <a:rPr lang="cs-CZ" sz="2000" dirty="0">
                <a:latin typeface="Verdana" pitchFamily="34" charset="0"/>
              </a:rPr>
              <a:t>, J</a:t>
            </a:r>
            <a:r>
              <a:rPr lang="cs-CZ" sz="2000" dirty="0" smtClean="0">
                <a:latin typeface="Verdana" pitchFamily="34" charset="0"/>
              </a:rPr>
              <a:t>., PLUCKOVÁ, I., </a:t>
            </a:r>
            <a:r>
              <a:rPr lang="cs-CZ" sz="2000" dirty="0">
                <a:latin typeface="Verdana" pitchFamily="34" charset="0"/>
              </a:rPr>
              <a:t>MACH, </a:t>
            </a:r>
            <a:r>
              <a:rPr lang="cs-CZ" sz="2000" dirty="0" smtClean="0">
                <a:latin typeface="Verdana" pitchFamily="34" charset="0"/>
              </a:rPr>
              <a:t>J. </a:t>
            </a:r>
            <a:r>
              <a:rPr lang="cs-CZ" sz="2000" i="1" dirty="0" smtClean="0">
                <a:latin typeface="Verdana" pitchFamily="34" charset="0"/>
              </a:rPr>
              <a:t>Chemie pro 8. ročník. Úvod do obecné a anorganické chemie</a:t>
            </a:r>
            <a:r>
              <a:rPr lang="cs-CZ" sz="2000" dirty="0" smtClean="0">
                <a:latin typeface="Verdana" pitchFamily="34" charset="0"/>
              </a:rPr>
              <a:t>. Brno: NOVÁ ŠKOLA, s.r.o., 2010. ISBN 978-80-7289-133-7.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cap="all" dirty="0" err="1">
                <a:latin typeface="Verdana" pitchFamily="34" charset="0"/>
              </a:rPr>
              <a:t>Čtrnáctová</a:t>
            </a:r>
            <a:r>
              <a:rPr lang="cs-CZ" sz="2000" dirty="0">
                <a:latin typeface="Verdana" pitchFamily="34" charset="0"/>
              </a:rPr>
              <a:t>, H., KOLÁŘ, K., SVOBODOVÁ, M., ZEMÁNEK, F. </a:t>
            </a:r>
            <a:r>
              <a:rPr lang="cs-CZ" sz="2000" i="1" dirty="0">
                <a:latin typeface="Verdana" pitchFamily="34" charset="0"/>
              </a:rPr>
              <a:t>Přehled chemie pro základní školy. </a:t>
            </a:r>
            <a:r>
              <a:rPr lang="cs-CZ" sz="2000" dirty="0">
                <a:latin typeface="Verdana" pitchFamily="34" charset="0"/>
              </a:rPr>
              <a:t>Praha: SPN a.s. , 2006. ISBN 80-7235-260-1</a:t>
            </a:r>
            <a:r>
              <a:rPr lang="cs-CZ" sz="2000" dirty="0" smtClean="0">
                <a:latin typeface="Verdana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VLČEK J., </a:t>
            </a:r>
            <a:r>
              <a:rPr lang="cs-CZ" sz="2000" i="1" dirty="0" smtClean="0">
                <a:latin typeface="Verdana" pitchFamily="34" charset="0"/>
              </a:rPr>
              <a:t>Základy středoškolské chemie. </a:t>
            </a:r>
            <a:r>
              <a:rPr lang="cs-CZ" sz="2000" dirty="0" smtClean="0">
                <a:latin typeface="Verdana" pitchFamily="34" charset="0"/>
              </a:rPr>
              <a:t>Praha: Ing. Jiří Vlček vlastním nákladem s využitím distribuční sítě nakladatelství BEN-technická literatura, 2007.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latin typeface="Verdana" pitchFamily="34" charset="0"/>
              </a:rPr>
              <a:t>BÁRTA, M. </a:t>
            </a:r>
            <a:r>
              <a:rPr lang="cs-CZ" sz="2000" i="1" dirty="0">
                <a:latin typeface="Verdana" pitchFamily="34" charset="0"/>
              </a:rPr>
              <a:t>Chemické prvky kolem nás. </a:t>
            </a:r>
            <a:r>
              <a:rPr lang="cs-CZ" sz="2000" dirty="0">
                <a:latin typeface="Verdana" pitchFamily="34" charset="0"/>
              </a:rPr>
              <a:t>Brno: </a:t>
            </a:r>
            <a:r>
              <a:rPr lang="cs-CZ" sz="2000" dirty="0" err="1">
                <a:latin typeface="Verdana" pitchFamily="34" charset="0"/>
              </a:rPr>
              <a:t>Edika</a:t>
            </a:r>
            <a:r>
              <a:rPr lang="cs-CZ" sz="2000" dirty="0">
                <a:latin typeface="Verdana" pitchFamily="34" charset="0"/>
              </a:rPr>
              <a:t>, 2012.</a:t>
            </a:r>
          </a:p>
          <a:p>
            <a:pPr marL="261938" indent="-26193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latin typeface="Verdana" pitchFamily="34" charset="0"/>
              </a:rPr>
              <a:t>	ISBN 978-80-266-0097-8.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 anchor="ctr"/>
          <a:lstStyle/>
          <a:p>
            <a: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Kyslík</a:t>
            </a:r>
            <a:b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endParaRPr lang="cs-CZ" sz="4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/>
          <a:p>
            <a:r>
              <a:rPr lang="cs-CZ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Prvek 16. (VI.A) skupiny periodické soustavy prvků</a:t>
            </a:r>
            <a:endParaRPr lang="cs-CZ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Zástupný symbol pro obsah 7"/>
          <p:cNvSpPr txBox="1">
            <a:spLocks/>
          </p:cNvSpPr>
          <p:nvPr/>
        </p:nvSpPr>
        <p:spPr bwMode="auto">
          <a:xfrm>
            <a:off x="107950" y="6488113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>
                <a:latin typeface="Verdana" panose="020B0604030504040204" pitchFamily="34" charset="0"/>
              </a:rPr>
              <a:t>1 Periodická soustava prvků</a:t>
            </a:r>
            <a:endParaRPr lang="cs-CZ" sz="1800"/>
          </a:p>
        </p:txBody>
      </p:sp>
      <p:sp>
        <p:nvSpPr>
          <p:cNvPr id="2" name="Obdélník 1"/>
          <p:cNvSpPr/>
          <p:nvPr/>
        </p:nvSpPr>
        <p:spPr>
          <a:xfrm>
            <a:off x="7452320" y="1844824"/>
            <a:ext cx="504056" cy="5760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76672"/>
            <a:ext cx="7886700" cy="792088"/>
          </a:xfrm>
        </p:spPr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Výskyt kyslíku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756" y="1530350"/>
            <a:ext cx="8218487" cy="50670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nejrozšířenější prvek na Zemi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součást atmosféry (tvoří 21%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objemu), vod,</a:t>
            </a:r>
          </a:p>
          <a:p>
            <a:pPr marL="185738" indent="-185738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zemské kůry (až 49% hmotnosti; minerály, horniny –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vázaný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sloučeninách), organismů (biogenní prvek)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potřebný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dýchání, pro život na Zemi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volný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tvoří dvouatomové molekuly 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9716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tříatomové molekuly 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Přírodní kyslík je směsí tří izotopů: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      (99,76%)          (0,04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%)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         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(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0,20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%)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sz="2800" dirty="0"/>
          </a:p>
          <a:p>
            <a:pPr>
              <a:lnSpc>
                <a:spcPct val="80000"/>
              </a:lnSpc>
              <a:buFontTx/>
              <a:buNone/>
            </a:pPr>
            <a:endParaRPr lang="cs-CZ" sz="2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171983"/>
              </p:ext>
            </p:extLst>
          </p:nvPr>
        </p:nvGraphicFramePr>
        <p:xfrm>
          <a:off x="628650" y="5736430"/>
          <a:ext cx="6842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7" name="Rovnice" r:id="rId3" imgW="241200" imgH="241200" progId="Equation.3">
                  <p:embed/>
                </p:oleObj>
              </mc:Choice>
              <mc:Fallback>
                <p:oleObj name="Rovnice" r:id="rId3" imgW="2412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5736430"/>
                        <a:ext cx="68421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651219"/>
              </p:ext>
            </p:extLst>
          </p:nvPr>
        </p:nvGraphicFramePr>
        <p:xfrm>
          <a:off x="3184401" y="5733255"/>
          <a:ext cx="6842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" name="Rovnice" r:id="rId5" imgW="241200" imgH="241200" progId="Equation.3">
                  <p:embed/>
                </p:oleObj>
              </mc:Choice>
              <mc:Fallback>
                <p:oleObj name="Rovnice" r:id="rId5" imgW="2412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4401" y="5733255"/>
                        <a:ext cx="68421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7959"/>
              </p:ext>
            </p:extLst>
          </p:nvPr>
        </p:nvGraphicFramePr>
        <p:xfrm>
          <a:off x="5740152" y="5733255"/>
          <a:ext cx="6842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" name="Rovnice" r:id="rId7" imgW="241200" imgH="241200" progId="Equation.3">
                  <p:embed/>
                </p:oleObj>
              </mc:Choice>
              <mc:Fallback>
                <p:oleObj name="Rovnice" r:id="rId7" imgW="2412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0152" y="5733255"/>
                        <a:ext cx="68421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3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646" y="519498"/>
            <a:ext cx="8229600" cy="706437"/>
          </a:xfrm>
        </p:spPr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Fyzikální 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vlastnosti kyslíku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271" y="1340768"/>
            <a:ext cx="8435975" cy="532779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dirty="0"/>
              <a:t>  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>
              <a:lnSpc>
                <a:spcPct val="80000"/>
              </a:lnSpc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bezbarvý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plyn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bez chuti a zápachu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těžší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než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vzduch</a:t>
            </a:r>
          </a:p>
          <a:p>
            <a:pPr>
              <a:lnSpc>
                <a:spcPct val="80000"/>
              </a:lnSpc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epatrně rozpustný ve vodě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O</a:t>
            </a:r>
            <a:r>
              <a:rPr lang="cs-CZ" sz="2400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cs-CZ" sz="2400" baseline="-25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namodralý jedovatý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plyn,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ostr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pachu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zniká ve vyšších vrstvách atmosféry (kolem 30 km)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účinkem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ultrafialového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záření nebo elektrického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výboje (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blesku) na molekuly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organismy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chrání před škodlivým ultrafialovým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zářením – snižováním jeho obsahu vznikají „ozonové díry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cs-CZ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vyšších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koncentracích je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zdraví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škodlivý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přízemní ozon</a:t>
            </a:r>
            <a:endParaRPr lang="cs-CZ" sz="2000" dirty="0"/>
          </a:p>
          <a:p>
            <a:pPr>
              <a:lnSpc>
                <a:spcPct val="80000"/>
              </a:lnSpc>
              <a:buFontTx/>
              <a:buNone/>
            </a:pPr>
            <a:endParaRPr lang="cs-CZ" sz="20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349043"/>
              </p:ext>
            </p:extLst>
          </p:nvPr>
        </p:nvGraphicFramePr>
        <p:xfrm>
          <a:off x="6228184" y="2852936"/>
          <a:ext cx="23399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Rovnice" r:id="rId3" imgW="825480" imgH="228600" progId="Equation.3">
                  <p:embed/>
                </p:oleObj>
              </mc:Choice>
              <mc:Fallback>
                <p:oleObj name="Rovnice" r:id="rId3" imgW="825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8184" y="2852936"/>
                        <a:ext cx="2339975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6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Chemické 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vlastnosti kyslíku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vytváří sloučeniny téměř se všemi prvky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vysoce reaktivní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ení hořlavý, ale podporuje hoření (exotermní reakce provázená vývojem tepla, světla)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eaguje s nekovy, kovy, různými sloučeninami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podílí se na korozi kovů, kažení potravin, tlení, …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+ 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→  CO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+ 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SO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+ 3 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2 Fe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Laboratorní 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příprava a průmyslová výroba kyslíku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988840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Laboratorní příprava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tepelný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rozklad některých kyslíkatých sloučenin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 KClO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→ 2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KCl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+ 3 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 2 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elektrolýza vody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Průmyslová výroba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frakční destilací zkapalněného vzduchu</a:t>
            </a:r>
            <a:endParaRPr lang="cs-CZ" sz="24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Použití kyslíku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51133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vařování a řezání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kovů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v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hutnictví při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výrobě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oceli a dalších kovů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stlačený v ocelových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nádobách s modrým pruhem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ve zdravotnictví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letectví, hornictví, kosmonautice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jako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okysličovadlo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v raketových motorech, kapalný kyslík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LOX (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liquid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oxygenum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) je složkou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paliv pro raketové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motory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3</a:t>
            </a:r>
            <a:endParaRPr lang="cs-CZ" sz="24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dezinfekce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vody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(ozonizace) a vzduchu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bělení textilních vláken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615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8412</TotalTime>
  <Words>840</Words>
  <Application>Microsoft Office PowerPoint</Application>
  <PresentationFormat>Předvádění na obrazovce (4:3)</PresentationFormat>
  <Paragraphs>142</Paragraphs>
  <Slides>20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Verdana</vt:lpstr>
      <vt:lpstr>Office Theme</vt:lpstr>
      <vt:lpstr>Rovnice</vt:lpstr>
      <vt:lpstr>ACD/ChemSketch</vt:lpstr>
      <vt:lpstr>ChemSketch</vt:lpstr>
      <vt:lpstr>Prezentace aplikace PowerPoint</vt:lpstr>
      <vt:lpstr>Prezentace aplikace PowerPoint</vt:lpstr>
      <vt:lpstr>Kyslík O</vt:lpstr>
      <vt:lpstr>Prezentace aplikace PowerPoint</vt:lpstr>
      <vt:lpstr>Výskyt kyslíku</vt:lpstr>
      <vt:lpstr>Fyzikální vlastnosti kyslíku</vt:lpstr>
      <vt:lpstr>Chemické vlastnosti kyslíku</vt:lpstr>
      <vt:lpstr>Laboratorní příprava a průmyslová výroba kyslíku</vt:lpstr>
      <vt:lpstr>Použití kyslíku</vt:lpstr>
      <vt:lpstr>Významné sloučeniny kyslíku</vt:lpstr>
      <vt:lpstr>Síra  S</vt:lpstr>
      <vt:lpstr>Prezentace aplikace PowerPoint</vt:lpstr>
      <vt:lpstr>Výskyt síry</vt:lpstr>
      <vt:lpstr>Fyzikální a chemické vlastnosti</vt:lpstr>
      <vt:lpstr>Použití síry</vt:lpstr>
      <vt:lpstr>Kyselina sírová</vt:lpstr>
      <vt:lpstr>Prezentace aplikace PowerPoint</vt:lpstr>
      <vt:lpstr>Bezkyslíkaté sloučeniny síry</vt:lpstr>
      <vt:lpstr>Seznam obrázků:</vt:lpstr>
      <vt:lpstr>Použité 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Ivana Töpferová</cp:lastModifiedBy>
  <cp:revision>1181</cp:revision>
  <dcterms:created xsi:type="dcterms:W3CDTF">2012-09-09T15:49:48Z</dcterms:created>
  <dcterms:modified xsi:type="dcterms:W3CDTF">2013-09-03T20:01:18Z</dcterms:modified>
</cp:coreProperties>
</file>