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4"/>
  </p:notesMasterIdLst>
  <p:handoutMasterIdLst>
    <p:handoutMasterId r:id="rId25"/>
  </p:handoutMasterIdLst>
  <p:sldIdLst>
    <p:sldId id="277" r:id="rId2"/>
    <p:sldId id="278" r:id="rId3"/>
    <p:sldId id="343" r:id="rId4"/>
    <p:sldId id="357" r:id="rId5"/>
    <p:sldId id="359" r:id="rId6"/>
    <p:sldId id="358" r:id="rId7"/>
    <p:sldId id="347" r:id="rId8"/>
    <p:sldId id="348" r:id="rId9"/>
    <p:sldId id="349" r:id="rId10"/>
    <p:sldId id="352" r:id="rId11"/>
    <p:sldId id="353" r:id="rId12"/>
    <p:sldId id="361" r:id="rId13"/>
    <p:sldId id="367" r:id="rId14"/>
    <p:sldId id="362" r:id="rId15"/>
    <p:sldId id="307" r:id="rId16"/>
    <p:sldId id="363" r:id="rId17"/>
    <p:sldId id="364" r:id="rId18"/>
    <p:sldId id="365" r:id="rId19"/>
    <p:sldId id="366" r:id="rId20"/>
    <p:sldId id="368" r:id="rId21"/>
    <p:sldId id="271" r:id="rId22"/>
    <p:sldId id="270" r:id="rId23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DB6"/>
    <a:srgbClr val="29C7FF"/>
    <a:srgbClr val="FF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69202D7-D963-419D-93D3-4F9C4F8381AB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E3D5BE-4176-44E9-B001-52EDA1193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086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6023140-B697-4E63-8627-34A55954F7A0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D421D52-8DEC-402E-A196-6D951B9CE2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41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93089-24F6-4F75-A27E-AC7B8A90A6D6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703E1-1CE6-4D4C-936A-262814A6B8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62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CA88D-D6CF-4F16-801A-BD41B6B30B1D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F44EB-D8B6-45D0-A7DB-DA8721B31F3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94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5EF0E-783E-43A4-9A94-EEADD9DD512F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09538-29FC-48C5-943F-7FBE0944E75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43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0F446-CE0E-4101-B085-BF23B2C6EF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24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08A0D-0342-4EB9-8DCD-79E18293C5EA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D08CC-B173-4F3B-A316-917A04459A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04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483D8-74B6-4A20-BADC-5760770BF33E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2B4F2-D3FC-4873-92AA-CEA7CC3533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904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70614-4D67-42A6-8AF8-EABBD919548E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68B9F-59AC-46D0-A5E3-0D7E8AE6A2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68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1A963-7CA6-4F3E-BCB6-432A29F98F0B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B96C8-4D23-48E3-87CA-FD23DC3356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DF4B-41E3-4CC8-8206-23FBC172BE7F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66F39-59DA-4E8A-992C-DF42BBD420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665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21D9D-37E4-4CF3-BF58-132A7235F53D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1F4BF-C166-4ACF-ABF5-362351BA48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74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18F92-9995-40C7-AE3E-028C4DEDAB40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CE16-B593-4055-8582-D14BFF47E49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4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895C7-42EC-4360-BF49-4815BAB85FA4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2FCF9-0CDD-4F6D-B0B5-636080D31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6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CFCFC9-9753-4145-ABBE-836E24747078}" type="datetimeFigureOut">
              <a:rPr lang="cs-CZ"/>
              <a:pPr>
                <a:defRPr/>
              </a:pPr>
              <a:t>2.9.2013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17FD0B-6399-46D7-A736-F3BE61EB32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  <p:sldLayoutId id="2147484330" r:id="rId3"/>
    <p:sldLayoutId id="2147484331" r:id="rId4"/>
    <p:sldLayoutId id="2147484332" r:id="rId5"/>
    <p:sldLayoutId id="2147484333" r:id="rId6"/>
    <p:sldLayoutId id="2147484334" r:id="rId7"/>
    <p:sldLayoutId id="2147484335" r:id="rId8"/>
    <p:sldLayoutId id="2147484336" r:id="rId9"/>
    <p:sldLayoutId id="2147484337" r:id="rId10"/>
    <p:sldLayoutId id="2147484338" r:id="rId11"/>
    <p:sldLayoutId id="2147484339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youtube.com/watch?feature=player_embedded&amp;v=jet8nKTvPx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8zVSzOJEAgE&amp;feature=fvwre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player_detailpage&amp;v=bIirVHhMqfM" TargetMode="External"/><Relationship Id="rId2" Type="http://schemas.openxmlformats.org/officeDocument/2006/relationships/hyperlink" Target="http://www.youtube.com/watch?feature=player_embedded&amp;v=p-pd2oi7YC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ázek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692150"/>
            <a:ext cx="5403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042988" y="2349500"/>
            <a:ext cx="72009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b="1" dirty="0" smtClean="0">
                <a:latin typeface="Arial" panose="020B0604020202020204" pitchFamily="34" charset="0"/>
              </a:rPr>
              <a:t>Vodík</a:t>
            </a:r>
            <a:r>
              <a:rPr lang="cs-CZ" sz="1800" b="1" smtClean="0">
                <a:latin typeface="Arial" panose="020B0604020202020204" pitchFamily="34" charset="0"/>
              </a:rPr>
              <a:t>, halogeny</a:t>
            </a:r>
            <a:endParaRPr lang="cs-CZ" sz="1800" b="1" dirty="0"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PaedDr. Ivana Töpferová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cs-CZ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Střední průmyslová škola, Mladá Boleslav, Havlíčkova 456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CZ.1.07/1.5.00/34.0861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MODERNIZACE VÝUKY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Průmyslová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výroba vodíku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4"/>
            <a:ext cx="7886700" cy="4915743"/>
          </a:xfrm>
        </p:spPr>
        <p:txBody>
          <a:bodyPr/>
          <a:lstStyle/>
          <a:p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termický rozklad </a:t>
            </a:r>
            <a:r>
              <a:rPr lang="cs-CZ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methanu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(hlavní složka  zemního plynu)</a:t>
            </a:r>
          </a:p>
          <a:p>
            <a:pPr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endParaRPr lang="cs-CZ" sz="24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reakce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vodní páry s rozžhaveným koksem</a:t>
            </a:r>
          </a:p>
          <a:p>
            <a:pPr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vedlejší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produkt při elektrolýze vodného roztoku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elektrolýza vody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416836"/>
              </p:ext>
            </p:extLst>
          </p:nvPr>
        </p:nvGraphicFramePr>
        <p:xfrm>
          <a:off x="899592" y="2727166"/>
          <a:ext cx="3216356" cy="507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6" name="Rovnice" r:id="rId3" imgW="1447560" imgH="228600" progId="Equation.3">
                  <p:embed/>
                </p:oleObj>
              </mc:Choice>
              <mc:Fallback>
                <p:oleObj name="Rovnice" r:id="rId3" imgW="14475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2727166"/>
                        <a:ext cx="3216356" cy="5078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8461774"/>
              </p:ext>
            </p:extLst>
          </p:nvPr>
        </p:nvGraphicFramePr>
        <p:xfrm>
          <a:off x="899592" y="4136554"/>
          <a:ext cx="55864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" name="Rovnice" r:id="rId5" imgW="2514600" imgH="228600" progId="Equation.3">
                  <p:embed/>
                </p:oleObj>
              </mc:Choice>
              <mc:Fallback>
                <p:oleObj name="Rovnice" r:id="rId5" imgW="2514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9592" y="4136554"/>
                        <a:ext cx="558641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49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vodíku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487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výroba NH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HNO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methanolu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HCl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syntetického benzinu, kaučuku</a:t>
            </a:r>
            <a:endParaRPr lang="cs-CZ" sz="2400" baseline="-25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ztužování (hydrogenace)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tuků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kyslíkem ke svařování a řezání kovů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zkapalněný vodík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je palivo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raketové motory a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automobily, letadla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vodíkový pohon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2 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O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2 H</a:t>
            </a:r>
            <a:r>
              <a:rPr lang="cs-CZ" sz="2400" baseline="-25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+ energie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</p:txBody>
      </p:sp>
      <p:pic>
        <p:nvPicPr>
          <p:cNvPr id="4" name="Picture 4" descr="http://www.proelektrotechniky.cz/elektromobilita/obrazky/9-Vodik_stan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39298"/>
            <a:ext cx="3159022" cy="20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340020" y="6357029"/>
            <a:ext cx="39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4</a:t>
            </a:r>
            <a:r>
              <a:rPr lang="cs-CZ" dirty="0" smtClean="0"/>
              <a:t> Vodík jako palivo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01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vodíku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487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redukční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činidlo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plnění balónů a vzducholodí (dříve), dnes plnění meteorologických balonů, které vynášejí přístroje do vysokých vrstev atmosféry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Zneužití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vodíková bomba (termonukleární)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240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Významné sloučeniny vodíku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3"/>
            <a:ext cx="8229600" cy="453650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oda H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ejrozšířenější chemická sloučenina, pokrývá 2/3 zemského povrchu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moniak NH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ezbarvý, zapáchající, jedovatý plyn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peroxid vodíku H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cs-CZ" sz="2400" baseline="-25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čirá kapalina</a:t>
            </a: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Uveďte jejich význam a použití.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5937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 anchor="ctr"/>
          <a:lstStyle/>
          <a:p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Halogeny</a:t>
            </a:r>
            <a:b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F, Cl, Br, I</a:t>
            </a:r>
            <a:endParaRPr lang="cs-CZ" sz="4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cs-CZ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Prvky 17. (VII.A) skupiny periodické soustavy prvků</a:t>
            </a:r>
            <a:endParaRPr lang="cs-CZ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7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Zástupný symbol pro obsah 7"/>
          <p:cNvSpPr txBox="1">
            <a:spLocks/>
          </p:cNvSpPr>
          <p:nvPr/>
        </p:nvSpPr>
        <p:spPr bwMode="auto">
          <a:xfrm>
            <a:off x="107950" y="6488113"/>
            <a:ext cx="3959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cs-CZ" sz="1800" dirty="0">
                <a:latin typeface="Verdana" panose="020B0604030504040204" pitchFamily="34" charset="0"/>
              </a:rPr>
              <a:t>Obr. </a:t>
            </a:r>
            <a:r>
              <a:rPr lang="cs-CZ" sz="1800">
                <a:latin typeface="Verdana" panose="020B0604030504040204" pitchFamily="34" charset="0"/>
              </a:rPr>
              <a:t>1 Periodická soustava prvků</a:t>
            </a:r>
            <a:endParaRPr lang="cs-CZ" sz="1800"/>
          </a:p>
        </p:txBody>
      </p:sp>
      <p:sp>
        <p:nvSpPr>
          <p:cNvPr id="2" name="Obdélník 1"/>
          <p:cNvSpPr/>
          <p:nvPr/>
        </p:nvSpPr>
        <p:spPr>
          <a:xfrm>
            <a:off x="7956376" y="1844824"/>
            <a:ext cx="432048" cy="21602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19261"/>
            <a:ext cx="7886700" cy="1325563"/>
          </a:xfrm>
        </p:spPr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Výskyt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halogenů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44824"/>
            <a:ext cx="7975798" cy="4680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přírodě pouze ve sloučeninách (nerosty </a:t>
            </a:r>
            <a:r>
              <a:rPr lang="cs-CZ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NaCl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CaF</a:t>
            </a:r>
            <a:r>
              <a:rPr lang="cs-CZ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…), jod v mořských řasách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iogenní prvky – fluor v zubní sklovině, kostech, chlor v žaludeční šťávě, jod v hormonu štítné žlázy </a:t>
            </a:r>
            <a:endParaRPr lang="en-GB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lang="cs-CZ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endParaRPr lang="en-GB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955" y="3618228"/>
            <a:ext cx="3815395" cy="286154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74687" y="6110442"/>
            <a:ext cx="3511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5</a:t>
            </a:r>
            <a:r>
              <a:rPr lang="cs-CZ" dirty="0" smtClean="0"/>
              <a:t>  Odsolování mořské vody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4309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Fyzikální vlastnosti halogenů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25624"/>
            <a:ext cx="7886700" cy="477172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fluor je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žlutozelený plyn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chlor je žlutozelený zapáchající jedovatý plyn, má dráždivé účinky, ničí bakterie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 je červenohnědá kapalina, její páry jsou jedovaté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je šedočerná pevná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látka, která má schopnost 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sublimovat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lang="cs-CZ" dirty="0" smtClean="0"/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endParaRPr lang="cs-CZ" dirty="0" smtClean="0"/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lang="cs-CZ" dirty="0"/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5508104" y="4002670"/>
            <a:ext cx="2880322" cy="216024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4355976" y="6153620"/>
            <a:ext cx="1884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  Jod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6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hemické vlastnosti a výroba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484784"/>
            <a:ext cx="7886700" cy="5184576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Chemické vlastnosti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mají velkou schopnost slučovat se – reagují 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 většinou nekovových i kovových prvků i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mnoha sloučeninami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ejich oxidační účinky klesají s hodnotou elektronegativity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alogen s menším protonovým číslem je schopen vytěsnit z roztoku halogenidu halogen s větším protonovým číslem: </a:t>
            </a:r>
          </a:p>
          <a:p>
            <a:pPr marL="0" indent="261938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+ 2NaBr→2NaCl + Br</a:t>
            </a:r>
            <a:r>
              <a:rPr lang="cs-CZ" sz="2400" baseline="-25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cs-CZ" sz="2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None/>
            </a:pPr>
            <a:r>
              <a:rPr lang="cs-CZ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Výroba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elektrolýzou tavenin nebo roztoků jejich solí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lang="cs-CZ" dirty="0"/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73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halogenů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4874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luor – výroba teflonu, freonů, zubních past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hlor – dezinfekce pitné vody, vody v bazénech, výroba dezinfekčních přípravků, plastů PVC, </a:t>
            </a:r>
            <a:r>
              <a:rPr lang="cs-CZ" sz="2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HCl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bělících prostředků, barviv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 – výroba léčiv, halogenových žárovek, výroba materiálů citlivých na teplo (základ černobílé fotografie)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od – k dezinfekci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79157" y="4966355"/>
            <a:ext cx="330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7, 8  Dezinfekční přípravek na bázi chloru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049973"/>
            <a:ext cx="1080120" cy="25573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612686"/>
            <a:ext cx="4104456" cy="96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88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2060575"/>
            <a:ext cx="7161212" cy="3578225"/>
          </a:xfrm>
        </p:spPr>
        <p:txBody>
          <a:bodyPr/>
          <a:lstStyle/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Anotace: </a:t>
            </a:r>
            <a:r>
              <a:rPr lang="cs-CZ" sz="2000" dirty="0" smtClean="0">
                <a:solidFill>
                  <a:srgbClr val="898989"/>
                </a:solidFill>
              </a:rPr>
              <a:t> </a:t>
            </a:r>
            <a:r>
              <a:rPr lang="cs-CZ" sz="2000" i="1" dirty="0" smtClean="0">
                <a:solidFill>
                  <a:srgbClr val="898989"/>
                </a:solidFill>
              </a:rPr>
              <a:t> výuková prezentace v prvním ročníku studia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Předmět:</a:t>
            </a:r>
            <a:r>
              <a:rPr lang="cs-CZ" sz="2000" dirty="0" smtClean="0">
                <a:solidFill>
                  <a:srgbClr val="898989"/>
                </a:solidFill>
              </a:rPr>
              <a:t> </a:t>
            </a:r>
            <a:r>
              <a:rPr lang="cs-CZ" sz="2000" i="1" dirty="0" smtClean="0">
                <a:solidFill>
                  <a:srgbClr val="898989"/>
                </a:solidFill>
              </a:rPr>
              <a:t>chemie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Ročník: </a:t>
            </a:r>
            <a:r>
              <a:rPr lang="cs-CZ" sz="2000" i="1" dirty="0" smtClean="0">
                <a:solidFill>
                  <a:srgbClr val="898989"/>
                </a:solidFill>
              </a:rPr>
              <a:t>I. ročník SŠ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Tematický celek: </a:t>
            </a:r>
            <a:r>
              <a:rPr lang="cs-CZ" sz="2000" i="1" dirty="0" smtClean="0">
                <a:solidFill>
                  <a:srgbClr val="898989"/>
                </a:solidFill>
              </a:rPr>
              <a:t>anorganická chemie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Klíčová slova: </a:t>
            </a:r>
            <a:r>
              <a:rPr lang="cs-CZ" sz="2000" dirty="0" smtClean="0">
                <a:solidFill>
                  <a:srgbClr val="898989"/>
                </a:solidFill>
              </a:rPr>
              <a:t> výskyt, vlastnosti, výroba, použití vodíku a halogenů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Forma:</a:t>
            </a:r>
            <a:r>
              <a:rPr lang="cs-CZ" sz="2000" dirty="0" smtClean="0">
                <a:solidFill>
                  <a:srgbClr val="898989"/>
                </a:solidFill>
              </a:rPr>
              <a:t> vysvětlování, demonstrace </a:t>
            </a:r>
          </a:p>
          <a:p>
            <a:pPr algn="l" eaLnBrk="1" hangingPunct="1"/>
            <a:r>
              <a:rPr lang="cs-CZ" sz="2000" b="1" dirty="0" smtClean="0">
                <a:solidFill>
                  <a:srgbClr val="898989"/>
                </a:solidFill>
              </a:rPr>
              <a:t>Datum vytvoření:  </a:t>
            </a:r>
            <a:r>
              <a:rPr lang="cs-CZ" sz="2000" i="1" dirty="0" smtClean="0">
                <a:solidFill>
                  <a:srgbClr val="898989"/>
                </a:solidFill>
              </a:rPr>
              <a:t>28. </a:t>
            </a:r>
            <a:r>
              <a:rPr lang="cs-CZ" sz="2000" i="1" dirty="0">
                <a:solidFill>
                  <a:srgbClr val="898989"/>
                </a:solidFill>
              </a:rPr>
              <a:t>8</a:t>
            </a:r>
            <a:r>
              <a:rPr lang="cs-CZ" sz="2000" i="1" dirty="0" smtClean="0">
                <a:solidFill>
                  <a:srgbClr val="898989"/>
                </a:solidFill>
              </a:rPr>
              <a:t>. 2013</a:t>
            </a:r>
          </a:p>
          <a:p>
            <a:pPr algn="l" eaLnBrk="1" hangingPunct="1"/>
            <a:endParaRPr lang="cs-CZ" sz="2000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Použití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halogenů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2"/>
            <a:ext cx="8229600" cy="514874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89062" y="6336204"/>
            <a:ext cx="218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 smtClean="0"/>
              <a:t>9</a:t>
            </a:r>
            <a:r>
              <a:rPr lang="cs-CZ" dirty="0" smtClean="0"/>
              <a:t> Solné lázně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4114800" cy="515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4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Seznam obrázků: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975798" cy="4351338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1, 2, 5, 6, 7,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8, 9 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foto Ivana Töpferová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</a:rPr>
              <a:t>Obr. 3</a:t>
            </a:r>
            <a:r>
              <a:rPr lang="cs-CZ" sz="2000" dirty="0" smtClean="0">
                <a:latin typeface="Verdana" panose="020B0604030504040204" pitchFamily="34" charset="0"/>
              </a:rPr>
              <a:t>  Elektrolýza vody.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Zdroj: www.zsletohrad.cz 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www.zsletohrad.cz/eu/chemie/foto/pokus10/foto5.jpg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Obr. 4 Vodík jako palivo. Zdroj: www.proelektrotechniky.cz </a:t>
            </a:r>
            <a:r>
              <a:rPr lang="en-US" sz="2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[o</a:t>
            </a:r>
            <a:r>
              <a:rPr lang="cs-CZ" sz="20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nline</a:t>
            </a:r>
            <a:r>
              <a:rPr lang="en-US" sz="20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vid. 28.8.2013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Dostupné z</a:t>
            </a: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://www.proelektrotechniky.cz/elektromobilita/obrazky/9-Vodik_stanice.jpg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Verdana" panose="020B0604030504040204" pitchFamily="34" charset="0"/>
              </a:rPr>
              <a:t>Použité zdroje:</a:t>
            </a:r>
          </a:p>
        </p:txBody>
      </p:sp>
      <p:sp>
        <p:nvSpPr>
          <p:cNvPr id="17411" name="Zástupný symbol pro obsah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ŠIBOR</a:t>
            </a:r>
            <a:r>
              <a:rPr lang="cs-CZ" sz="2000" dirty="0">
                <a:latin typeface="Verdana" pitchFamily="34" charset="0"/>
              </a:rPr>
              <a:t>, J</a:t>
            </a:r>
            <a:r>
              <a:rPr lang="cs-CZ" sz="2000" dirty="0" smtClean="0">
                <a:latin typeface="Verdana" pitchFamily="34" charset="0"/>
              </a:rPr>
              <a:t>., PLUCKOVÁ, I., </a:t>
            </a:r>
            <a:r>
              <a:rPr lang="cs-CZ" sz="2000" dirty="0">
                <a:latin typeface="Verdana" pitchFamily="34" charset="0"/>
              </a:rPr>
              <a:t>MACH, </a:t>
            </a:r>
            <a:r>
              <a:rPr lang="cs-CZ" sz="2000" dirty="0" smtClean="0">
                <a:latin typeface="Verdana" pitchFamily="34" charset="0"/>
              </a:rPr>
              <a:t>J. </a:t>
            </a:r>
            <a:r>
              <a:rPr lang="cs-CZ" sz="2000" i="1" dirty="0" smtClean="0">
                <a:latin typeface="Verdana" pitchFamily="34" charset="0"/>
              </a:rPr>
              <a:t>Chemie pro 8. ročník. Úvod do obecné a anorganické chemie</a:t>
            </a:r>
            <a:r>
              <a:rPr lang="cs-CZ" sz="2000" dirty="0" smtClean="0">
                <a:latin typeface="Verdana" pitchFamily="34" charset="0"/>
              </a:rPr>
              <a:t>. Brno: NOVÁ ŠKOLA, s.r.o., 2010. ISBN 978-80-7289-133-7.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BANÝR, J., BENEŠ, P. A KOLEKTIV. </a:t>
            </a:r>
            <a:r>
              <a:rPr lang="cs-CZ" sz="2000" i="1" dirty="0" smtClean="0">
                <a:latin typeface="Verdana" pitchFamily="34" charset="0"/>
              </a:rPr>
              <a:t>Chemie pro střední školy. </a:t>
            </a:r>
            <a:r>
              <a:rPr lang="cs-CZ" sz="2000" dirty="0" smtClean="0">
                <a:latin typeface="Verdana" pitchFamily="34" charset="0"/>
              </a:rPr>
              <a:t>Praha: SPN, a.s., 1995. ISBN 80-85937-11-5.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cap="all" dirty="0" err="1">
                <a:latin typeface="Verdana" pitchFamily="34" charset="0"/>
              </a:rPr>
              <a:t>Čtrnáctová</a:t>
            </a:r>
            <a:r>
              <a:rPr lang="cs-CZ" sz="2000" dirty="0">
                <a:latin typeface="Verdana" pitchFamily="34" charset="0"/>
              </a:rPr>
              <a:t>, H., KOLÁŘ, K., SVOBODOVÁ, M., ZEMÁNEK, F. </a:t>
            </a:r>
            <a:r>
              <a:rPr lang="cs-CZ" sz="2000" i="1" dirty="0">
                <a:latin typeface="Verdana" pitchFamily="34" charset="0"/>
              </a:rPr>
              <a:t>Přehled chemie pro základní školy. </a:t>
            </a:r>
            <a:r>
              <a:rPr lang="cs-CZ" sz="2000" dirty="0">
                <a:latin typeface="Verdana" pitchFamily="34" charset="0"/>
              </a:rPr>
              <a:t>Praha: SPN a.s. , 2006. ISBN </a:t>
            </a:r>
            <a:r>
              <a:rPr lang="cs-CZ" sz="2000" dirty="0" smtClean="0">
                <a:latin typeface="Verdana" pitchFamily="34" charset="0"/>
              </a:rPr>
              <a:t>80-7235-260-1.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cs-CZ" sz="2000" dirty="0" smtClean="0">
                <a:latin typeface="Verdana" pitchFamily="34" charset="0"/>
              </a:rPr>
              <a:t>BÁRTA, M. </a:t>
            </a:r>
            <a:r>
              <a:rPr lang="cs-CZ" sz="2000" i="1" dirty="0" smtClean="0">
                <a:latin typeface="Verdana" pitchFamily="34" charset="0"/>
              </a:rPr>
              <a:t>Chemické prvky kolem nás. </a:t>
            </a:r>
            <a:r>
              <a:rPr lang="cs-CZ" sz="2000" dirty="0" smtClean="0">
                <a:latin typeface="Verdana" pitchFamily="34" charset="0"/>
              </a:rPr>
              <a:t>Brno: </a:t>
            </a:r>
            <a:r>
              <a:rPr lang="cs-CZ" sz="2000" dirty="0" err="1" smtClean="0">
                <a:latin typeface="Verdana" pitchFamily="34" charset="0"/>
              </a:rPr>
              <a:t>Edika</a:t>
            </a:r>
            <a:r>
              <a:rPr lang="cs-CZ" sz="2000" dirty="0" smtClean="0">
                <a:latin typeface="Verdana" pitchFamily="34" charset="0"/>
              </a:rPr>
              <a:t>, 2012.</a:t>
            </a:r>
          </a:p>
          <a:p>
            <a:pPr marL="261938" indent="-261938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2000" dirty="0" smtClean="0">
                <a:latin typeface="Verdana" pitchFamily="34" charset="0"/>
              </a:rPr>
              <a:t>	ISBN 978-80-266-0097-8.</a:t>
            </a:r>
            <a:endParaRPr lang="cs-CZ" sz="2000" dirty="0">
              <a:latin typeface="Verdan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20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 anchor="ctr"/>
          <a:lstStyle/>
          <a:p>
            <a: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Vodík</a:t>
            </a:r>
            <a:br>
              <a:rPr lang="cs-CZ" sz="4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cs-CZ" sz="4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73016"/>
            <a:ext cx="6400800" cy="1752600"/>
          </a:xfrm>
        </p:spPr>
        <p:txBody>
          <a:bodyPr/>
          <a:lstStyle/>
          <a:p>
            <a:r>
              <a:rPr lang="cs-CZ" sz="3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první člen periodické soustavy </a:t>
            </a:r>
            <a:r>
              <a:rPr lang="cs-CZ" sz="35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prvků</a:t>
            </a:r>
            <a:endParaRPr lang="cs-CZ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44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5792"/>
            <a:ext cx="8820472" cy="6292795"/>
          </a:xfrm>
        </p:spPr>
      </p:pic>
      <p:sp>
        <p:nvSpPr>
          <p:cNvPr id="5" name="TextovéPole 4"/>
          <p:cNvSpPr txBox="1"/>
          <p:nvPr/>
        </p:nvSpPr>
        <p:spPr>
          <a:xfrm>
            <a:off x="251520" y="6388554"/>
            <a:ext cx="399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  Periodická soustava prvků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899592" y="1340768"/>
            <a:ext cx="432048" cy="50405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30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519261"/>
            <a:ext cx="7886700" cy="1325563"/>
          </a:xfrm>
        </p:spPr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Výskyt vodíku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844824"/>
            <a:ext cx="7975798" cy="4680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nejrozšířenější 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prvek ve 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vesmíru, 90% všech prvků </a:t>
            </a:r>
            <a:endParaRPr lang="en-GB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třetí nejrozšířenější prvek na Zemi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en-GB" sz="24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volný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nepatrné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množství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sopečné plyny, zemní plyn, atmosféry hvězd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vázaný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sloučeninách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mnoh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anorganických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sloučenin</a:t>
            </a:r>
            <a:r>
              <a:rPr lang="cs-CZ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ách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téměř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všech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organických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sloučeninách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ar-SA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‏</a:t>
            </a:r>
            <a:endParaRPr lang="cs-CZ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biogenní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prvek</a:t>
            </a:r>
          </a:p>
          <a:p>
            <a:pPr>
              <a:buFontTx/>
              <a:buNone/>
            </a:pPr>
            <a:endParaRPr lang="en-GB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00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7534" y="582241"/>
            <a:ext cx="7886700" cy="1325563"/>
          </a:xfrm>
        </p:spPr>
        <p:txBody>
          <a:bodyPr/>
          <a:lstStyle/>
          <a:p>
            <a:r>
              <a:rPr lang="en-GB" sz="40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Izotopy</a:t>
            </a:r>
            <a:r>
              <a:rPr lang="en-GB" sz="4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40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7534" y="1907804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SzPct val="100000"/>
              <a:buNone/>
            </a:pP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prothium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lehký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vodík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99, 985 %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SzPct val="100000"/>
              <a:buNone/>
            </a:pP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1p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1e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SzPct val="100000"/>
              <a:buNone/>
            </a:pPr>
            <a:endParaRPr lang="en-GB" sz="24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SzPct val="100000"/>
              <a:buNone/>
            </a:pPr>
            <a:r>
              <a:rPr lang="cs-CZ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deuterium, 0, 015 %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SzPct val="100000"/>
              <a:buNone/>
            </a:pP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1p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1e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1n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SzPct val="100000"/>
              <a:buNone/>
            </a:pPr>
            <a:endParaRPr lang="en-GB" sz="2400" baseline="30000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SzPct val="100000"/>
              <a:buNone/>
            </a:pPr>
            <a:r>
              <a:rPr lang="cs-CZ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trithium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stopové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množství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SzPct val="100000"/>
              <a:buNone/>
            </a:pP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1p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1e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2n</a:t>
            </a:r>
            <a:r>
              <a:rPr lang="en-GB" sz="2400" baseline="30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620659"/>
              </p:ext>
            </p:extLst>
          </p:nvPr>
        </p:nvGraphicFramePr>
        <p:xfrm>
          <a:off x="773038" y="1760588"/>
          <a:ext cx="64807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5" name="Rovnice" r:id="rId3" imgW="228600" imgH="228600" progId="Equation.3">
                  <p:embed/>
                </p:oleObj>
              </mc:Choice>
              <mc:Fallback>
                <p:oleObj name="Rovnice" r:id="rId3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3038" y="1760588"/>
                        <a:ext cx="648072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1881767"/>
              </p:ext>
            </p:extLst>
          </p:nvPr>
        </p:nvGraphicFramePr>
        <p:xfrm>
          <a:off x="773038" y="3166533"/>
          <a:ext cx="6842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" name="Rovnice" r:id="rId5" imgW="241200" imgH="228600" progId="Equation.3">
                  <p:embed/>
                </p:oleObj>
              </mc:Choice>
              <mc:Fallback>
                <p:oleObj name="Rovnice" r:id="rId5" imgW="241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3038" y="3166533"/>
                        <a:ext cx="684213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458130"/>
              </p:ext>
            </p:extLst>
          </p:nvPr>
        </p:nvGraphicFramePr>
        <p:xfrm>
          <a:off x="790500" y="4453943"/>
          <a:ext cx="6492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" name="Rovnice" r:id="rId7" imgW="228600" imgH="228600" progId="Equation.3">
                  <p:embed/>
                </p:oleObj>
              </mc:Choice>
              <mc:Fallback>
                <p:oleObj name="Rovnice" r:id="rId7" imgW="228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500" y="4453943"/>
                        <a:ext cx="649288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375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Fyzikální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vlastnosti vodíku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bezbarvý plyn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typický nekov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bez chuti a zápachu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nejlehčí plyn,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14krát lehčí než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vzduch</a:t>
            </a:r>
          </a:p>
          <a:p>
            <a:pPr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</a:pP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heliu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nejhůře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zkapalnitelný</a:t>
            </a:r>
            <a:endParaRPr lang="cs-CZ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přepravuje se stlačený </a:t>
            </a:r>
          </a:p>
          <a:p>
            <a:pPr marL="261938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červeně označených </a:t>
            </a:r>
          </a:p>
          <a:p>
            <a:pPr marL="274638" indent="-274638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ocelových lahvích</a:t>
            </a:r>
            <a:endParaRPr lang="en-GB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750"/>
              </a:spcBef>
              <a:buClr>
                <a:srgbClr val="000000"/>
              </a:buClr>
              <a:buNone/>
            </a:pPr>
            <a:endParaRPr lang="en-GB" dirty="0">
              <a:solidFill>
                <a:srgbClr val="000000"/>
              </a:solidFill>
            </a:endParaRPr>
          </a:p>
          <a:p>
            <a:endParaRPr lang="cs-CZ" dirty="0"/>
          </a:p>
          <a:p>
            <a:pPr>
              <a:buFontTx/>
              <a:buNone/>
            </a:pPr>
            <a:endParaRPr lang="cs-CZ" dirty="0"/>
          </a:p>
          <a:p>
            <a:pPr>
              <a:buFontTx/>
              <a:buNone/>
            </a:pP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690688"/>
            <a:ext cx="3105752" cy="41418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724128" y="59425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 Plynové lahve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58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Chemické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vlastnosti vodíku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90688"/>
            <a:ext cx="7886700" cy="47626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hořlavý, ve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směsi se vzduchem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výbušný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atomární vodík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velmi reaktivní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má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silné redukční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vlastnosti</a:t>
            </a: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voří převážně dvouatomové molekuly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</a:pPr>
            <a:r>
              <a:rPr lang="cs-CZ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molekulový vodík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poměrně stabilní, málo reaktivní, s většinou prvků reaguje za zvýšené teploty, popř. v přítomnosti katalyzátorů:</a:t>
            </a: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  <a:tabLst>
                <a:tab pos="623888" algn="l"/>
              </a:tabLst>
            </a:pP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en-GB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HX     (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halogeny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F, Cl, Br, I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ar-SA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‏</a:t>
            </a:r>
            <a:endParaRPr lang="cs-CZ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750"/>
              </a:spcBef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H</a:t>
            </a:r>
            <a:r>
              <a:rPr lang="en-GB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N</a:t>
            </a:r>
            <a:r>
              <a:rPr lang="en-GB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NH</a:t>
            </a:r>
            <a:r>
              <a:rPr lang="en-GB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cs-CZ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2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en-GB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 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→ 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cs-CZ" sz="2400" baseline="-250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GB" sz="2400" baseline="-25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istý vodík + čistý kyslík vytváří plamen </a:t>
            </a:r>
          </a:p>
          <a:p>
            <a:pPr marL="0" indent="261938">
              <a:lnSpc>
                <a:spcPct val="90000"/>
              </a:lnSpc>
              <a:spcBef>
                <a:spcPts val="0"/>
              </a:spcBef>
              <a:buNone/>
            </a:pP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teplotě až 3000° C</a:t>
            </a:r>
            <a:endParaRPr lang="en-GB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Laboratorní </a:t>
            </a:r>
            <a:r>
              <a:rPr lang="cs-CZ" sz="4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příprava vodíku</a:t>
            </a:r>
            <a:endParaRPr lang="cs-CZ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reakce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kovu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s</a:t>
            </a:r>
            <a:r>
              <a:rPr lang="en-GB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kyselin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ou</a:t>
            </a:r>
            <a:endParaRPr lang="en-GB" sz="24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Zn + 2 </a:t>
            </a:r>
            <a:r>
              <a:rPr lang="en-GB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HCl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ZnCl</a:t>
            </a:r>
            <a:r>
              <a:rPr lang="en-GB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en-GB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cs-CZ" sz="2400" baseline="-25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Tx/>
              <a:buNone/>
            </a:pP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Fe + H</a:t>
            </a:r>
            <a:r>
              <a:rPr lang="en-GB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</a:t>
            </a:r>
            <a:r>
              <a:rPr lang="en-GB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→ FeSO</a:t>
            </a:r>
            <a:r>
              <a:rPr lang="en-GB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en-GB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en-GB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cs-CZ" sz="2400" baseline="-25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reakce 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alkalických kovů s vodou</a:t>
            </a:r>
          </a:p>
          <a:p>
            <a:pPr>
              <a:buFontTx/>
              <a:buNone/>
            </a:pPr>
            <a:r>
              <a:rPr lang="cs-CZ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Na + 2 H</a:t>
            </a:r>
            <a:r>
              <a:rPr lang="cs-CZ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→ 2 </a:t>
            </a:r>
            <a:r>
              <a:rPr lang="cs-CZ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NaOH</a:t>
            </a:r>
            <a:r>
              <a:rPr lang="cs-CZ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H</a:t>
            </a:r>
            <a:r>
              <a:rPr lang="cs-CZ" sz="2400" baseline="-25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  <a:p>
            <a:r>
              <a:rPr lang="cs-CZ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elektrolýza </a:t>
            </a:r>
            <a:r>
              <a:rPr lang="cs-CZ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vody</a:t>
            </a:r>
            <a:endParaRPr lang="cs-CZ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 descr="http://www.zsletohrad.cz/eu/chemie/foto/pokus10/foto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258666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43886" y="6069557"/>
            <a:ext cx="274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</a:t>
            </a:r>
            <a:r>
              <a:rPr lang="cs-CZ" dirty="0"/>
              <a:t>3</a:t>
            </a:r>
            <a:r>
              <a:rPr lang="cs-CZ" dirty="0" smtClean="0"/>
              <a:t>  Elektrolýza vody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998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8685</TotalTime>
  <Words>792</Words>
  <Application>Microsoft Office PowerPoint</Application>
  <PresentationFormat>Předvádění na obrazovce (4:3)</PresentationFormat>
  <Paragraphs>146</Paragraphs>
  <Slides>22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Rovnice</vt:lpstr>
      <vt:lpstr>Prezentace aplikace PowerPoint</vt:lpstr>
      <vt:lpstr>Prezentace aplikace PowerPoint</vt:lpstr>
      <vt:lpstr>Vodík H</vt:lpstr>
      <vt:lpstr>Prezentace aplikace PowerPoint</vt:lpstr>
      <vt:lpstr>Výskyt vodíku</vt:lpstr>
      <vt:lpstr>Izotopy vodíku</vt:lpstr>
      <vt:lpstr>Fyzikální vlastnosti vodíku</vt:lpstr>
      <vt:lpstr>Chemické vlastnosti vodíku</vt:lpstr>
      <vt:lpstr>Laboratorní příprava vodíku</vt:lpstr>
      <vt:lpstr>Průmyslová výroba vodíku</vt:lpstr>
      <vt:lpstr>Použití vodíku</vt:lpstr>
      <vt:lpstr>Použití vodíku</vt:lpstr>
      <vt:lpstr>Významné sloučeniny vodíku</vt:lpstr>
      <vt:lpstr>Halogeny F, Cl, Br, I</vt:lpstr>
      <vt:lpstr>Prezentace aplikace PowerPoint</vt:lpstr>
      <vt:lpstr>Výskyt halogenů</vt:lpstr>
      <vt:lpstr>Fyzikální vlastnosti halogenů</vt:lpstr>
      <vt:lpstr>Chemické vlastnosti a výroba</vt:lpstr>
      <vt:lpstr>Použití halogenů</vt:lpstr>
      <vt:lpstr>Použití halogenů</vt:lpstr>
      <vt:lpstr>Seznam obrázků:</vt:lpstr>
      <vt:lpstr>Použité zdroje: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CHEMIE</dc:title>
  <dc:creator>Zdenek Topfer</dc:creator>
  <cp:lastModifiedBy>Ivana Töpferová</cp:lastModifiedBy>
  <cp:revision>1189</cp:revision>
  <dcterms:created xsi:type="dcterms:W3CDTF">2012-09-09T15:49:48Z</dcterms:created>
  <dcterms:modified xsi:type="dcterms:W3CDTF">2013-09-02T19:44:18Z</dcterms:modified>
</cp:coreProperties>
</file>