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343" r:id="rId4"/>
    <p:sldId id="356" r:id="rId5"/>
    <p:sldId id="360" r:id="rId6"/>
    <p:sldId id="362" r:id="rId7"/>
    <p:sldId id="355" r:id="rId8"/>
    <p:sldId id="358" r:id="rId9"/>
    <p:sldId id="357" r:id="rId10"/>
    <p:sldId id="346" r:id="rId11"/>
    <p:sldId id="354" r:id="rId12"/>
    <p:sldId id="345" r:id="rId13"/>
    <p:sldId id="359" r:id="rId14"/>
    <p:sldId id="361" r:id="rId15"/>
    <p:sldId id="271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B6"/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9202D7-D963-419D-93D3-4F9C4F8381A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E3D5BE-4176-44E9-B001-52EDA1193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086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6023140-B697-4E63-8627-34A55954F7A0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421D52-8DEC-402E-A196-6D951B9CE2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41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089-24F6-4F75-A27E-AC7B8A90A6D6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03E1-1CE6-4D4C-936A-262814A6B8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6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A88D-D6CF-4F16-801A-BD41B6B30B1D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44EB-D8B6-45D0-A7DB-DA8721B31F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9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EF0E-783E-43A4-9A94-EEADD9DD512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09538-29FC-48C5-943F-7FBE0944E7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4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F446-CE0E-4101-B085-BF23B2C6EF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2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8A0D-0342-4EB9-8DCD-79E18293C5EA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08CC-B173-4F3B-A316-917A04459A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4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83D8-74B6-4A20-BADC-5760770BF33E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B4F2-D3FC-4873-92AA-CEA7CC3533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04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0614-4D67-42A6-8AF8-EABBD919548E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68B9F-59AC-46D0-A5E3-0D7E8AE6A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6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A963-7CA6-4F3E-BCB6-432A29F98F0B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B96C8-4D23-48E3-87CA-FD23DC3356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DF4B-41E3-4CC8-8206-23FBC172BE7F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6F39-59DA-4E8A-992C-DF42BBD420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66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1D9D-37E4-4CF3-BF58-132A7235F53D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1F4BF-C166-4ACF-ABF5-362351BA48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4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18F92-9995-40C7-AE3E-028C4DEDAB40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CE16-B593-4055-8582-D14BFF47E4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895C7-42EC-4360-BF49-4815BAB85FA4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FCF9-0CDD-4F6D-B0B5-636080D317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68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FCFC9-9753-4145-ABBE-836E24747078}" type="datetimeFigureOut">
              <a:rPr lang="cs-CZ"/>
              <a:pPr>
                <a:defRPr/>
              </a:pPr>
              <a:t>28.8.2013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17FD0B-6399-46D7-A736-F3BE61EB32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vVpkViT960" TargetMode="External"/><Relationship Id="rId2" Type="http://schemas.openxmlformats.org/officeDocument/2006/relationships/hyperlink" Target="http://www.youtube.com/watch?v=m55kgyApYr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vky.com/periodicka-tabulka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b="1" dirty="0" smtClean="0">
                <a:latin typeface="Arial" panose="020B0604020202020204" pitchFamily="34" charset="0"/>
              </a:rPr>
              <a:t>Periodický zákon a periodická soustava prvků</a:t>
            </a:r>
            <a:endParaRPr lang="cs-CZ" sz="18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PaedDr. Ivana Töpferová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Střední průmyslová škola, Mladá Boleslav, Havlíčkova 456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CZ.1.07/1.5.00/34.0861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560"/>
            <a:ext cx="8486071" cy="63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7"/>
          <p:cNvSpPr txBox="1">
            <a:spLocks/>
          </p:cNvSpPr>
          <p:nvPr/>
        </p:nvSpPr>
        <p:spPr bwMode="auto">
          <a:xfrm>
            <a:off x="244128" y="6489701"/>
            <a:ext cx="395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3 </a:t>
            </a:r>
            <a:r>
              <a:rPr lang="cs-CZ" sz="1800" dirty="0">
                <a:latin typeface="Verdana" panose="020B0604030504040204" pitchFamily="34" charset="0"/>
              </a:rPr>
              <a:t>Periodická soustava prvků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910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5557" r="811" b="13313"/>
          <a:stretch/>
        </p:blipFill>
        <p:spPr>
          <a:xfrm>
            <a:off x="323528" y="620688"/>
            <a:ext cx="8568952" cy="5256584"/>
          </a:xfrm>
          <a:prstGeom prst="rect">
            <a:avLst/>
          </a:prstGeom>
        </p:spPr>
      </p:pic>
      <p:sp>
        <p:nvSpPr>
          <p:cNvPr id="3" name="Zástupný symbol pro obsah 7"/>
          <p:cNvSpPr txBox="1">
            <a:spLocks/>
          </p:cNvSpPr>
          <p:nvPr/>
        </p:nvSpPr>
        <p:spPr bwMode="auto">
          <a:xfrm>
            <a:off x="323528" y="6093296"/>
            <a:ext cx="72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4</a:t>
            </a:r>
            <a:r>
              <a:rPr lang="cs-CZ" sz="1800" dirty="0" smtClean="0">
                <a:latin typeface="Verdana" panose="020B0604030504040204" pitchFamily="34" charset="0"/>
              </a:rPr>
              <a:t> Zápis prvku v periodické soustavě prvků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191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chemických prvků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92424"/>
            <a:ext cx="8229600" cy="490492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podle skupenství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plynné = za normálních podmínek 11 plynných prvků (H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Ne, ...)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kapalné = za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normálních podmínek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prvky </a:t>
            </a:r>
          </a:p>
          <a:p>
            <a:pPr marL="0" indent="271463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(Br,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Hg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evné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podle výskytu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přirozené = 94 chemických prvků – vyskytují se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 přírodě volně nebo ve sloučeninách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umělé = byly připraveny v laboratoři (plutonium, ...)</a:t>
            </a:r>
          </a:p>
        </p:txBody>
      </p:sp>
    </p:spTree>
    <p:extLst>
      <p:ext uri="{BB962C8B-B14F-4D97-AF65-F5344CB8AC3E}">
        <p14:creationId xmlns:p14="http://schemas.microsoft.com/office/powerpoint/2010/main" val="18818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chemických prvků</a:t>
            </a:r>
            <a:endParaRPr lang="cs-CZ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90688"/>
            <a:ext cx="8229600" cy="460836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podle vlastností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kovy – mají kovový lesk, vedou el. proud a teplo, jsou tažné a kujné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polokovy (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metaloidy) –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některé vlastnosti kovů a některé nekovů (B, Si, As, ...)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nekovy –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nevodivé, nemají kovový lesk, jsou křehké, 22 prvků</a:t>
            </a:r>
          </a:p>
        </p:txBody>
      </p:sp>
    </p:spTree>
    <p:extLst>
      <p:ext uri="{BB962C8B-B14F-4D97-AF65-F5344CB8AC3E}">
        <p14:creationId xmlns:p14="http://schemas.microsoft.com/office/powerpoint/2010/main" val="25246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Otázky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příklady podobných vlastností fyzikálních a chemických prvků v PSP.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odlišné fyzikální vlastností kovů a nekovů.</a:t>
            </a: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Uveďte odlišné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chemické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vlastností kovů a nekovů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PSP najděte dostupné údaje o vlastnostech železa a  kyslíku.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Seznam obrázků: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 </a:t>
            </a:r>
            <a:r>
              <a:rPr lang="cs-CZ" sz="2000" dirty="0">
                <a:latin typeface="Verdana" panose="020B0604030504040204" pitchFamily="34" charset="0"/>
              </a:rPr>
              <a:t>Znázornění periodického </a:t>
            </a:r>
            <a:r>
              <a:rPr lang="cs-CZ" sz="2000" dirty="0" smtClean="0">
                <a:latin typeface="Verdana" panose="020B0604030504040204" pitchFamily="34" charset="0"/>
              </a:rPr>
              <a:t>zákona.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cs-CZ" sz="2000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Wikimedia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15.4.2011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18.8.2013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://upload.wikimedia.org/wikipedia/commons/thumb/1/1c/Periodicky_zakon.svg/800px-Periodicky_zakon.svg.png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2 Periodická soustava prvků. Zdroj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web.vscht.cz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20.8.2013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://web.vscht.cz/~nadhernl/psp.png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000" dirty="0">
                <a:latin typeface="Verdana" panose="020B0604030504040204" pitchFamily="34" charset="0"/>
              </a:rPr>
              <a:t>Obr. 3</a:t>
            </a:r>
            <a:r>
              <a:rPr lang="cs-CZ" sz="2000" dirty="0" smtClean="0">
                <a:latin typeface="Verdana" panose="020B0604030504040204" pitchFamily="34" charset="0"/>
              </a:rPr>
              <a:t> Periodická soustava prvků.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leccos.com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20.8.2013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http://leccos.com/index.php/clanky/periodicka-soustava-prvku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4 foto Ivana Töpferová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latin typeface="Verdana" pitchFamily="34" charset="0"/>
              </a:rPr>
              <a:t>FLEMR, V., DUŠEK, B. </a:t>
            </a:r>
            <a:r>
              <a:rPr lang="cs-CZ" sz="2000" i="1" dirty="0">
                <a:latin typeface="Verdana" pitchFamily="34" charset="0"/>
              </a:rPr>
              <a:t>Chemie I pro gymnázia (obecná anorganická chemie). </a:t>
            </a:r>
            <a:r>
              <a:rPr lang="cs-CZ" sz="2000" dirty="0">
                <a:latin typeface="Verdana" pitchFamily="34" charset="0"/>
              </a:rPr>
              <a:t>Praha. SPN, a.s., 2001. ISBN 80-7235-147-8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BANÝR, J., BENEŠ, P. A KOLEKTIV. </a:t>
            </a:r>
            <a:r>
              <a:rPr lang="cs-CZ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Chemie pro střední školy.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Praha: SPN, a.s., 1995. ISBN 80-85937-11-5.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>
              <a:latin typeface="Verdan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2060575"/>
            <a:ext cx="7161212" cy="3578225"/>
          </a:xfrm>
        </p:spPr>
        <p:txBody>
          <a:bodyPr/>
          <a:lstStyle/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</a:rPr>
              <a:t> výuková prezentace v prvním ročníku studia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chemie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</a:rPr>
              <a:t>I. ročník SŠ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</a:rPr>
              <a:t>anorganická chemie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Klíčová slova: </a:t>
            </a:r>
            <a:r>
              <a:rPr lang="cs-CZ" sz="2000" i="1" dirty="0" smtClean="0">
                <a:solidFill>
                  <a:srgbClr val="898989"/>
                </a:solidFill>
              </a:rPr>
              <a:t>periodický zákon, periodická soustava prvků, perioda, skupina</a:t>
            </a:r>
            <a:endParaRPr lang="cs-CZ" sz="2000" dirty="0" smtClean="0">
              <a:solidFill>
                <a:srgbClr val="898989"/>
              </a:solidFill>
            </a:endParaRP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</a:rPr>
              <a:t> vysvětlování, demonstrace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Datum vytvoření:  </a:t>
            </a:r>
            <a:r>
              <a:rPr lang="cs-CZ" sz="2000" i="1" dirty="0" smtClean="0">
                <a:solidFill>
                  <a:srgbClr val="898989"/>
                </a:solidFill>
              </a:rPr>
              <a:t>20. </a:t>
            </a:r>
            <a:r>
              <a:rPr lang="cs-CZ" sz="2000" i="1" dirty="0">
                <a:solidFill>
                  <a:srgbClr val="898989"/>
                </a:solidFill>
              </a:rPr>
              <a:t>8</a:t>
            </a:r>
            <a:r>
              <a:rPr lang="cs-CZ" sz="2000" i="1" dirty="0" smtClean="0">
                <a:solidFill>
                  <a:srgbClr val="898989"/>
                </a:solidFill>
              </a:rPr>
              <a:t>. 2013</a:t>
            </a:r>
          </a:p>
          <a:p>
            <a:pPr algn="l" eaLnBrk="1" hangingPunct="1"/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511300"/>
          </a:xfrm>
        </p:spPr>
        <p:txBody>
          <a:bodyPr/>
          <a:lstStyle/>
          <a:p>
            <a:pPr eaLnBrk="1" hangingPunct="1"/>
            <a: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Periodický zákon a periodická soustava prvků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068638"/>
            <a:ext cx="6400800" cy="30972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3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Periodická soustava prvků byla sestavena ve druhé polovině 19. století na základě periodického zákona</a:t>
            </a:r>
          </a:p>
        </p:txBody>
      </p:sp>
    </p:spTree>
    <p:extLst>
      <p:ext uri="{BB962C8B-B14F-4D97-AF65-F5344CB8AC3E}">
        <p14:creationId xmlns:p14="http://schemas.microsoft.com/office/powerpoint/2010/main" val="22169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Periodický zákon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vynikající ruský chemik 19.století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Dmitrij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Ivanovič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Mendělejev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zjistil, že vlastnosti prvků a jejich sloučenin se pravidelně opakují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 se tato skutečnost označuje jako periodický zákon:</a:t>
            </a:r>
          </a:p>
          <a:p>
            <a:pPr marL="0" indent="0" algn="ctr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(chemické a fyzikální) prvků a jejich sloučenin se periodicky (pravidelně) opakují v závislosti na protonovém čísle jejich atomů.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původní formulaci z roku 1869 je uvedena závislost na „atomové váze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prvku (proč?)</a:t>
            </a:r>
          </a:p>
          <a:p>
            <a:pPr marL="0" indent="0"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bor:Periodicky zako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5" y="1220764"/>
            <a:ext cx="885293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7"/>
          <p:cNvSpPr txBox="1">
            <a:spLocks/>
          </p:cNvSpPr>
          <p:nvPr/>
        </p:nvSpPr>
        <p:spPr bwMode="auto">
          <a:xfrm>
            <a:off x="323528" y="6333332"/>
            <a:ext cx="4975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 dirty="0" smtClean="0">
                <a:latin typeface="Verdana" panose="020B0604030504040204" pitchFamily="34" charset="0"/>
              </a:rPr>
              <a:t>1 Znázornění periodického zákona</a:t>
            </a:r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Periodický zákon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818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Periodický zákon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Vlastnosti alkalických kovů </a:t>
            </a:r>
            <a:r>
              <a:rPr lang="cs-CZ" dirty="0" err="1" smtClean="0"/>
              <a:t>Li</a:t>
            </a:r>
            <a:r>
              <a:rPr lang="cs-CZ" dirty="0" smtClean="0"/>
              <a:t>, Na, K</a:t>
            </a:r>
          </a:p>
          <a:p>
            <a:pPr marL="0" indent="0">
              <a:buNone/>
            </a:pPr>
            <a:r>
              <a:rPr lang="cs-CZ" dirty="0" smtClean="0"/>
              <a:t>Pokus: </a:t>
            </a:r>
            <a:r>
              <a:rPr lang="cs-CZ" dirty="0" smtClean="0">
                <a:hlinkClick r:id="rId2"/>
              </a:rPr>
              <a:t>reakce </a:t>
            </a:r>
            <a:r>
              <a:rPr lang="cs-CZ" dirty="0" err="1" smtClean="0">
                <a:hlinkClick r:id="rId2"/>
              </a:rPr>
              <a:t>Li</a:t>
            </a:r>
            <a:r>
              <a:rPr lang="cs-CZ" dirty="0" smtClean="0">
                <a:hlinkClick r:id="rId2"/>
              </a:rPr>
              <a:t>, Na, K s vodou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Pokus: </a:t>
            </a:r>
            <a:r>
              <a:rPr lang="cs-CZ" dirty="0" smtClean="0">
                <a:hlinkClick r:id="rId3"/>
              </a:rPr>
              <a:t>barvení plamene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Periodická soustava prvků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90666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základě zjištění pravidelně se opakujících vlastností prvků seřadil Mendělejev tehdy známé prvky do přehledné tabulky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každého prvku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63 známých ve 2. polovině 19. století určil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atomovou váhu,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každému prvku bylo přiřazeno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pořadové číslo (dnes protonové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číslo)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nechal v ní volná místa pro dosud neobjevené prvky a předpověděl jejich vlastnosti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všeobecné přijetí se zasloužil i přítel a spolupracovník Mendělejeva, český chemik, profesor Univerzity Karlovy,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Bohuslav Brauner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2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Periodická soustava prvků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1690143"/>
            <a:ext cx="7886700" cy="46911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průběhu let byly vytvořeny různé varianty (typy)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periodické soustavy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prvků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dnes je nejvíce využívána tabulka rozdělující  prvky do: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  <a:tabLst>
                <a:tab pos="18573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vodorovných period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očíslovaných 	arabskými 	číslicemi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až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(odpovídají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el.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vrstvám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el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obalu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atomu)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  <a:tabLst>
                <a:tab pos="18573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svislých skupin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očíslovaných arabskými 	číslicemi 	čísly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až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(nebo římskými číslicemi I. 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až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VIII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I. B až VIII. B)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18573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 je v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tabulce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umístěno 118 prvků</a:t>
            </a:r>
          </a:p>
          <a:p>
            <a:pPr eaLnBrk="1" hangingPunct="1">
              <a:buFontTx/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26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.vscht.cz/~nadhernl/ps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7865"/>
          <a:stretch/>
        </p:blipFill>
        <p:spPr bwMode="auto">
          <a:xfrm>
            <a:off x="107504" y="332656"/>
            <a:ext cx="885532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18901" y="6309320"/>
            <a:ext cx="8412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2</a:t>
            </a:r>
            <a:r>
              <a:rPr lang="cs-CZ" sz="1800" dirty="0" smtClean="0">
                <a:latin typeface="Verdana" panose="020B0604030504040204" pitchFamily="34" charset="0"/>
              </a:rPr>
              <a:t> Periodická soustava prvků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288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8415</TotalTime>
  <Words>648</Words>
  <Application>Microsoft Office PowerPoint</Application>
  <PresentationFormat>Předvádění na obrazovce (4:3)</PresentationFormat>
  <Paragraphs>75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Wingdings</vt:lpstr>
      <vt:lpstr>Office Theme</vt:lpstr>
      <vt:lpstr>Prezentace aplikace PowerPoint</vt:lpstr>
      <vt:lpstr>Prezentace aplikace PowerPoint</vt:lpstr>
      <vt:lpstr>Periodický zákon a periodická soustava prvků</vt:lpstr>
      <vt:lpstr>Periodický zákon</vt:lpstr>
      <vt:lpstr>Periodický zákon</vt:lpstr>
      <vt:lpstr>Periodický zákon</vt:lpstr>
      <vt:lpstr>Periodická soustava prvků</vt:lpstr>
      <vt:lpstr>Periodická soustava prvků</vt:lpstr>
      <vt:lpstr>Prezentace aplikace PowerPoint</vt:lpstr>
      <vt:lpstr>Prezentace aplikace PowerPoint</vt:lpstr>
      <vt:lpstr>Prezentace aplikace PowerPoint</vt:lpstr>
      <vt:lpstr>Rozdělení chemických prvků</vt:lpstr>
      <vt:lpstr>Rozdělení chemických prvků</vt:lpstr>
      <vt:lpstr>Otázky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1156</cp:revision>
  <dcterms:created xsi:type="dcterms:W3CDTF">2012-09-09T15:49:48Z</dcterms:created>
  <dcterms:modified xsi:type="dcterms:W3CDTF">2013-08-28T18:43:39Z</dcterms:modified>
</cp:coreProperties>
</file>