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17"/>
  </p:notesMasterIdLst>
  <p:handoutMasterIdLst>
    <p:handoutMasterId r:id="rId18"/>
  </p:handoutMasterIdLst>
  <p:sldIdLst>
    <p:sldId id="277" r:id="rId2"/>
    <p:sldId id="278" r:id="rId3"/>
    <p:sldId id="279" r:id="rId4"/>
    <p:sldId id="284" r:id="rId5"/>
    <p:sldId id="285" r:id="rId6"/>
    <p:sldId id="286" r:id="rId7"/>
    <p:sldId id="280" r:id="rId8"/>
    <p:sldId id="287" r:id="rId9"/>
    <p:sldId id="288" r:id="rId10"/>
    <p:sldId id="289" r:id="rId11"/>
    <p:sldId id="290" r:id="rId12"/>
    <p:sldId id="291" r:id="rId13"/>
    <p:sldId id="283" r:id="rId14"/>
    <p:sldId id="271" r:id="rId15"/>
    <p:sldId id="270" r:id="rId1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B6"/>
    <a:srgbClr val="29C7F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6.wmf"/><Relationship Id="rId4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9202D7-D963-419D-93D3-4F9C4F8381AB}" type="datetimeFigureOut">
              <a:rPr lang="cs-CZ"/>
              <a:pPr>
                <a:defRPr/>
              </a:pPr>
              <a:t>30.8.2013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E3D5BE-4176-44E9-B001-52EDA1193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8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023140-B697-4E63-8627-34A55954F7A0}" type="datetimeFigureOut">
              <a:rPr lang="cs-CZ"/>
              <a:pPr>
                <a:defRPr/>
              </a:pPr>
              <a:t>30.8.2013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421D52-8DEC-402E-A196-6D951B9CE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3089-24F6-4F75-A27E-AC7B8A90A6D6}" type="datetimeFigureOut">
              <a:rPr lang="cs-CZ"/>
              <a:pPr>
                <a:defRPr/>
              </a:pPr>
              <a:t>30.8.2013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03E1-1CE6-4D4C-936A-262814A6B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6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A88D-D6CF-4F16-801A-BD41B6B30B1D}" type="datetimeFigureOut">
              <a:rPr lang="cs-CZ"/>
              <a:pPr>
                <a:defRPr/>
              </a:pPr>
              <a:t>30.8.2013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44EB-D8B6-45D0-A7DB-DA8721B31F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EF0E-783E-43A4-9A94-EEADD9DD512F}" type="datetimeFigureOut">
              <a:rPr lang="cs-CZ"/>
              <a:pPr>
                <a:defRPr/>
              </a:pPr>
              <a:t>30.8.2013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9538-29FC-48C5-943F-7FBE0944E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F446-CE0E-4101-B085-BF23B2C6EF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8A0D-0342-4EB9-8DCD-79E18293C5EA}" type="datetimeFigureOut">
              <a:rPr lang="cs-CZ"/>
              <a:pPr>
                <a:defRPr/>
              </a:pPr>
              <a:t>30.8.2013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08CC-B173-4F3B-A316-917A04459A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83D8-74B6-4A20-BADC-5760770BF33E}" type="datetimeFigureOut">
              <a:rPr lang="cs-CZ"/>
              <a:pPr>
                <a:defRPr/>
              </a:pPr>
              <a:t>30.8.2013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B4F2-D3FC-4873-92AA-CEA7CC353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4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0614-4D67-42A6-8AF8-EABBD919548E}" type="datetimeFigureOut">
              <a:rPr lang="cs-CZ"/>
              <a:pPr>
                <a:defRPr/>
              </a:pPr>
              <a:t>30.8.2013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8B9F-59AC-46D0-A5E3-0D7E8AE6A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6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A963-7CA6-4F3E-BCB6-432A29F98F0B}" type="datetimeFigureOut">
              <a:rPr lang="cs-CZ"/>
              <a:pPr>
                <a:defRPr/>
              </a:pPr>
              <a:t>30.8.2013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96C8-4D23-48E3-87CA-FD23DC3356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DF4B-41E3-4CC8-8206-23FBC172BE7F}" type="datetimeFigureOut">
              <a:rPr lang="cs-CZ"/>
              <a:pPr>
                <a:defRPr/>
              </a:pPr>
              <a:t>30.8.2013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6F39-59DA-4E8A-992C-DF42BBD42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6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1D9D-37E4-4CF3-BF58-132A7235F53D}" type="datetimeFigureOut">
              <a:rPr lang="cs-CZ"/>
              <a:pPr>
                <a:defRPr/>
              </a:pPr>
              <a:t>30.8.2013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F4BF-C166-4ACF-ABF5-362351BA48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7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F92-9995-40C7-AE3E-028C4DEDAB40}" type="datetimeFigureOut">
              <a:rPr lang="cs-CZ"/>
              <a:pPr>
                <a:defRPr/>
              </a:pPr>
              <a:t>30.8.2013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CE16-B593-4055-8582-D14BFF47E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95C7-42EC-4360-BF49-4815BAB85FA4}" type="datetimeFigureOut">
              <a:rPr lang="cs-CZ"/>
              <a:pPr>
                <a:defRPr/>
              </a:pPr>
              <a:t>30.8.2013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FCF9-0CDD-4F6D-B0B5-636080D317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6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CFCFC9-9753-4145-ABBE-836E24747078}" type="datetimeFigureOut">
              <a:rPr lang="cs-CZ"/>
              <a:pPr>
                <a:defRPr/>
              </a:pPr>
              <a:t>30.8.2013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7FD0B-6399-46D7-A736-F3BE61EB3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6.wmf"/><Relationship Id="rId3" Type="http://schemas.openxmlformats.org/officeDocument/2006/relationships/hyperlink" Target="http://www.youtube.com/watch?feature=player_embedded&amp;v=vOQEO6Tju5E" TargetMode="Externa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9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detailpage&amp;v=p-pd2oi7YC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8.wmf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b="1" smtClean="0">
                <a:latin typeface="Arial" panose="020B0604020202020204" pitchFamily="34" charset="0"/>
              </a:rPr>
              <a:t>Redoxní reakce</a:t>
            </a:r>
            <a:endParaRPr lang="cs-CZ" sz="1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PaedDr. Ivana Töpferová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Střední průmyslová škola, Mladá Boleslav, Havlíčkova 456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CZ.1.07/1.5.00/34.0861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9605" y="369837"/>
            <a:ext cx="7886700" cy="1325563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Redoxní reakce </a:t>
            </a:r>
            <a:endParaRPr lang="cs-CZ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8" y="1556792"/>
            <a:ext cx="8291513" cy="46085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Pokus: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Zahřívání mědi v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plameni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Kousek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měděného plechu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začneme zahřívat,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až se měď rozžhaví. Po vychladnutí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lze na povrchu plechu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povrchu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pozorovat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černý povlak oxidu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měďnatého.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Zapište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reakční schéma tohoto jevu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</a:t>
            </a:r>
          </a:p>
          <a:p>
            <a:pPr marL="0" indent="0" eaLnBrk="1" hangingPunct="1">
              <a:buFontTx/>
              <a:buNone/>
            </a:pP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Doplňte oxidační čísla všech prvků:</a:t>
            </a:r>
          </a:p>
          <a:p>
            <a:pPr marL="0" indent="0" eaLnBrk="1" hangingPunct="1">
              <a:buFontTx/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Zapište oxidaci a redukci:</a:t>
            </a:r>
          </a:p>
          <a:p>
            <a:pPr marL="0" indent="0" eaLnBrk="1" hangingPunct="1"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Oxidace:                          Redukce:</a:t>
            </a:r>
          </a:p>
          <a:p>
            <a:pPr marL="0" indent="0" eaLnBrk="1" hangingPunct="1"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Zapište výslednou rovnici: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996459"/>
              </p:ext>
            </p:extLst>
          </p:nvPr>
        </p:nvGraphicFramePr>
        <p:xfrm>
          <a:off x="1420018" y="4437112"/>
          <a:ext cx="27860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" name="Rovnice" r:id="rId4" imgW="1333440" imgH="228600" progId="Equation.3">
                  <p:embed/>
                </p:oleObj>
              </mc:Choice>
              <mc:Fallback>
                <p:oleObj name="Rovnice" r:id="rId4" imgW="13334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0018" y="4437112"/>
                        <a:ext cx="2786063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136437"/>
              </p:ext>
            </p:extLst>
          </p:nvPr>
        </p:nvGraphicFramePr>
        <p:xfrm>
          <a:off x="4675609" y="5816302"/>
          <a:ext cx="31051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" name="Rovnice" r:id="rId6" imgW="1485720" imgH="228600" progId="Equation.3">
                  <p:embed/>
                </p:oleObj>
              </mc:Choice>
              <mc:Fallback>
                <p:oleObj name="Rovnice" r:id="rId6" imgW="14857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5609" y="5816302"/>
                        <a:ext cx="310515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822702"/>
              </p:ext>
            </p:extLst>
          </p:nvPr>
        </p:nvGraphicFramePr>
        <p:xfrm>
          <a:off x="6257158" y="5290250"/>
          <a:ext cx="2313434" cy="52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1" name="Rovnice" r:id="rId8" imgW="1002960" imgH="228600" progId="Equation.3">
                  <p:embed/>
                </p:oleObj>
              </mc:Choice>
              <mc:Fallback>
                <p:oleObj name="Rovnice" r:id="rId8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158" y="5290250"/>
                        <a:ext cx="2313434" cy="526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742955"/>
              </p:ext>
            </p:extLst>
          </p:nvPr>
        </p:nvGraphicFramePr>
        <p:xfrm>
          <a:off x="1979712" y="5290250"/>
          <a:ext cx="2372469" cy="496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" name="Rovnice" r:id="rId10" imgW="1091880" imgH="228600" progId="Equation.3">
                  <p:embed/>
                </p:oleObj>
              </mc:Choice>
              <mc:Fallback>
                <p:oleObj name="Rovnice" r:id="rId10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290250"/>
                        <a:ext cx="2372469" cy="496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583271"/>
              </p:ext>
            </p:extLst>
          </p:nvPr>
        </p:nvGraphicFramePr>
        <p:xfrm>
          <a:off x="1456630" y="3554264"/>
          <a:ext cx="22558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" name="Rovnice" r:id="rId12" imgW="1079280" imgH="228600" progId="Equation.3">
                  <p:embed/>
                </p:oleObj>
              </mc:Choice>
              <mc:Fallback>
                <p:oleObj name="Rovnice" r:id="rId12" imgW="10792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56630" y="3554264"/>
                        <a:ext cx="2255837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21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9605" y="369837"/>
            <a:ext cx="7886700" cy="1325563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Oxidační a redukční činidla </a:t>
            </a:r>
            <a:endParaRPr lang="cs-CZ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8" y="1556792"/>
            <a:ext cx="8291513" cy="46085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oxidační činidlo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látka, která  v reakci oxiduje jiné látky a sama se redukuje</a:t>
            </a:r>
          </a:p>
          <a:p>
            <a:pPr marL="185738" indent="-185738" eaLnBrk="1" hangingPunct="1">
              <a:lnSpc>
                <a:spcPct val="100000"/>
              </a:lnSpc>
              <a:spcBef>
                <a:spcPts val="750"/>
              </a:spcBef>
              <a:buFontTx/>
              <a:buNone/>
              <a:tabLst>
                <a:tab pos="271463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př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kyslík, fluor, chlor, brom, kyselina dusičná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C + 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kyslík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oxidační činidlo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redukční činidlo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látka, která redukuje jiné látky a sama se oxiduje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FontTx/>
              <a:buNone/>
              <a:tabLst>
                <a:tab pos="185738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př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sodík, draslík, hliník, oxid uhelnatý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+ 2HCl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MgCl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H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hořčík je redukční činidlo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FontTx/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9605" y="369837"/>
            <a:ext cx="7886700" cy="1325563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Oxidace a redukce </a:t>
            </a:r>
            <a:endParaRPr lang="cs-CZ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8" y="1556792"/>
            <a:ext cx="8291513" cy="460851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Zapište a vyčíslete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reakci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zinku s kyselinou chlorovodíkovou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Zjistěte, který prvek se oxiduje a který redukuje. 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Určete oxidační a redukční činidlo v této reakci.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Využití redoxních reakcí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chemické výroby = např. NH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kyselin, syntetických benzínů, plastů, ...</a:t>
            </a:r>
          </a:p>
          <a:p>
            <a:pPr eaLnBrk="1" hangingPunct="1"/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získávání kovů z rud</a:t>
            </a:r>
          </a:p>
          <a:p>
            <a:pPr eaLnBrk="1" hangingPunct="1"/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spalování paliv při výrobě tepelné a elektrické energie</a:t>
            </a:r>
          </a:p>
          <a:p>
            <a:pPr eaLnBrk="1" hangingPunct="1"/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reakce kovů s kyselinami a vodou </a:t>
            </a:r>
          </a:p>
          <a:p>
            <a:pPr marL="0" indent="271463" eaLnBrk="1" hangingPunct="1">
              <a:spcBef>
                <a:spcPts val="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elektrochemická řada napětí kovů</a:t>
            </a:r>
          </a:p>
          <a:p>
            <a:pPr eaLnBrk="1" hangingPunct="1"/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elektrolytické děje</a:t>
            </a:r>
          </a:p>
          <a:p>
            <a:pPr eaLnBrk="1" hangingPunct="1"/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zdroje elektrické energie – galvanické články</a:t>
            </a:r>
          </a:p>
          <a:p>
            <a:pPr eaLnBrk="1" hangingPunct="1"/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edoxní reakce jsou podstatou koroze kovů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400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Seznam obrázků: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1 až 4  foto Ivana Töpferová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ŠIBOR, J., PLUCKOVÁ, I., MACH, J. 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Chemie pro 9. ročník. Úvod do obecné a organické chemie, biochemie a dalších chemických oborů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Brno: NOVÁ ŠKOLA, s.r.o., 2011. ISBN 978-80-7289-282-2.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BANÝR, J., BENEŠ, P. A KOLEKTIV. </a:t>
            </a:r>
            <a:r>
              <a:rPr lang="cs-CZ" sz="2000" i="1" dirty="0" smtClean="0">
                <a:latin typeface="Verdana" pitchFamily="34" charset="0"/>
              </a:rPr>
              <a:t>Chemie pro střední školy. </a:t>
            </a:r>
            <a:r>
              <a:rPr lang="cs-CZ" sz="2000" dirty="0" smtClean="0">
                <a:latin typeface="Verdana" pitchFamily="34" charset="0"/>
              </a:rPr>
              <a:t>Praha: SPN, a.s., 1995. ISBN 80-85937-11-5.</a:t>
            </a:r>
          </a:p>
          <a:p>
            <a:r>
              <a:rPr lang="cs-CZ" sz="2000" dirty="0">
                <a:latin typeface="Verdana" pitchFamily="34" charset="0"/>
              </a:rPr>
              <a:t>FLEMR, V., DUŠEK, B. </a:t>
            </a:r>
            <a:r>
              <a:rPr lang="cs-CZ" sz="2000" i="1" dirty="0">
                <a:latin typeface="Verdana" pitchFamily="34" charset="0"/>
              </a:rPr>
              <a:t>Chemie I pro gymnázia (obecná anorganická chemie). </a:t>
            </a:r>
            <a:r>
              <a:rPr lang="cs-CZ" sz="2000" dirty="0">
                <a:latin typeface="Verdana" pitchFamily="34" charset="0"/>
              </a:rPr>
              <a:t>Praha. SPN, a.s., 2001. ISBN 80-7235-147-8.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ŠKODA, J., DOULÍK, P. 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Chemie 9 učebnice pro základní školy a víceletá gymnázia.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Plzeň: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Fraus, 1. vydání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ISBN 978-80-7238-3. </a:t>
            </a:r>
          </a:p>
          <a:p>
            <a:pPr marL="0" indent="0">
              <a:buNone/>
            </a:pPr>
            <a:endParaRPr lang="cs-CZ" sz="2000" dirty="0">
              <a:latin typeface="Verdan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060575"/>
            <a:ext cx="7161212" cy="3578225"/>
          </a:xfrm>
        </p:spPr>
        <p:txBody>
          <a:bodyPr/>
          <a:lstStyle/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Anotace: </a:t>
            </a:r>
            <a:r>
              <a:rPr lang="cs-CZ" sz="2000" dirty="0" smtClean="0">
                <a:solidFill>
                  <a:srgbClr val="898989"/>
                </a:solidFill>
              </a:rPr>
              <a:t> </a:t>
            </a:r>
            <a:r>
              <a:rPr lang="cs-CZ" sz="2000" i="1" dirty="0" smtClean="0">
                <a:solidFill>
                  <a:srgbClr val="898989"/>
                </a:solidFill>
              </a:rPr>
              <a:t> výuková prezentace v prvním ročníku studia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Předmět:</a:t>
            </a:r>
            <a:r>
              <a:rPr lang="cs-CZ" sz="2000" dirty="0" smtClean="0">
                <a:solidFill>
                  <a:srgbClr val="898989"/>
                </a:solidFill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</a:rPr>
              <a:t>chemie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Ročník: </a:t>
            </a:r>
            <a:r>
              <a:rPr lang="cs-CZ" sz="2000" i="1" dirty="0" smtClean="0">
                <a:solidFill>
                  <a:srgbClr val="898989"/>
                </a:solidFill>
              </a:rPr>
              <a:t>I. ročník SŠ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Tematický celek: </a:t>
            </a:r>
            <a:r>
              <a:rPr lang="cs-CZ" sz="2000" i="1" dirty="0" smtClean="0">
                <a:solidFill>
                  <a:srgbClr val="898989"/>
                </a:solidFill>
              </a:rPr>
              <a:t>anorganická chemie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Klíčová slova: </a:t>
            </a:r>
            <a:r>
              <a:rPr lang="cs-CZ" sz="2000" dirty="0" smtClean="0">
                <a:solidFill>
                  <a:srgbClr val="898989"/>
                </a:solidFill>
              </a:rPr>
              <a:t> oxidace, redukce, oxidační, redukční činidlo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Forma:</a:t>
            </a:r>
            <a:r>
              <a:rPr lang="cs-CZ" sz="2000" dirty="0" smtClean="0">
                <a:solidFill>
                  <a:srgbClr val="898989"/>
                </a:solidFill>
              </a:rPr>
              <a:t> vysvětlování, demonstrace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Datum vytvoření:  </a:t>
            </a:r>
            <a:r>
              <a:rPr lang="cs-CZ" sz="2000" i="1" dirty="0" smtClean="0">
                <a:solidFill>
                  <a:srgbClr val="898989"/>
                </a:solidFill>
              </a:rPr>
              <a:t>26. </a:t>
            </a:r>
            <a:r>
              <a:rPr lang="cs-CZ" sz="2000" i="1" dirty="0">
                <a:solidFill>
                  <a:srgbClr val="898989"/>
                </a:solidFill>
              </a:rPr>
              <a:t>8</a:t>
            </a:r>
            <a:r>
              <a:rPr lang="cs-CZ" sz="2000" i="1" dirty="0" smtClean="0">
                <a:solidFill>
                  <a:srgbClr val="898989"/>
                </a:solidFill>
              </a:rPr>
              <a:t>. 2013</a:t>
            </a:r>
          </a:p>
          <a:p>
            <a:pPr algn="l" eaLnBrk="1" hangingPunct="1"/>
            <a:endParaRPr lang="cs-CZ" sz="20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Redoxní reakce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oxidačně redukční reakce</a:t>
            </a:r>
          </a:p>
        </p:txBody>
      </p:sp>
    </p:spTree>
    <p:extLst>
      <p:ext uri="{BB962C8B-B14F-4D97-AF65-F5344CB8AC3E}">
        <p14:creationId xmlns:p14="http://schemas.microsoft.com/office/powerpoint/2010/main" val="38928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0261"/>
            <a:ext cx="8202038" cy="61504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8" y="202406"/>
            <a:ext cx="164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 Pokus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26290"/>
            <a:ext cx="1586983" cy="58380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53" y="498899"/>
            <a:ext cx="2198204" cy="58928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2" r="19762" b="4850"/>
          <a:stretch/>
        </p:blipFill>
        <p:spPr>
          <a:xfrm>
            <a:off x="5698798" y="526290"/>
            <a:ext cx="2549005" cy="583804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5576" y="639172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2, 3, 4  Reakce </a:t>
            </a:r>
            <a:r>
              <a:rPr lang="cs-CZ" dirty="0" err="1" smtClean="0"/>
              <a:t>Cu</a:t>
            </a:r>
            <a:r>
              <a:rPr lang="cs-CZ" dirty="0" smtClean="0"/>
              <a:t> s koncentrovanou HNO</a:t>
            </a:r>
            <a:r>
              <a:rPr lang="cs-CZ" baseline="-25000" dirty="0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5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9606" y="663277"/>
            <a:ext cx="7886700" cy="1325563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Redoxní reakce (oxidačně redukční)</a:t>
            </a:r>
            <a:endParaRPr lang="cs-CZ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09204"/>
            <a:ext cx="8291513" cy="39561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reakce, při kterých dochází ke změnám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oxidačních čísel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atomů prvků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dochází k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výměně elektronů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mezi atomy prvků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OXIDACE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je chemický děj, při kterém se zvyšuje oxidační číslo prvku, prvek odevzdává elektrony.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REDUKCE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chemický děj, při kterém se snižuje oxidační číslo prvku, prvek přijímá elektrony.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oba děje probíhají současně</a:t>
            </a:r>
          </a:p>
          <a:p>
            <a:pPr eaLnBrk="1" hangingPunct="1"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očet odevzdaných a přijatých elektronů je stejný</a:t>
            </a:r>
          </a:p>
        </p:txBody>
      </p:sp>
    </p:spTree>
    <p:extLst>
      <p:ext uri="{BB962C8B-B14F-4D97-AF65-F5344CB8AC3E}">
        <p14:creationId xmlns:p14="http://schemas.microsoft.com/office/powerpoint/2010/main" val="304933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9606" y="663277"/>
            <a:ext cx="7886700" cy="1325563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Redoxní reakce (oxidačně redukční)</a:t>
            </a:r>
            <a:endParaRPr lang="cs-CZ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988840"/>
            <a:ext cx="8291513" cy="460851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Pokus: Reakce mědi s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koncentr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kyselinou dusičnou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Reakční schéma chemického děje: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Doplníme oxidační čísla prvků v rovnici.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Došlo ke změnám oxidačních čísel, prvky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vyměnily elektrony.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Zjistíme, který prvek kolik elektronů odevzdal a  který kolik elektronů získal.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Během reakce proběhly dva děje: oxidace a redukce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419676"/>
              </p:ext>
            </p:extLst>
          </p:nvPr>
        </p:nvGraphicFramePr>
        <p:xfrm>
          <a:off x="593725" y="3860800"/>
          <a:ext cx="70834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Rovnice" r:id="rId3" imgW="3390840" imgH="241200" progId="Equation.3">
                  <p:embed/>
                </p:oleObj>
              </mc:Choice>
              <mc:Fallback>
                <p:oleObj name="Rovnice" r:id="rId3" imgW="3390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725" y="3860800"/>
                        <a:ext cx="70834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83578"/>
              </p:ext>
            </p:extLst>
          </p:nvPr>
        </p:nvGraphicFramePr>
        <p:xfrm>
          <a:off x="659606" y="2965500"/>
          <a:ext cx="59436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Rovnice" r:id="rId5" imgW="2844720" imgH="228600" progId="Equation.3">
                  <p:embed/>
                </p:oleObj>
              </mc:Choice>
              <mc:Fallback>
                <p:oleObj name="Rovnice" r:id="rId5" imgW="28447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9606" y="2965500"/>
                        <a:ext cx="5943600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5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9606" y="663277"/>
            <a:ext cx="7886700" cy="1325563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Redoxní reakce (oxidačně redukční)</a:t>
            </a:r>
            <a:endParaRPr lang="cs-CZ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988840"/>
            <a:ext cx="8291513" cy="460851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Zjistíme, které atomy se při reakci oxidují a které redukují a zapíšeme dílčí reakce: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Oxidace:                          Redukce: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Počty oxidovaných a redukovaných atomů upravíme tak, aby počet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devzdaných a přijatých elektronů  byl stejný: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Upravené počty dosadíme jako stechiometrické koeficienty k látkám ve schématu: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39678"/>
              </p:ext>
            </p:extLst>
          </p:nvPr>
        </p:nvGraphicFramePr>
        <p:xfrm>
          <a:off x="981075" y="5876925"/>
          <a:ext cx="72453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" name="Rovnice" r:id="rId3" imgW="3466800" imgH="241200" progId="Equation.3">
                  <p:embed/>
                </p:oleObj>
              </mc:Choice>
              <mc:Fallback>
                <p:oleObj name="Rovnice" r:id="rId3" imgW="34668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1075" y="5876925"/>
                        <a:ext cx="7245350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55906"/>
              </p:ext>
            </p:extLst>
          </p:nvPr>
        </p:nvGraphicFramePr>
        <p:xfrm>
          <a:off x="2097112" y="4391635"/>
          <a:ext cx="2372469" cy="496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" name="Rovnice" r:id="rId5" imgW="1091880" imgH="228600" progId="Equation.3">
                  <p:embed/>
                </p:oleObj>
              </mc:Choice>
              <mc:Fallback>
                <p:oleObj name="Rovnice" r:id="rId5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112" y="4391635"/>
                        <a:ext cx="2372469" cy="496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226002"/>
              </p:ext>
            </p:extLst>
          </p:nvPr>
        </p:nvGraphicFramePr>
        <p:xfrm>
          <a:off x="2035423" y="2729617"/>
          <a:ext cx="2372469" cy="496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" name="Rovnice" r:id="rId7" imgW="1091880" imgH="228600" progId="Equation.3">
                  <p:embed/>
                </p:oleObj>
              </mc:Choice>
              <mc:Fallback>
                <p:oleObj name="Rovnice" r:id="rId7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423" y="2729617"/>
                        <a:ext cx="2372469" cy="496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149982"/>
              </p:ext>
            </p:extLst>
          </p:nvPr>
        </p:nvGraphicFramePr>
        <p:xfrm>
          <a:off x="6275388" y="2730659"/>
          <a:ext cx="2152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" name="Rovnice" r:id="rId8" imgW="990360" imgH="228600" progId="Equation.3">
                  <p:embed/>
                </p:oleObj>
              </mc:Choice>
              <mc:Fallback>
                <p:oleObj name="Rovnice" r:id="rId8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2730659"/>
                        <a:ext cx="2152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79627"/>
              </p:ext>
            </p:extLst>
          </p:nvPr>
        </p:nvGraphicFramePr>
        <p:xfrm>
          <a:off x="6127179" y="4327519"/>
          <a:ext cx="24844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" name="Rovnice" r:id="rId10" imgW="1143000" imgH="228600" progId="Equation.3">
                  <p:embed/>
                </p:oleObj>
              </mc:Choice>
              <mc:Fallback>
                <p:oleObj name="Rovnice" r:id="rId10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179" y="4327519"/>
                        <a:ext cx="24844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8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9606" y="663277"/>
            <a:ext cx="7886700" cy="1325563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Redoxní reakce (oxidačně redukční)</a:t>
            </a:r>
            <a:endParaRPr lang="cs-CZ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988840"/>
            <a:ext cx="8291513" cy="460851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Nakonec upravíme stechiometrické koeficienty dalších látek ve schématu tak, odpovídaly zákonu zachování hmotnosti: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445728"/>
              </p:ext>
            </p:extLst>
          </p:nvPr>
        </p:nvGraphicFramePr>
        <p:xfrm>
          <a:off x="455613" y="3314700"/>
          <a:ext cx="75898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Rovnice" r:id="rId3" imgW="3632040" imgH="241200" progId="Equation.3">
                  <p:embed/>
                </p:oleObj>
              </mc:Choice>
              <mc:Fallback>
                <p:oleObj name="Rovnice" r:id="rId3" imgW="36320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613" y="3314700"/>
                        <a:ext cx="7589837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8305</TotalTime>
  <Words>551</Words>
  <Application>Microsoft Office PowerPoint</Application>
  <PresentationFormat>Předvádění na obrazovce (4:3)</PresentationFormat>
  <Paragraphs>82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Office Theme</vt:lpstr>
      <vt:lpstr>Rovnice</vt:lpstr>
      <vt:lpstr>Prezentace aplikace PowerPoint</vt:lpstr>
      <vt:lpstr>Prezentace aplikace PowerPoint</vt:lpstr>
      <vt:lpstr>Redoxní reakce</vt:lpstr>
      <vt:lpstr>Prezentace aplikace PowerPoint</vt:lpstr>
      <vt:lpstr>Prezentace aplikace PowerPoint</vt:lpstr>
      <vt:lpstr>Redoxní reakce (oxidačně redukční)</vt:lpstr>
      <vt:lpstr>Redoxní reakce (oxidačně redukční)</vt:lpstr>
      <vt:lpstr>Redoxní reakce (oxidačně redukční)</vt:lpstr>
      <vt:lpstr>Redoxní reakce (oxidačně redukční)</vt:lpstr>
      <vt:lpstr>Redoxní reakce </vt:lpstr>
      <vt:lpstr>Oxidační a redukční činidla </vt:lpstr>
      <vt:lpstr>Oxidace a redukce </vt:lpstr>
      <vt:lpstr>Využití redoxních reakcí</vt:lpstr>
      <vt:lpstr>Seznam obrázků:</vt:lpstr>
      <vt:lpstr>Použité 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Ivana Töpferová</cp:lastModifiedBy>
  <cp:revision>1145</cp:revision>
  <dcterms:created xsi:type="dcterms:W3CDTF">2012-09-09T15:49:48Z</dcterms:created>
  <dcterms:modified xsi:type="dcterms:W3CDTF">2013-08-30T18:18:39Z</dcterms:modified>
</cp:coreProperties>
</file>