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00" r:id="rId1"/>
  </p:sldMasterIdLst>
  <p:notesMasterIdLst>
    <p:notesMasterId r:id="rId19"/>
  </p:notesMasterIdLst>
  <p:handoutMasterIdLst>
    <p:handoutMasterId r:id="rId20"/>
  </p:handoutMasterIdLst>
  <p:sldIdLst>
    <p:sldId id="277" r:id="rId2"/>
    <p:sldId id="278" r:id="rId3"/>
    <p:sldId id="288" r:id="rId4"/>
    <p:sldId id="293" r:id="rId5"/>
    <p:sldId id="289" r:id="rId6"/>
    <p:sldId id="295" r:id="rId7"/>
    <p:sldId id="294" r:id="rId8"/>
    <p:sldId id="290" r:id="rId9"/>
    <p:sldId id="286" r:id="rId10"/>
    <p:sldId id="297" r:id="rId11"/>
    <p:sldId id="284" r:id="rId12"/>
    <p:sldId id="285" r:id="rId13"/>
    <p:sldId id="298" r:id="rId14"/>
    <p:sldId id="291" r:id="rId15"/>
    <p:sldId id="292" r:id="rId16"/>
    <p:sldId id="271" r:id="rId17"/>
    <p:sldId id="270" r:id="rId18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EDB6"/>
    <a:srgbClr val="29C7FF"/>
    <a:srgbClr val="FFFF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76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97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69202D7-D963-419D-93D3-4F9C4F8381AB}" type="datetimeFigureOut">
              <a:rPr lang="cs-CZ"/>
              <a:pPr>
                <a:defRPr/>
              </a:pPr>
              <a:t>27.2.2014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8E3D5BE-4176-44E9-B001-52EDA1193DF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70861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6023140-B697-4E63-8627-34A55954F7A0}" type="datetimeFigureOut">
              <a:rPr lang="cs-CZ"/>
              <a:pPr>
                <a:defRPr/>
              </a:pPr>
              <a:t>27.2.2014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D421D52-8DEC-402E-A196-6D951B9CE2C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9413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93089-24F6-4F75-A27E-AC7B8A90A6D6}" type="datetimeFigureOut">
              <a:rPr lang="cs-CZ"/>
              <a:pPr>
                <a:defRPr/>
              </a:pPr>
              <a:t>27.2.2014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703E1-1CE6-4D4C-936A-262814A6B8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4626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CA88D-D6CF-4F16-801A-BD41B6B30B1D}" type="datetimeFigureOut">
              <a:rPr lang="cs-CZ"/>
              <a:pPr>
                <a:defRPr/>
              </a:pPr>
              <a:t>27.2.2014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F44EB-D8B6-45D0-A7DB-DA8721B31F3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094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5EF0E-783E-43A4-9A94-EEADD9DD512F}" type="datetimeFigureOut">
              <a:rPr lang="cs-CZ"/>
              <a:pPr>
                <a:defRPr/>
              </a:pPr>
              <a:t>27.2.2014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09538-29FC-48C5-943F-7FBE0944E75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243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0F446-CE0E-4101-B085-BF23B2C6EFF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824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08A0D-0342-4EB9-8DCD-79E18293C5EA}" type="datetimeFigureOut">
              <a:rPr lang="cs-CZ"/>
              <a:pPr>
                <a:defRPr/>
              </a:pPr>
              <a:t>27.2.2014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D08CC-B173-4F3B-A316-917A04459AB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7048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483D8-74B6-4A20-BADC-5760770BF33E}" type="datetimeFigureOut">
              <a:rPr lang="cs-CZ"/>
              <a:pPr>
                <a:defRPr/>
              </a:pPr>
              <a:t>27.2.2014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2B4F2-D3FC-4873-92AA-CEA7CC35331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9040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70614-4D67-42A6-8AF8-EABBD919548E}" type="datetimeFigureOut">
              <a:rPr lang="cs-CZ"/>
              <a:pPr>
                <a:defRPr/>
              </a:pPr>
              <a:t>27.2.2014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68B9F-59AC-46D0-A5E3-0D7E8AE6A23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3684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1A963-7CA6-4F3E-BCB6-432A29F98F0B}" type="datetimeFigureOut">
              <a:rPr lang="cs-CZ"/>
              <a:pPr>
                <a:defRPr/>
              </a:pPr>
              <a:t>27.2.2014</a:t>
            </a:fld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B96C8-4D23-48E3-87CA-FD23DC33568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763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1DF4B-41E3-4CC8-8206-23FBC172BE7F}" type="datetimeFigureOut">
              <a:rPr lang="cs-CZ"/>
              <a:pPr>
                <a:defRPr/>
              </a:pPr>
              <a:t>27.2.2014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66F39-59DA-4E8A-992C-DF42BBD4201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3665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21D9D-37E4-4CF3-BF58-132A7235F53D}" type="datetimeFigureOut">
              <a:rPr lang="cs-CZ"/>
              <a:pPr>
                <a:defRPr/>
              </a:pPr>
              <a:t>27.2.2014</a:t>
            </a:fld>
            <a:endParaRPr 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1F4BF-C166-4ACF-ABF5-362351BA486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9747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18F92-9995-40C7-AE3E-028C4DEDAB40}" type="datetimeFigureOut">
              <a:rPr lang="cs-CZ"/>
              <a:pPr>
                <a:defRPr/>
              </a:pPr>
              <a:t>27.2.2014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CCE16-B593-4055-8582-D14BFF47E49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942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895C7-42EC-4360-BF49-4815BAB85FA4}" type="datetimeFigureOut">
              <a:rPr lang="cs-CZ"/>
              <a:pPr>
                <a:defRPr/>
              </a:pPr>
              <a:t>27.2.2014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2FCF9-0CDD-4F6D-B0B5-636080D3178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2683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2CFCFC9-9753-4145-ABBE-836E24747078}" type="datetimeFigureOut">
              <a:rPr lang="cs-CZ"/>
              <a:pPr>
                <a:defRPr/>
              </a:pPr>
              <a:t>27.2.2014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D17FD0B-6399-46D7-A736-F3BE61EB32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8" r:id="rId1"/>
    <p:sldLayoutId id="2147484329" r:id="rId2"/>
    <p:sldLayoutId id="2147484330" r:id="rId3"/>
    <p:sldLayoutId id="2147484331" r:id="rId4"/>
    <p:sldLayoutId id="2147484332" r:id="rId5"/>
    <p:sldLayoutId id="2147484333" r:id="rId6"/>
    <p:sldLayoutId id="2147484334" r:id="rId7"/>
    <p:sldLayoutId id="2147484335" r:id="rId8"/>
    <p:sldLayoutId id="2147484336" r:id="rId9"/>
    <p:sldLayoutId id="2147484337" r:id="rId10"/>
    <p:sldLayoutId id="2147484338" r:id="rId11"/>
    <p:sldLayoutId id="2147484339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5.bin"/><Relationship Id="rId4" Type="http://schemas.openxmlformats.org/officeDocument/2006/relationships/image" Target="../media/image2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692150"/>
            <a:ext cx="5403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1042988" y="2349500"/>
            <a:ext cx="72009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sz="1800" b="1" dirty="0" smtClean="0">
                <a:latin typeface="Arial" panose="020B0604020202020204" pitchFamily="34" charset="0"/>
              </a:rPr>
              <a:t>pH, hydrolýza solí</a:t>
            </a:r>
            <a:endParaRPr lang="cs-CZ" sz="1800" b="1" dirty="0"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</a:rPr>
              <a:t>PaedDr. Ivana Töpferová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</a:rPr>
              <a:t>Střední průmyslová škola, Mladá Boleslav, Havlíčkova 456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</a:rPr>
              <a:t>CZ.1.07/1.5.00/34.0861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</a:rPr>
              <a:t>MODERNIZACE VÝUKY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Acidobazické indikátory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28650" y="1556792"/>
            <a:ext cx="7886700" cy="435133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750"/>
              </a:spcBef>
              <a:buNone/>
            </a:pPr>
            <a:r>
              <a:rPr lang="cs-CZ" sz="2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Univerzální  indikátorové papírky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jsou napuštěny vhodnou směsí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indikátoru, jejich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zbarvení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postupně mění se změnou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 a porovnává se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 barevnou stupnicí.</a:t>
            </a:r>
            <a:endParaRPr lang="cs-CZ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cs-CZ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16" y="3284984"/>
            <a:ext cx="4283968" cy="3212351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4947493" y="6128003"/>
            <a:ext cx="4231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</a:t>
            </a:r>
            <a:r>
              <a:rPr lang="cs-CZ" dirty="0"/>
              <a:t>4</a:t>
            </a:r>
            <a:r>
              <a:rPr lang="cs-CZ" dirty="0" smtClean="0"/>
              <a:t> Univerzální indikátorové papírky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021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94" y="184644"/>
            <a:ext cx="7884200" cy="5912001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467544" y="6096645"/>
            <a:ext cx="822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5 Kyselina + fenolftalein; +univerzální indikátorový papírek; + </a:t>
            </a:r>
            <a:r>
              <a:rPr lang="cs-CZ" dirty="0" err="1" smtClean="0"/>
              <a:t>methyloranž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959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7848872" cy="588551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11560" y="6239274"/>
            <a:ext cx="822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6 Zásada + fenolftalein; +univerzální indikátorový papírek; + </a:t>
            </a:r>
            <a:r>
              <a:rPr lang="cs-CZ" dirty="0" err="1" smtClean="0"/>
              <a:t>methyloranž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611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Acidobazické indikátory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28650" y="1556792"/>
            <a:ext cx="7886700" cy="435133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750"/>
              </a:spcBef>
              <a:buNone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Jsou to přírodní nebo uměle vyrobené organické látky, které mění barvu v závislosti na prostředí.</a:t>
            </a:r>
          </a:p>
          <a:p>
            <a:pPr marL="0" indent="0">
              <a:lnSpc>
                <a:spcPct val="100000"/>
              </a:lnSpc>
              <a:spcBef>
                <a:spcPts val="750"/>
              </a:spcBef>
              <a:buNone/>
            </a:pPr>
            <a:endParaRPr lang="cs-CZ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750"/>
              </a:spcBef>
              <a:buNone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Použití v praxi: </a:t>
            </a:r>
          </a:p>
          <a:p>
            <a:pPr>
              <a:lnSpc>
                <a:spcPct val="100000"/>
              </a:lnSpc>
              <a:spcBef>
                <a:spcPts val="750"/>
              </a:spcBef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při vývoji a výrobě léků</a:t>
            </a:r>
          </a:p>
          <a:p>
            <a:pPr>
              <a:lnSpc>
                <a:spcPct val="100000"/>
              </a:lnSpc>
              <a:spcBef>
                <a:spcPts val="750"/>
              </a:spcBef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při čistění odpadních vod</a:t>
            </a:r>
          </a:p>
          <a:p>
            <a:pPr>
              <a:lnSpc>
                <a:spcPct val="100000"/>
              </a:lnSpc>
              <a:spcBef>
                <a:spcPts val="750"/>
              </a:spcBef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ři určování kyselosti potravin</a:t>
            </a:r>
          </a:p>
          <a:p>
            <a:pPr>
              <a:lnSpc>
                <a:spcPct val="100000"/>
              </a:lnSpc>
              <a:spcBef>
                <a:spcPts val="750"/>
              </a:spcBef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určování kyselosti půd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cs-CZ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13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Nadpis 1"/>
          <p:cNvSpPr>
            <a:spLocks noGrp="1"/>
          </p:cNvSpPr>
          <p:nvPr>
            <p:ph type="title"/>
          </p:nvPr>
        </p:nvSpPr>
        <p:spPr>
          <a:xfrm>
            <a:off x="469776" y="548680"/>
            <a:ext cx="8229600" cy="633412"/>
          </a:xfrm>
        </p:spPr>
        <p:txBody>
          <a:bodyPr/>
          <a:lstStyle/>
          <a:p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Hydrolýza solí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1"/>
            <a:ext cx="8229600" cy="482453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750"/>
              </a:spcBef>
              <a:buFont typeface="Arial" charset="0"/>
              <a:buChar char="•"/>
              <a:defRPr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reakce roztoku soli s vodou, při které se zvětšuje v roztoku koncentrace </a:t>
            </a:r>
            <a:r>
              <a:rPr lang="cs-CZ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oxoniových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kationtů nebo hydroxidových aniontů, tj. </a:t>
            </a:r>
            <a:r>
              <a:rPr lang="cs-CZ" sz="2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mění se pH</a:t>
            </a:r>
          </a:p>
          <a:p>
            <a:pPr>
              <a:lnSpc>
                <a:spcPct val="100000"/>
              </a:lnSpc>
              <a:spcBef>
                <a:spcPts val="750"/>
              </a:spcBef>
              <a:buFont typeface="Arial" charset="0"/>
              <a:buNone/>
              <a:defRPr/>
            </a:pPr>
            <a:endParaRPr lang="cs-CZ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14350" indent="-514350">
              <a:lnSpc>
                <a:spcPct val="100000"/>
              </a:lnSpc>
              <a:spcBef>
                <a:spcPts val="750"/>
              </a:spcBef>
              <a:buFontTx/>
              <a:buAutoNum type="arabicParenR"/>
              <a:defRPr/>
            </a:pPr>
            <a:r>
              <a:rPr lang="cs-CZ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sůl slabé kyseliny a silné zásady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(Na</a:t>
            </a:r>
            <a:r>
              <a:rPr lang="cs-CZ" sz="24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</a:t>
            </a:r>
            <a:r>
              <a:rPr lang="cs-CZ" sz="24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Na</a:t>
            </a:r>
            <a:r>
              <a:rPr lang="cs-CZ" sz="24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</a:t>
            </a:r>
            <a:r>
              <a:rPr lang="cs-CZ" sz="24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Na</a:t>
            </a:r>
            <a:r>
              <a:rPr lang="cs-CZ" sz="24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S, K</a:t>
            </a:r>
            <a:r>
              <a:rPr lang="cs-CZ" sz="24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</a:t>
            </a:r>
            <a:r>
              <a:rPr lang="cs-CZ" sz="24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...)</a:t>
            </a:r>
          </a:p>
          <a:p>
            <a:pPr marL="514350" indent="-514350">
              <a:lnSpc>
                <a:spcPct val="100000"/>
              </a:lnSpc>
              <a:spcBef>
                <a:spcPts val="750"/>
              </a:spcBef>
              <a:buFont typeface="Arial" charset="0"/>
              <a:buNone/>
              <a:defRPr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Př. 	Na</a:t>
            </a:r>
            <a:r>
              <a:rPr lang="cs-CZ" sz="24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</a:t>
            </a:r>
            <a:r>
              <a:rPr lang="cs-CZ" sz="24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	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Na</a:t>
            </a:r>
            <a:r>
              <a:rPr lang="cs-CZ" sz="2400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+ CO</a:t>
            </a:r>
            <a:r>
              <a:rPr lang="cs-CZ" sz="24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cs-CZ" sz="2400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2-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cs-CZ" sz="2400" baseline="-25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750"/>
              </a:spcBef>
              <a:buFontTx/>
              <a:buNone/>
              <a:defRPr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      CO</a:t>
            </a:r>
            <a:r>
              <a:rPr lang="cs-CZ" sz="24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cs-CZ" sz="2400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2-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+ H</a:t>
            </a:r>
            <a:r>
              <a:rPr lang="cs-CZ" sz="24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	 HCO</a:t>
            </a:r>
            <a:r>
              <a:rPr lang="cs-CZ" sz="24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cs-CZ" sz="2400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+ OH</a:t>
            </a:r>
            <a:r>
              <a:rPr lang="cs-CZ" sz="2400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</a:p>
          <a:p>
            <a:pPr>
              <a:lnSpc>
                <a:spcPct val="100000"/>
              </a:lnSpc>
              <a:spcBef>
                <a:spcPts val="750"/>
              </a:spcBef>
              <a:buFontTx/>
              <a:buNone/>
              <a:defRPr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OH</a:t>
            </a:r>
            <a:r>
              <a:rPr lang="cs-CZ" sz="2400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způsobuje </a:t>
            </a:r>
            <a:r>
              <a:rPr lang="cs-CZ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zásaditost roztoku</a:t>
            </a:r>
            <a:r>
              <a:rPr lang="cs-CZ" sz="2400" b="1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cs-CZ" sz="24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</a:t>
            </a:r>
          </a:p>
          <a:p>
            <a:pPr>
              <a:buFont typeface="Arial" charset="0"/>
              <a:buNone/>
              <a:defRPr/>
            </a:pPr>
            <a:endParaRPr lang="cs-CZ" dirty="0"/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1984304"/>
              </p:ext>
            </p:extLst>
          </p:nvPr>
        </p:nvGraphicFramePr>
        <p:xfrm>
          <a:off x="2699792" y="4221088"/>
          <a:ext cx="569912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8" name="ChemSketch" r:id="rId3" imgW="569880" imgH="219600" progId="ACD.ChemSketch.20">
                  <p:embed/>
                </p:oleObj>
              </mc:Choice>
              <mc:Fallback>
                <p:oleObj name="ChemSketch" r:id="rId3" imgW="569880" imgH="21960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4221088"/>
                        <a:ext cx="569912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0866751"/>
              </p:ext>
            </p:extLst>
          </p:nvPr>
        </p:nvGraphicFramePr>
        <p:xfrm>
          <a:off x="3491880" y="4653136"/>
          <a:ext cx="569913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9" name="ChemSketch" r:id="rId5" imgW="569880" imgH="219600" progId="ACD.ChemSketch.20">
                  <p:embed/>
                </p:oleObj>
              </mc:Choice>
              <mc:Fallback>
                <p:oleObj name="ChemSketch" r:id="rId5" imgW="569880" imgH="21960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4653136"/>
                        <a:ext cx="569913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825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Nadpis 1"/>
          <p:cNvSpPr>
            <a:spLocks noGrp="1"/>
          </p:cNvSpPr>
          <p:nvPr>
            <p:ph type="title"/>
          </p:nvPr>
        </p:nvSpPr>
        <p:spPr>
          <a:xfrm>
            <a:off x="611560" y="556419"/>
            <a:ext cx="8229600" cy="417512"/>
          </a:xfrm>
        </p:spPr>
        <p:txBody>
          <a:bodyPr/>
          <a:lstStyle/>
          <a:p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Hydrolýza solí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/>
          <a:lstStyle/>
          <a:p>
            <a:pPr marL="357188" indent="-357188">
              <a:lnSpc>
                <a:spcPct val="100000"/>
              </a:lnSpc>
              <a:spcBef>
                <a:spcPts val="750"/>
              </a:spcBef>
              <a:buFontTx/>
              <a:buNone/>
              <a:defRPr/>
            </a:pPr>
            <a:r>
              <a:rPr lang="cs-CZ" b="1" dirty="0" smtClean="0"/>
              <a:t>2)</a:t>
            </a:r>
            <a:r>
              <a:rPr lang="cs-CZ" dirty="0" smtClean="0"/>
              <a:t> </a:t>
            </a:r>
            <a:r>
              <a:rPr lang="cs-CZ" b="1" dirty="0" smtClean="0"/>
              <a:t>sůl silné kyseliny a slabé zásady </a:t>
            </a:r>
            <a:r>
              <a:rPr lang="cs-CZ" dirty="0" smtClean="0"/>
              <a:t>(NH</a:t>
            </a:r>
            <a:r>
              <a:rPr lang="cs-CZ" baseline="-25000" dirty="0" smtClean="0"/>
              <a:t>4</a:t>
            </a:r>
            <a:r>
              <a:rPr lang="cs-CZ" dirty="0" smtClean="0"/>
              <a:t>Cl, </a:t>
            </a:r>
            <a:r>
              <a:rPr lang="cs-CZ" dirty="0" err="1" smtClean="0"/>
              <a:t>Pb</a:t>
            </a:r>
            <a:r>
              <a:rPr lang="cs-CZ" dirty="0" smtClean="0"/>
              <a:t>(NO</a:t>
            </a:r>
            <a:r>
              <a:rPr lang="cs-CZ" baseline="-25000" dirty="0" smtClean="0"/>
              <a:t>3</a:t>
            </a:r>
            <a:r>
              <a:rPr lang="cs-CZ" dirty="0" smtClean="0"/>
              <a:t>)</a:t>
            </a:r>
            <a:r>
              <a:rPr lang="cs-CZ" baseline="-25000" dirty="0" smtClean="0"/>
              <a:t>2</a:t>
            </a:r>
            <a:r>
              <a:rPr lang="cs-CZ" dirty="0" smtClean="0"/>
              <a:t>, FeCl</a:t>
            </a:r>
            <a:r>
              <a:rPr lang="cs-CZ" baseline="-25000" dirty="0" smtClean="0"/>
              <a:t>3</a:t>
            </a:r>
            <a:r>
              <a:rPr lang="cs-CZ" dirty="0" smtClean="0"/>
              <a:t>, CuSO</a:t>
            </a:r>
            <a:r>
              <a:rPr lang="cs-CZ" baseline="-25000" dirty="0" smtClean="0"/>
              <a:t>4</a:t>
            </a:r>
            <a:r>
              <a:rPr lang="cs-CZ" dirty="0" smtClean="0"/>
              <a:t>, ...)</a:t>
            </a:r>
            <a:endParaRPr lang="cs-CZ" b="1" dirty="0" smtClean="0"/>
          </a:p>
          <a:p>
            <a:pPr>
              <a:lnSpc>
                <a:spcPct val="100000"/>
              </a:lnSpc>
              <a:spcBef>
                <a:spcPts val="750"/>
              </a:spcBef>
              <a:buFontTx/>
              <a:buNone/>
              <a:defRPr/>
            </a:pPr>
            <a:r>
              <a:rPr lang="cs-CZ" dirty="0" smtClean="0"/>
              <a:t>Př. 	NH</a:t>
            </a:r>
            <a:r>
              <a:rPr lang="cs-CZ" baseline="-25000" dirty="0" smtClean="0"/>
              <a:t>4</a:t>
            </a:r>
            <a:r>
              <a:rPr lang="cs-CZ" dirty="0" smtClean="0"/>
              <a:t>Cl  </a:t>
            </a:r>
            <a:r>
              <a:rPr lang="cs-CZ" baseline="-25000" dirty="0" smtClean="0"/>
              <a:t>	</a:t>
            </a:r>
            <a:r>
              <a:rPr lang="cs-CZ" dirty="0" smtClean="0"/>
              <a:t>NH</a:t>
            </a:r>
            <a:r>
              <a:rPr lang="cs-CZ" baseline="-25000" dirty="0" smtClean="0"/>
              <a:t>4</a:t>
            </a:r>
            <a:r>
              <a:rPr lang="cs-CZ" baseline="30000" dirty="0" smtClean="0"/>
              <a:t>+</a:t>
            </a:r>
            <a:r>
              <a:rPr lang="cs-CZ" dirty="0" smtClean="0"/>
              <a:t>  + Cl</a:t>
            </a:r>
            <a:r>
              <a:rPr lang="cs-CZ" baseline="30000" dirty="0" smtClean="0"/>
              <a:t>–</a:t>
            </a:r>
            <a:r>
              <a:rPr lang="cs-CZ" dirty="0" smtClean="0"/>
              <a:t> </a:t>
            </a:r>
            <a:endParaRPr lang="cs-CZ" baseline="-25000" dirty="0" smtClean="0"/>
          </a:p>
          <a:p>
            <a:pPr>
              <a:lnSpc>
                <a:spcPct val="100000"/>
              </a:lnSpc>
              <a:spcBef>
                <a:spcPts val="750"/>
              </a:spcBef>
              <a:buFontTx/>
              <a:buNone/>
              <a:defRPr/>
            </a:pPr>
            <a:r>
              <a:rPr lang="cs-CZ" dirty="0" smtClean="0"/>
              <a:t>		NH</a:t>
            </a:r>
            <a:r>
              <a:rPr lang="cs-CZ" baseline="-25000" dirty="0" smtClean="0"/>
              <a:t>4</a:t>
            </a:r>
            <a:r>
              <a:rPr lang="cs-CZ" baseline="30000" dirty="0" smtClean="0"/>
              <a:t>+</a:t>
            </a:r>
            <a:r>
              <a:rPr lang="cs-CZ" dirty="0" smtClean="0"/>
              <a:t> + H</a:t>
            </a:r>
            <a:r>
              <a:rPr lang="cs-CZ" baseline="-25000" dirty="0" smtClean="0"/>
              <a:t>2</a:t>
            </a:r>
            <a:r>
              <a:rPr lang="cs-CZ" dirty="0" smtClean="0"/>
              <a:t>O	       NH</a:t>
            </a:r>
            <a:r>
              <a:rPr lang="cs-CZ" baseline="-25000" dirty="0" smtClean="0"/>
              <a:t>3</a:t>
            </a:r>
            <a:r>
              <a:rPr lang="cs-CZ" dirty="0" smtClean="0"/>
              <a:t> + H</a:t>
            </a:r>
            <a:r>
              <a:rPr lang="cs-CZ" baseline="-25000" dirty="0" smtClean="0"/>
              <a:t>3</a:t>
            </a:r>
            <a:r>
              <a:rPr lang="cs-CZ" dirty="0" smtClean="0"/>
              <a:t>O</a:t>
            </a:r>
            <a:r>
              <a:rPr lang="cs-CZ" baseline="30000" dirty="0" smtClean="0"/>
              <a:t>+</a:t>
            </a:r>
          </a:p>
          <a:p>
            <a:pPr>
              <a:lnSpc>
                <a:spcPct val="100000"/>
              </a:lnSpc>
              <a:spcBef>
                <a:spcPts val="750"/>
              </a:spcBef>
              <a:buFontTx/>
              <a:buNone/>
              <a:defRPr/>
            </a:pPr>
            <a:r>
              <a:rPr lang="cs-CZ" dirty="0" smtClean="0"/>
              <a:t>H</a:t>
            </a:r>
            <a:r>
              <a:rPr lang="cs-CZ" baseline="-25000" dirty="0" smtClean="0"/>
              <a:t>3</a:t>
            </a:r>
            <a:r>
              <a:rPr lang="cs-CZ" dirty="0" smtClean="0"/>
              <a:t>O</a:t>
            </a:r>
            <a:r>
              <a:rPr lang="cs-CZ" baseline="30000" dirty="0" smtClean="0"/>
              <a:t>+</a:t>
            </a:r>
            <a:r>
              <a:rPr lang="cs-CZ" dirty="0" smtClean="0"/>
              <a:t>- způsobuje </a:t>
            </a:r>
            <a:r>
              <a:rPr lang="cs-CZ" b="1" dirty="0" smtClean="0"/>
              <a:t>kyselost roztoku</a:t>
            </a:r>
          </a:p>
          <a:p>
            <a:pPr marL="357188" indent="-357188">
              <a:lnSpc>
                <a:spcPct val="100000"/>
              </a:lnSpc>
              <a:spcBef>
                <a:spcPts val="750"/>
              </a:spcBef>
              <a:buFontTx/>
              <a:buNone/>
              <a:defRPr/>
            </a:pPr>
            <a:r>
              <a:rPr lang="cs-CZ" sz="2800" b="1" dirty="0" smtClean="0"/>
              <a:t>3) </a:t>
            </a:r>
            <a:r>
              <a:rPr lang="cs-CZ" b="1" dirty="0" smtClean="0"/>
              <a:t>sůl silné kyseliny a silné zásady </a:t>
            </a:r>
            <a:r>
              <a:rPr lang="cs-CZ" dirty="0" smtClean="0"/>
              <a:t>(</a:t>
            </a:r>
            <a:r>
              <a:rPr lang="cs-CZ" dirty="0" err="1" smtClean="0"/>
              <a:t>NaCl</a:t>
            </a:r>
            <a:r>
              <a:rPr lang="cs-CZ" dirty="0" smtClean="0"/>
              <a:t>, KNO</a:t>
            </a:r>
            <a:r>
              <a:rPr lang="cs-CZ" baseline="-25000" dirty="0" smtClean="0"/>
              <a:t>3</a:t>
            </a:r>
            <a:r>
              <a:rPr lang="cs-CZ" dirty="0" smtClean="0"/>
              <a:t>, Na</a:t>
            </a:r>
            <a:r>
              <a:rPr lang="cs-CZ" baseline="-25000" dirty="0" smtClean="0"/>
              <a:t>2</a:t>
            </a:r>
            <a:r>
              <a:rPr lang="cs-CZ" dirty="0" smtClean="0"/>
              <a:t>SO</a:t>
            </a:r>
            <a:r>
              <a:rPr lang="cs-CZ" baseline="-25000" dirty="0" smtClean="0"/>
              <a:t>4</a:t>
            </a:r>
            <a:r>
              <a:rPr lang="cs-CZ" dirty="0" smtClean="0"/>
              <a:t>, </a:t>
            </a:r>
            <a:r>
              <a:rPr lang="cs-CZ" dirty="0" err="1" smtClean="0"/>
              <a:t>KBr</a:t>
            </a:r>
            <a:r>
              <a:rPr lang="cs-CZ" dirty="0" smtClean="0"/>
              <a:t>, KClO</a:t>
            </a:r>
            <a:r>
              <a:rPr lang="cs-CZ" baseline="-25000" dirty="0" smtClean="0"/>
              <a:t>4</a:t>
            </a:r>
            <a:r>
              <a:rPr lang="cs-CZ" dirty="0" smtClean="0"/>
              <a:t>, ...)</a:t>
            </a:r>
          </a:p>
          <a:p>
            <a:pPr marL="357188" indent="-357188">
              <a:lnSpc>
                <a:spcPct val="100000"/>
              </a:lnSpc>
              <a:spcBef>
                <a:spcPts val="750"/>
              </a:spcBef>
              <a:buFont typeface="Arial" charset="0"/>
              <a:buNone/>
              <a:defRPr/>
            </a:pPr>
            <a:r>
              <a:rPr lang="cs-CZ" b="1" dirty="0" smtClean="0"/>
              <a:t>4) sůl slabé kyseliny a slabé zásady </a:t>
            </a:r>
            <a:r>
              <a:rPr lang="cs-CZ" dirty="0" smtClean="0"/>
              <a:t>( NH</a:t>
            </a:r>
            <a:r>
              <a:rPr lang="cs-CZ" baseline="-25000" dirty="0" smtClean="0"/>
              <a:t>4</a:t>
            </a:r>
            <a:r>
              <a:rPr lang="cs-CZ" dirty="0" smtClean="0"/>
              <a:t>HCO</a:t>
            </a:r>
            <a:r>
              <a:rPr lang="cs-CZ" baseline="-25000" dirty="0" smtClean="0"/>
              <a:t>3</a:t>
            </a:r>
            <a:r>
              <a:rPr lang="cs-CZ" dirty="0" smtClean="0"/>
              <a:t>, (NH</a:t>
            </a:r>
            <a:r>
              <a:rPr lang="cs-CZ" baseline="-25000" dirty="0" smtClean="0"/>
              <a:t>4</a:t>
            </a:r>
            <a:r>
              <a:rPr lang="cs-CZ" dirty="0" smtClean="0"/>
              <a:t>)</a:t>
            </a:r>
            <a:r>
              <a:rPr lang="cs-CZ" baseline="-25000" dirty="0" smtClean="0"/>
              <a:t>2</a:t>
            </a:r>
            <a:r>
              <a:rPr lang="cs-CZ" dirty="0" smtClean="0"/>
              <a:t>CO</a:t>
            </a:r>
            <a:r>
              <a:rPr lang="cs-CZ" baseline="-25000" dirty="0" smtClean="0"/>
              <a:t>3</a:t>
            </a:r>
            <a:r>
              <a:rPr lang="cs-CZ" dirty="0" smtClean="0"/>
              <a:t>, octan amonný, ...)</a:t>
            </a:r>
          </a:p>
          <a:p>
            <a:pPr marL="0" indent="0">
              <a:lnSpc>
                <a:spcPct val="100000"/>
              </a:lnSpc>
              <a:spcBef>
                <a:spcPts val="750"/>
              </a:spcBef>
              <a:buFontTx/>
              <a:buNone/>
              <a:defRPr/>
            </a:pPr>
            <a:r>
              <a:rPr lang="cs-CZ" dirty="0" smtClean="0"/>
              <a:t>Ionty vzniklé rozpuštěním soli ve vodě jsou stabilní a  roztok soli je </a:t>
            </a:r>
            <a:r>
              <a:rPr lang="cs-CZ" b="1" dirty="0" smtClean="0"/>
              <a:t>neutrální</a:t>
            </a:r>
            <a:r>
              <a:rPr lang="cs-CZ" dirty="0" smtClean="0"/>
              <a:t>.</a:t>
            </a:r>
          </a:p>
          <a:p>
            <a:pPr marL="609600" indent="-609600">
              <a:buFont typeface="Arial" charset="0"/>
              <a:buNone/>
              <a:defRPr/>
            </a:pPr>
            <a:endParaRPr lang="cs-CZ" dirty="0" smtClean="0"/>
          </a:p>
          <a:p>
            <a:pPr marL="609600" indent="-609600">
              <a:buFont typeface="Arial" charset="0"/>
              <a:buNone/>
              <a:defRPr/>
            </a:pPr>
            <a:endParaRPr lang="cs-CZ" dirty="0" smtClean="0"/>
          </a:p>
          <a:p>
            <a:pPr>
              <a:buFontTx/>
              <a:buNone/>
              <a:defRPr/>
            </a:pPr>
            <a:r>
              <a:rPr lang="cs-CZ" sz="2800" b="1" baseline="-25000" dirty="0" smtClean="0"/>
              <a:t>	</a:t>
            </a:r>
            <a:endParaRPr lang="cs-CZ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4469604"/>
              </p:ext>
            </p:extLst>
          </p:nvPr>
        </p:nvGraphicFramePr>
        <p:xfrm>
          <a:off x="3203848" y="2996952"/>
          <a:ext cx="569913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2" name="ChemSketch" r:id="rId3" imgW="569880" imgH="219600" progId="ACD.ChemSketch.20">
                  <p:embed/>
                </p:oleObj>
              </mc:Choice>
              <mc:Fallback>
                <p:oleObj name="ChemSketch" r:id="rId3" imgW="569880" imgH="21960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2996952"/>
                        <a:ext cx="569913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0997699"/>
              </p:ext>
            </p:extLst>
          </p:nvPr>
        </p:nvGraphicFramePr>
        <p:xfrm>
          <a:off x="2483768" y="2417763"/>
          <a:ext cx="569912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3" name="ChemSketch" r:id="rId5" imgW="569880" imgH="219600" progId="ACD.ChemSketch.20">
                  <p:embed/>
                </p:oleObj>
              </mc:Choice>
              <mc:Fallback>
                <p:oleObj name="ChemSketch" r:id="rId5" imgW="569880" imgH="21960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2417763"/>
                        <a:ext cx="569912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28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smtClean="0">
                <a:latin typeface="Verdana" panose="020B0604030504040204" pitchFamily="34" charset="0"/>
              </a:rPr>
              <a:t>Seznam obrázků:</a:t>
            </a:r>
          </a:p>
        </p:txBody>
      </p:sp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sz="2000" dirty="0" smtClean="0">
                <a:latin typeface="Verdana" panose="020B0604030504040204" pitchFamily="34" charset="0"/>
              </a:rPr>
              <a:t>Obr</a:t>
            </a:r>
            <a:r>
              <a:rPr lang="cs-CZ" sz="2000" dirty="0">
                <a:latin typeface="Verdana" panose="020B0604030504040204" pitchFamily="34" charset="0"/>
              </a:rPr>
              <a:t>. 1</a:t>
            </a:r>
            <a:r>
              <a:rPr lang="cs-CZ" sz="2000" dirty="0" smtClean="0">
                <a:latin typeface="Verdana" panose="020B0604030504040204" pitchFamily="34" charset="0"/>
              </a:rPr>
              <a:t>  pH.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Zdroj: 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www.zschemie.euweb.cz. 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[o</a:t>
            </a:r>
            <a:r>
              <a:rPr lang="cs-CZ" sz="20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nline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vid. 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25.8.2013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Dostupné z: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Http://www.zschemie.euweb.cz/kyseliny/pH.jpg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Obr. 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až 6  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foto Ivana Töpferová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cs-CZ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smtClean="0">
                <a:latin typeface="Verdana" panose="020B0604030504040204" pitchFamily="34" charset="0"/>
              </a:rPr>
              <a:t>Použité zdroje:</a:t>
            </a:r>
          </a:p>
        </p:txBody>
      </p:sp>
      <p:sp>
        <p:nvSpPr>
          <p:cNvPr id="17411" name="Zástupný symbol pro obsah 5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000" dirty="0" smtClean="0">
                <a:latin typeface="Verdana" pitchFamily="34" charset="0"/>
              </a:rPr>
              <a:t>ŠIBOR</a:t>
            </a:r>
            <a:r>
              <a:rPr lang="cs-CZ" sz="2000" dirty="0">
                <a:latin typeface="Verdana" pitchFamily="34" charset="0"/>
              </a:rPr>
              <a:t>, J</a:t>
            </a:r>
            <a:r>
              <a:rPr lang="cs-CZ" sz="2000" dirty="0" smtClean="0">
                <a:latin typeface="Verdana" pitchFamily="34" charset="0"/>
              </a:rPr>
              <a:t>., PLUCKOVÁ, I., </a:t>
            </a:r>
            <a:r>
              <a:rPr lang="cs-CZ" sz="2000" dirty="0">
                <a:latin typeface="Verdana" pitchFamily="34" charset="0"/>
              </a:rPr>
              <a:t>MACH, </a:t>
            </a:r>
            <a:r>
              <a:rPr lang="cs-CZ" sz="2000" dirty="0" smtClean="0">
                <a:latin typeface="Verdana" pitchFamily="34" charset="0"/>
              </a:rPr>
              <a:t>J. </a:t>
            </a:r>
            <a:r>
              <a:rPr lang="cs-CZ" sz="2000" i="1" dirty="0" smtClean="0">
                <a:latin typeface="Verdana" pitchFamily="34" charset="0"/>
              </a:rPr>
              <a:t>Chemie pro 8. ročník. Úvod do obecné a anorganické chemie</a:t>
            </a:r>
            <a:r>
              <a:rPr lang="cs-CZ" sz="2000" dirty="0" smtClean="0">
                <a:latin typeface="Verdana" pitchFamily="34" charset="0"/>
              </a:rPr>
              <a:t>. Brno: NOVÁ ŠKOLA, s.r.o., 2010. ISBN 978-80-7289-133-7.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000" dirty="0" smtClean="0">
                <a:latin typeface="Verdana" pitchFamily="34" charset="0"/>
              </a:rPr>
              <a:t>BANÝR, J., BENEŠ, P. A KOLEKTIV. </a:t>
            </a:r>
            <a:r>
              <a:rPr lang="cs-CZ" sz="2000" i="1" dirty="0" smtClean="0">
                <a:latin typeface="Verdana" pitchFamily="34" charset="0"/>
              </a:rPr>
              <a:t>Chemie pro střední školy. </a:t>
            </a:r>
            <a:r>
              <a:rPr lang="cs-CZ" sz="2000" dirty="0" smtClean="0">
                <a:latin typeface="Verdana" pitchFamily="34" charset="0"/>
              </a:rPr>
              <a:t>Praha: SPN, a.s., 1995. ISBN 80-85937-11-5.</a:t>
            </a:r>
          </a:p>
          <a:p>
            <a:r>
              <a:rPr lang="cs-CZ" sz="2000" dirty="0">
                <a:latin typeface="Verdana" pitchFamily="34" charset="0"/>
              </a:rPr>
              <a:t>ŠKODA, J., DOULÍK, P. </a:t>
            </a:r>
            <a:r>
              <a:rPr lang="cs-CZ" sz="2000" i="1" dirty="0">
                <a:latin typeface="Verdana" pitchFamily="34" charset="0"/>
              </a:rPr>
              <a:t>Chemie 8 učebnice pro základní školy a víceletá gymnázia. </a:t>
            </a:r>
            <a:r>
              <a:rPr lang="cs-CZ" sz="2000" dirty="0">
                <a:latin typeface="Verdana" pitchFamily="34" charset="0"/>
              </a:rPr>
              <a:t>Plzeň:</a:t>
            </a:r>
            <a:r>
              <a:rPr lang="cs-CZ" sz="2000" i="1" dirty="0">
                <a:latin typeface="Verdana" pitchFamily="34" charset="0"/>
              </a:rPr>
              <a:t> </a:t>
            </a:r>
            <a:r>
              <a:rPr lang="cs-CZ" sz="2000" dirty="0">
                <a:latin typeface="Verdana" pitchFamily="34" charset="0"/>
              </a:rPr>
              <a:t>Fraus, 1.vydání, 2006. ISBN 80-7238-442-2.</a:t>
            </a:r>
          </a:p>
          <a:p>
            <a:r>
              <a:rPr lang="cs-CZ" sz="2000" dirty="0">
                <a:latin typeface="Verdana" pitchFamily="34" charset="0"/>
              </a:rPr>
              <a:t>FLEMR, V., DUŠEK, B. </a:t>
            </a:r>
            <a:r>
              <a:rPr lang="cs-CZ" sz="2000" i="1" dirty="0">
                <a:latin typeface="Verdana" pitchFamily="34" charset="0"/>
              </a:rPr>
              <a:t>Chemie I pro gymnázia (obecná anorganická chemie). </a:t>
            </a:r>
            <a:r>
              <a:rPr lang="cs-CZ" sz="2000" dirty="0">
                <a:latin typeface="Verdana" pitchFamily="34" charset="0"/>
              </a:rPr>
              <a:t>Praha. SPN, a.s., 2001. ISBN 80-7235-147-8.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sz="2000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6013" y="2060575"/>
            <a:ext cx="7161212" cy="3578225"/>
          </a:xfrm>
        </p:spPr>
        <p:txBody>
          <a:bodyPr/>
          <a:lstStyle/>
          <a:p>
            <a:pPr algn="l" eaLnBrk="1" hangingPunct="1"/>
            <a:r>
              <a:rPr lang="cs-CZ" sz="2000" b="1" dirty="0" smtClean="0">
                <a:solidFill>
                  <a:srgbClr val="898989"/>
                </a:solidFill>
              </a:rPr>
              <a:t>Anotace: </a:t>
            </a:r>
            <a:r>
              <a:rPr lang="cs-CZ" sz="2000" dirty="0" smtClean="0">
                <a:solidFill>
                  <a:srgbClr val="898989"/>
                </a:solidFill>
              </a:rPr>
              <a:t> </a:t>
            </a:r>
            <a:r>
              <a:rPr lang="cs-CZ" sz="2000" i="1" dirty="0" smtClean="0">
                <a:solidFill>
                  <a:srgbClr val="898989"/>
                </a:solidFill>
              </a:rPr>
              <a:t> výuková prezentace v prvním ročníku studia </a:t>
            </a:r>
          </a:p>
          <a:p>
            <a:pPr algn="l" eaLnBrk="1" hangingPunct="1"/>
            <a:r>
              <a:rPr lang="cs-CZ" sz="2000" b="1" dirty="0" smtClean="0">
                <a:solidFill>
                  <a:srgbClr val="898989"/>
                </a:solidFill>
              </a:rPr>
              <a:t>Předmět:</a:t>
            </a:r>
            <a:r>
              <a:rPr lang="cs-CZ" sz="2000" dirty="0" smtClean="0">
                <a:solidFill>
                  <a:srgbClr val="898989"/>
                </a:solidFill>
              </a:rPr>
              <a:t> </a:t>
            </a:r>
            <a:r>
              <a:rPr lang="cs-CZ" sz="2000" i="1" dirty="0" smtClean="0">
                <a:solidFill>
                  <a:srgbClr val="898989"/>
                </a:solidFill>
              </a:rPr>
              <a:t>chemie</a:t>
            </a:r>
          </a:p>
          <a:p>
            <a:pPr algn="l" eaLnBrk="1" hangingPunct="1"/>
            <a:r>
              <a:rPr lang="cs-CZ" sz="2000" b="1" dirty="0" smtClean="0">
                <a:solidFill>
                  <a:srgbClr val="898989"/>
                </a:solidFill>
              </a:rPr>
              <a:t>Ročník: </a:t>
            </a:r>
            <a:r>
              <a:rPr lang="cs-CZ" sz="2000" i="1" dirty="0" smtClean="0">
                <a:solidFill>
                  <a:srgbClr val="898989"/>
                </a:solidFill>
              </a:rPr>
              <a:t>I. ročník SŠ</a:t>
            </a:r>
          </a:p>
          <a:p>
            <a:pPr algn="l" eaLnBrk="1" hangingPunct="1"/>
            <a:r>
              <a:rPr lang="cs-CZ" sz="2000" b="1" dirty="0" smtClean="0">
                <a:solidFill>
                  <a:srgbClr val="898989"/>
                </a:solidFill>
              </a:rPr>
              <a:t>Tematický celek: </a:t>
            </a:r>
            <a:r>
              <a:rPr lang="cs-CZ" sz="2000" i="1" dirty="0" smtClean="0">
                <a:solidFill>
                  <a:srgbClr val="898989"/>
                </a:solidFill>
              </a:rPr>
              <a:t>anorganická chemie </a:t>
            </a:r>
          </a:p>
          <a:p>
            <a:pPr algn="l" eaLnBrk="1" hangingPunct="1"/>
            <a:r>
              <a:rPr lang="cs-CZ" sz="2000" b="1" dirty="0" smtClean="0">
                <a:solidFill>
                  <a:srgbClr val="898989"/>
                </a:solidFill>
              </a:rPr>
              <a:t>Klíčová slova: </a:t>
            </a:r>
            <a:r>
              <a:rPr lang="cs-CZ" sz="2000" dirty="0" smtClean="0">
                <a:solidFill>
                  <a:srgbClr val="898989"/>
                </a:solidFill>
              </a:rPr>
              <a:t> </a:t>
            </a:r>
            <a:r>
              <a:rPr lang="cs-CZ" sz="2000" dirty="0" err="1" smtClean="0">
                <a:solidFill>
                  <a:srgbClr val="898989"/>
                </a:solidFill>
              </a:rPr>
              <a:t>autoprotolýza</a:t>
            </a:r>
            <a:r>
              <a:rPr lang="cs-CZ" sz="2000" dirty="0" smtClean="0">
                <a:solidFill>
                  <a:srgbClr val="898989"/>
                </a:solidFill>
              </a:rPr>
              <a:t> vody, pH, iontový součin vody, indikátor</a:t>
            </a:r>
            <a:r>
              <a:rPr lang="cs-CZ" sz="2000" dirty="0">
                <a:solidFill>
                  <a:srgbClr val="898989"/>
                </a:solidFill>
              </a:rPr>
              <a:t>, </a:t>
            </a:r>
            <a:r>
              <a:rPr lang="cs-CZ" sz="2000" dirty="0" smtClean="0">
                <a:solidFill>
                  <a:srgbClr val="898989"/>
                </a:solidFill>
              </a:rPr>
              <a:t>hydrolýza solí</a:t>
            </a:r>
          </a:p>
          <a:p>
            <a:pPr algn="l" eaLnBrk="1" hangingPunct="1"/>
            <a:r>
              <a:rPr lang="cs-CZ" sz="2000" b="1" dirty="0" smtClean="0">
                <a:solidFill>
                  <a:srgbClr val="898989"/>
                </a:solidFill>
              </a:rPr>
              <a:t>Forma:</a:t>
            </a:r>
            <a:r>
              <a:rPr lang="cs-CZ" sz="2000" dirty="0" smtClean="0">
                <a:solidFill>
                  <a:srgbClr val="898989"/>
                </a:solidFill>
              </a:rPr>
              <a:t> vysvětlování, demonstrace </a:t>
            </a:r>
          </a:p>
          <a:p>
            <a:pPr algn="l" eaLnBrk="1" hangingPunct="1"/>
            <a:r>
              <a:rPr lang="cs-CZ" sz="2000" b="1" dirty="0" smtClean="0">
                <a:solidFill>
                  <a:srgbClr val="898989"/>
                </a:solidFill>
              </a:rPr>
              <a:t>Datum vytvoření:  </a:t>
            </a:r>
            <a:r>
              <a:rPr lang="cs-CZ" sz="2000" i="1" dirty="0" smtClean="0">
                <a:solidFill>
                  <a:srgbClr val="898989"/>
                </a:solidFill>
              </a:rPr>
              <a:t>25. </a:t>
            </a:r>
            <a:r>
              <a:rPr lang="cs-CZ" sz="2000" i="1" dirty="0">
                <a:solidFill>
                  <a:srgbClr val="898989"/>
                </a:solidFill>
              </a:rPr>
              <a:t>8</a:t>
            </a:r>
            <a:r>
              <a:rPr lang="cs-CZ" sz="2000" i="1" dirty="0" smtClean="0">
                <a:solidFill>
                  <a:srgbClr val="898989"/>
                </a:solidFill>
              </a:rPr>
              <a:t>. 2013</a:t>
            </a:r>
          </a:p>
          <a:p>
            <a:pPr algn="l" eaLnBrk="1" hangingPunct="1"/>
            <a:endParaRPr lang="cs-CZ" sz="2000" dirty="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>
          <a:xfrm>
            <a:off x="450924" y="448469"/>
            <a:ext cx="8229600" cy="633412"/>
          </a:xfrm>
        </p:spPr>
        <p:txBody>
          <a:bodyPr/>
          <a:lstStyle/>
          <a:p>
            <a:pPr eaLnBrk="1" hangingPunct="1"/>
            <a:r>
              <a:rPr lang="cs-CZ" sz="4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Autoprotolýza</a:t>
            </a:r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vody </a:t>
            </a:r>
          </a:p>
        </p:txBody>
      </p:sp>
      <p:sp>
        <p:nvSpPr>
          <p:cNvPr id="7171" name="Zástupný symbol pro obsah 8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750"/>
              </a:spcBef>
              <a:buNone/>
            </a:pPr>
            <a:r>
              <a:rPr lang="cs-CZ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Autoprotolýza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cs-CZ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autoionizace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vody) je chemická reakce, během níž se dvě molekuly vody přemění na </a:t>
            </a:r>
            <a:r>
              <a:rPr lang="cs-CZ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oxoniový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kation H</a:t>
            </a:r>
            <a:r>
              <a:rPr lang="cs-CZ" sz="24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cs-CZ" sz="2400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hydroxidový anion OH</a:t>
            </a:r>
            <a:r>
              <a:rPr lang="cs-CZ" sz="2400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cs-CZ" sz="2400" baseline="30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endParaRPr lang="cs-CZ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H</a:t>
            </a:r>
            <a:r>
              <a:rPr lang="cs-CZ" sz="24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 +  H</a:t>
            </a:r>
            <a:r>
              <a:rPr lang="cs-CZ" sz="24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            H</a:t>
            </a:r>
            <a:r>
              <a:rPr lang="cs-CZ" sz="24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cs-CZ" sz="2400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 OH</a:t>
            </a:r>
            <a:r>
              <a:rPr lang="cs-CZ" sz="2400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</a:p>
          <a:p>
            <a:pPr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cs-CZ" sz="24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K</a:t>
            </a:r>
            <a:r>
              <a:rPr lang="cs-CZ" sz="24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=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c(H</a:t>
            </a:r>
            <a:r>
              <a:rPr lang="cs-CZ" sz="24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O)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</a:t>
            </a:r>
            <a:r>
              <a:rPr lang="cs-CZ" sz="2400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= c(H</a:t>
            </a:r>
            <a:r>
              <a:rPr lang="cs-CZ" sz="24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cs-CZ" sz="2400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).c(OH</a:t>
            </a:r>
            <a:r>
              <a:rPr lang="cs-CZ" sz="2400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 </a:t>
            </a:r>
          </a:p>
          <a:p>
            <a:pPr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</a:t>
            </a:r>
            <a:r>
              <a:rPr lang="cs-CZ" sz="2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iontový součin vody</a:t>
            </a:r>
          </a:p>
          <a:p>
            <a:pPr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c(H</a:t>
            </a:r>
            <a:r>
              <a:rPr lang="cs-CZ" sz="24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cs-CZ" sz="2400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- molární koncentrace </a:t>
            </a:r>
            <a:r>
              <a:rPr lang="cs-CZ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oxoniových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iontů </a:t>
            </a:r>
          </a:p>
          <a:p>
            <a:pPr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c(OH</a:t>
            </a:r>
            <a:r>
              <a:rPr lang="cs-CZ" sz="2400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- molární koncentrace hydroxidových iontů </a:t>
            </a:r>
          </a:p>
          <a:p>
            <a:pPr>
              <a:buFont typeface="Arial" panose="020B0604020202020204" pitchFamily="34" charset="0"/>
              <a:buNone/>
            </a:pPr>
            <a:endParaRPr lang="cs-CZ" dirty="0" smtClean="0"/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5664158"/>
              </p:ext>
            </p:extLst>
          </p:nvPr>
        </p:nvGraphicFramePr>
        <p:xfrm>
          <a:off x="3851920" y="3212976"/>
          <a:ext cx="569913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8" name="ChemSketch" r:id="rId3" imgW="569880" imgH="219600" progId="ACD.ChemSketch.20">
                  <p:embed/>
                </p:oleObj>
              </mc:Choice>
              <mc:Fallback>
                <p:oleObj name="ChemSketch" r:id="rId3" imgW="569880" imgH="21960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3212976"/>
                        <a:ext cx="569913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585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>
          <a:xfrm>
            <a:off x="450924" y="448469"/>
            <a:ext cx="8229600" cy="633412"/>
          </a:xfrm>
        </p:spPr>
        <p:txBody>
          <a:bodyPr/>
          <a:lstStyle/>
          <a:p>
            <a:pPr eaLnBrk="1" hangingPunct="1"/>
            <a:r>
              <a:rPr lang="cs-CZ" sz="4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Autoprotolýza</a:t>
            </a:r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vody a pH</a:t>
            </a:r>
          </a:p>
        </p:txBody>
      </p:sp>
      <p:sp>
        <p:nvSpPr>
          <p:cNvPr id="7171" name="Zástupný symbol pro obsah 8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44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Při teplotě 25° C je K</a:t>
            </a:r>
            <a:r>
              <a:rPr lang="cs-CZ" sz="24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= 10</a:t>
            </a:r>
            <a:r>
              <a:rPr lang="cs-CZ" sz="2400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-14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mol</a:t>
            </a:r>
            <a:r>
              <a:rPr lang="cs-CZ" sz="2400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.l</a:t>
            </a:r>
            <a:r>
              <a:rPr lang="cs-CZ" sz="2400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-2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protože </a:t>
            </a:r>
            <a:endParaRPr lang="cs-CZ" sz="2400" baseline="30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c(H</a:t>
            </a:r>
            <a:r>
              <a:rPr lang="cs-CZ" sz="24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cs-CZ" sz="2400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)= 10</a:t>
            </a:r>
            <a:r>
              <a:rPr lang="cs-CZ" sz="2400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-7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mol.l</a:t>
            </a:r>
            <a:r>
              <a:rPr lang="cs-CZ" sz="2400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-1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= c(OH</a:t>
            </a:r>
            <a:r>
              <a:rPr lang="cs-CZ" sz="2400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)= 10</a:t>
            </a:r>
            <a:r>
              <a:rPr lang="cs-CZ" sz="2400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-7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mol.l</a:t>
            </a:r>
            <a:r>
              <a:rPr lang="cs-CZ" sz="2400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-1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cs-CZ" sz="2400" baseline="30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Roztok je neutrální.</a:t>
            </a:r>
          </a:p>
          <a:p>
            <a:pPr marL="0" indent="0">
              <a:lnSpc>
                <a:spcPct val="100000"/>
              </a:lnSpc>
              <a:spcBef>
                <a:spcPts val="750"/>
              </a:spcBef>
              <a:buNone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Zvětší-li se rozpuštěním kyseliny ve vodě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c(H</a:t>
            </a:r>
            <a:r>
              <a:rPr lang="cs-CZ" sz="2400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cs-CZ" sz="2400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), bude roztok </a:t>
            </a:r>
            <a:r>
              <a:rPr lang="cs-CZ" sz="2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kyselý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 c(H</a:t>
            </a:r>
            <a:r>
              <a:rPr lang="cs-CZ" sz="24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cs-CZ" sz="2400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c(OH</a:t>
            </a:r>
            <a:r>
              <a:rPr lang="cs-CZ" sz="24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cs-CZ" sz="2400" baseline="30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750"/>
              </a:spcBef>
              <a:buNone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Zvětší-li se rozpuštěním zásady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 vodě c(OH</a:t>
            </a:r>
            <a:r>
              <a:rPr lang="cs-CZ" sz="24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), bude roztok </a:t>
            </a:r>
            <a:r>
              <a:rPr lang="cs-CZ" sz="2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zásaditý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c(H</a:t>
            </a:r>
            <a:r>
              <a:rPr lang="cs-CZ" sz="2400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cs-CZ" sz="2400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c(OH</a:t>
            </a:r>
            <a:r>
              <a:rPr lang="cs-CZ" sz="24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en-US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750"/>
              </a:spcBef>
              <a:buNone/>
            </a:pPr>
            <a:endParaRPr lang="cs-CZ" sz="2400" baseline="30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750"/>
              </a:spcBef>
              <a:buNone/>
            </a:pPr>
            <a:r>
              <a:rPr lang="en-US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stan</a:t>
            </a:r>
            <a:r>
              <a:rPr lang="cs-CZ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ovení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kyselosti a zásaditosti byla zavedena stupnice pH:          pH = -log c(H</a:t>
            </a:r>
            <a:r>
              <a:rPr lang="cs-CZ" sz="24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cs-CZ" sz="2400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</a:p>
          <a:p>
            <a:pPr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pH = 0 až 14</a:t>
            </a:r>
          </a:p>
          <a:p>
            <a:pPr>
              <a:buFont typeface="Arial" panose="020B0604020202020204" pitchFamily="34" charset="0"/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18905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 idx="4294967295"/>
          </p:nvPr>
        </p:nvSpPr>
        <p:spPr>
          <a:xfrm>
            <a:off x="539552" y="620688"/>
            <a:ext cx="7761287" cy="720080"/>
          </a:xfrm>
        </p:spPr>
        <p:txBody>
          <a:bodyPr/>
          <a:lstStyle/>
          <a:p>
            <a:pPr eaLnBrk="1" hangingPunct="1"/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Kyselost a zásaditost roztoků</a:t>
            </a:r>
          </a:p>
        </p:txBody>
      </p:sp>
      <p:sp>
        <p:nvSpPr>
          <p:cNvPr id="6148" name="Rectangle 1"/>
          <p:cNvSpPr>
            <a:spLocks noChangeArrowheads="1"/>
          </p:cNvSpPr>
          <p:nvPr/>
        </p:nvSpPr>
        <p:spPr bwMode="auto">
          <a:xfrm>
            <a:off x="280416" y="1485831"/>
            <a:ext cx="846804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ts val="750"/>
              </a:spcBef>
              <a:defRPr/>
            </a:pPr>
            <a:r>
              <a:rPr lang="cs-CZ" sz="2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 </a:t>
            </a:r>
            <a:r>
              <a:rPr lang="cs-CZ" sz="2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 7      roztok je kyselý  </a:t>
            </a:r>
          </a:p>
          <a:p>
            <a:pPr>
              <a:spcBef>
                <a:spcPts val="750"/>
              </a:spcBef>
              <a:defRPr/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Čím víc je v roztoku </a:t>
            </a:r>
            <a:r>
              <a:rPr lang="cs-CZ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oxoniových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kationtů, tím je roztok kyselejší. </a:t>
            </a:r>
          </a:p>
          <a:p>
            <a:pPr eaLnBrk="0" hangingPunct="0">
              <a:spcBef>
                <a:spcPts val="750"/>
              </a:spcBef>
              <a:defRPr/>
            </a:pPr>
            <a:r>
              <a:rPr lang="cs-CZ" sz="2400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 </a:t>
            </a:r>
            <a:r>
              <a:rPr lang="cs-CZ" sz="2400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7     roztok je  neutrální </a:t>
            </a:r>
          </a:p>
          <a:p>
            <a:pPr eaLnBrk="0" hangingPunct="0">
              <a:spcBef>
                <a:spcPts val="750"/>
              </a:spcBef>
              <a:defRPr/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Neutrální roztok obsahuje stejný počet H</a:t>
            </a:r>
            <a:r>
              <a:rPr lang="cs-CZ" sz="2400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cs-CZ" sz="24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OH</a:t>
            </a:r>
            <a:r>
              <a:rPr lang="cs-CZ" sz="24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iontů.</a:t>
            </a:r>
          </a:p>
          <a:p>
            <a:pPr eaLnBrk="0" hangingPunct="0">
              <a:spcBef>
                <a:spcPts val="750"/>
              </a:spcBef>
              <a:defRPr/>
            </a:pPr>
            <a:r>
              <a:rPr lang="cs-CZ" sz="240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 </a:t>
            </a:r>
            <a:r>
              <a:rPr lang="cs-CZ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 7   roztok je zásaditý </a:t>
            </a:r>
          </a:p>
          <a:p>
            <a:pPr eaLnBrk="0" hangingPunct="0">
              <a:spcBef>
                <a:spcPts val="750"/>
              </a:spcBef>
              <a:defRPr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Pokud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 v roztoku více aniontů OH</a:t>
            </a:r>
            <a:r>
              <a:rPr lang="cs-CZ" sz="24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než kationtů H</a:t>
            </a:r>
            <a:r>
              <a:rPr lang="cs-CZ" sz="2400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cs-CZ" sz="24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je roztok zásaditý.</a:t>
            </a:r>
          </a:p>
          <a:p>
            <a:pPr eaLnBrk="0" hangingPunct="0">
              <a:spcBef>
                <a:spcPts val="750"/>
              </a:spcBef>
              <a:defRPr/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pic>
        <p:nvPicPr>
          <p:cNvPr id="2" name="Picture 2" descr="stupnice 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536797"/>
            <a:ext cx="5715000" cy="49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403648" y="603209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1 Stupnice pH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288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50" autoRev="1" fill="remove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" dur="250" autoRev="1" fill="remove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50" autoRev="1" fill="remove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250" autoRev="1" fill="remove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autoRev="1" fill="remove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72" y="107340"/>
            <a:ext cx="8168855" cy="6381328"/>
          </a:xfrm>
        </p:spPr>
      </p:pic>
      <p:sp>
        <p:nvSpPr>
          <p:cNvPr id="5" name="TextovéPole 4"/>
          <p:cNvSpPr txBox="1"/>
          <p:nvPr/>
        </p:nvSpPr>
        <p:spPr>
          <a:xfrm>
            <a:off x="459047" y="6476523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2 pH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006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 idx="4294967295"/>
          </p:nvPr>
        </p:nvSpPr>
        <p:spPr>
          <a:xfrm>
            <a:off x="539552" y="764704"/>
            <a:ext cx="7761287" cy="521463"/>
          </a:xfrm>
        </p:spPr>
        <p:txBody>
          <a:bodyPr/>
          <a:lstStyle/>
          <a:p>
            <a:pPr eaLnBrk="1" hangingPunct="1"/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Kyselost a zásaditost roztoků</a:t>
            </a:r>
          </a:p>
        </p:txBody>
      </p:sp>
      <p:sp>
        <p:nvSpPr>
          <p:cNvPr id="6148" name="Rectangle 1"/>
          <p:cNvSpPr>
            <a:spLocks noChangeArrowheads="1"/>
          </p:cNvSpPr>
          <p:nvPr/>
        </p:nvSpPr>
        <p:spPr bwMode="auto">
          <a:xfrm>
            <a:off x="539552" y="1695292"/>
            <a:ext cx="8180016" cy="3929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ts val="750"/>
              </a:spcBef>
              <a:defRPr/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Podstatou kyselosti a zásaditosti roztoků je koncentrace </a:t>
            </a:r>
            <a:r>
              <a:rPr lang="cs-CZ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oxoniových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kationtů H</a:t>
            </a:r>
            <a:r>
              <a:rPr lang="cs-CZ" sz="2400" baseline="-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cs-CZ" sz="24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hydroxidových aniontů OH</a:t>
            </a:r>
            <a:r>
              <a:rPr lang="cs-CZ" sz="24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 roztoku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>
              <a:spcBef>
                <a:spcPts val="750"/>
              </a:spcBef>
              <a:defRPr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cs-CZ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750"/>
              </a:spcBef>
              <a:defRPr/>
            </a:pPr>
            <a:r>
              <a:rPr lang="cs-CZ" sz="24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Oxoniový</a:t>
            </a:r>
            <a:r>
              <a:rPr lang="cs-CZ" sz="2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kation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způsobuje </a:t>
            </a:r>
            <a:r>
              <a:rPr lang="cs-CZ" sz="2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kyselost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roztoku.</a:t>
            </a:r>
          </a:p>
          <a:p>
            <a:pPr>
              <a:spcBef>
                <a:spcPts val="750"/>
              </a:spcBef>
              <a:defRPr/>
            </a:pPr>
            <a:r>
              <a:rPr lang="cs-CZ" sz="240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Hydroxidový anion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způsobuje </a:t>
            </a:r>
            <a:r>
              <a:rPr lang="cs-CZ" sz="240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zásaditost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roztoku.</a:t>
            </a:r>
          </a:p>
          <a:p>
            <a:pPr>
              <a:spcBef>
                <a:spcPts val="750"/>
              </a:spcBef>
              <a:defRPr/>
            </a:pPr>
            <a:endParaRPr lang="cs-CZ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hangingPunct="0">
              <a:spcBef>
                <a:spcPts val="750"/>
              </a:spcBef>
              <a:defRPr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Čím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 hodnota pH menší, tím je roztok kyselejší, a čím je větší, tím je roztok zásaditější. </a:t>
            </a:r>
            <a:endParaRPr lang="cs-CZ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5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Acidobazické indikátory</a:t>
            </a: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0767947"/>
              </p:ext>
            </p:extLst>
          </p:nvPr>
        </p:nvGraphicFramePr>
        <p:xfrm>
          <a:off x="467544" y="4365104"/>
          <a:ext cx="8280919" cy="20553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7599"/>
                <a:gridCol w="1700830"/>
                <a:gridCol w="1700830"/>
                <a:gridCol w="1700830"/>
                <a:gridCol w="1700830"/>
              </a:tblGrid>
              <a:tr h="952298">
                <a:tc>
                  <a:txBody>
                    <a:bodyPr/>
                    <a:lstStyle/>
                    <a:p>
                      <a:r>
                        <a:rPr lang="cs-CZ" sz="1800" dirty="0"/>
                        <a:t>barva indikátoru </a:t>
                      </a:r>
                    </a:p>
                  </a:txBody>
                  <a:tcPr marL="91046" marR="91046" marT="45699" marB="45699" anchor="ctr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lakmus </a:t>
                      </a:r>
                    </a:p>
                  </a:txBody>
                  <a:tcPr marL="91046" marR="91046" marT="45699" marB="45699" anchor="ctr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fenolftalein </a:t>
                      </a:r>
                    </a:p>
                  </a:txBody>
                  <a:tcPr marL="91046" marR="91046" marT="45699" marB="45699" anchor="ctr"/>
                </a:tc>
                <a:tc>
                  <a:txBody>
                    <a:bodyPr/>
                    <a:lstStyle/>
                    <a:p>
                      <a:r>
                        <a:rPr lang="cs-CZ" sz="1800" dirty="0" err="1" smtClean="0"/>
                        <a:t>methyloranž</a:t>
                      </a:r>
                      <a:endParaRPr lang="cs-CZ" sz="1800" dirty="0"/>
                    </a:p>
                  </a:txBody>
                  <a:tcPr marL="91046" marR="91046" marT="45699" marB="45699" anchor="ctr"/>
                </a:tc>
                <a:tc>
                  <a:txBody>
                    <a:bodyPr/>
                    <a:lstStyle/>
                    <a:p>
                      <a:r>
                        <a:rPr lang="cs-CZ" sz="1800" dirty="0" err="1" smtClean="0"/>
                        <a:t>methylčerveň</a:t>
                      </a:r>
                      <a:endParaRPr lang="cs-CZ" sz="1800" dirty="0"/>
                    </a:p>
                  </a:txBody>
                  <a:tcPr marL="91046" marR="91046" marT="45699" marB="45699" anchor="ctr"/>
                </a:tc>
              </a:tr>
              <a:tr h="551512">
                <a:tc>
                  <a:txBody>
                    <a:bodyPr/>
                    <a:lstStyle/>
                    <a:p>
                      <a:r>
                        <a:rPr lang="cs-CZ" sz="1800" dirty="0"/>
                        <a:t>kyselina </a:t>
                      </a:r>
                    </a:p>
                  </a:txBody>
                  <a:tcPr marL="91046" marR="91046" marT="45699" marB="45699" anchor="ctr"/>
                </a:tc>
                <a:tc>
                  <a:txBody>
                    <a:bodyPr/>
                    <a:lstStyle/>
                    <a:p>
                      <a:r>
                        <a:rPr lang="cs-CZ" sz="1800" b="1" dirty="0">
                          <a:solidFill>
                            <a:srgbClr val="FF0000"/>
                          </a:solidFill>
                        </a:rPr>
                        <a:t>červený </a:t>
                      </a:r>
                    </a:p>
                  </a:txBody>
                  <a:tcPr marL="91046" marR="91046" marT="45699" marB="45699" anchor="ctr"/>
                </a:tc>
                <a:tc>
                  <a:txBody>
                    <a:bodyPr/>
                    <a:lstStyle/>
                    <a:p>
                      <a:r>
                        <a:rPr lang="cs-CZ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bezbarvý </a:t>
                      </a:r>
                    </a:p>
                  </a:txBody>
                  <a:tcPr marL="91046" marR="91046" marT="45699" marB="45699" anchor="ctr"/>
                </a:tc>
                <a:tc>
                  <a:txBody>
                    <a:bodyPr/>
                    <a:lstStyle/>
                    <a:p>
                      <a:r>
                        <a:rPr lang="cs-CZ" sz="1800" b="1" dirty="0" smtClean="0">
                          <a:solidFill>
                            <a:srgbClr val="FF0000"/>
                          </a:solidFill>
                        </a:rPr>
                        <a:t>červená</a:t>
                      </a:r>
                      <a:endParaRPr lang="cs-CZ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046" marR="91046" marT="45699" marB="45699" anchor="ctr"/>
                </a:tc>
                <a:tc>
                  <a:txBody>
                    <a:bodyPr/>
                    <a:lstStyle/>
                    <a:p>
                      <a:r>
                        <a:rPr lang="cs-CZ" sz="1800" b="1" dirty="0" smtClean="0">
                          <a:solidFill>
                            <a:srgbClr val="FF0000"/>
                          </a:solidFill>
                        </a:rPr>
                        <a:t>červená </a:t>
                      </a:r>
                      <a:endParaRPr lang="cs-CZ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046" marR="91046" marT="45699" marB="45699" anchor="ctr"/>
                </a:tc>
              </a:tr>
              <a:tr h="551512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zásada</a:t>
                      </a:r>
                      <a:endParaRPr lang="cs-CZ" sz="1800" dirty="0"/>
                    </a:p>
                  </a:txBody>
                  <a:tcPr marL="91046" marR="91046" marT="45699" marB="45699" anchor="ctr"/>
                </a:tc>
                <a:tc>
                  <a:txBody>
                    <a:bodyPr/>
                    <a:lstStyle/>
                    <a:p>
                      <a:r>
                        <a:rPr lang="cs-CZ" sz="1800" b="1" dirty="0">
                          <a:solidFill>
                            <a:srgbClr val="0070C0"/>
                          </a:solidFill>
                        </a:rPr>
                        <a:t>modrý </a:t>
                      </a:r>
                    </a:p>
                  </a:txBody>
                  <a:tcPr marL="91046" marR="91046" marT="45699" marB="45699" anchor="ctr"/>
                </a:tc>
                <a:tc>
                  <a:txBody>
                    <a:bodyPr/>
                    <a:lstStyle/>
                    <a:p>
                      <a:r>
                        <a:rPr lang="cs-CZ" sz="1800" b="1" dirty="0">
                          <a:solidFill>
                            <a:srgbClr val="FF0066"/>
                          </a:solidFill>
                        </a:rPr>
                        <a:t>červenofialový</a:t>
                      </a:r>
                      <a:r>
                        <a:rPr lang="cs-CZ" sz="1800" dirty="0"/>
                        <a:t> </a:t>
                      </a:r>
                    </a:p>
                  </a:txBody>
                  <a:tcPr marL="91046" marR="91046" marT="45699" marB="45699" anchor="ctr"/>
                </a:tc>
                <a:tc>
                  <a:txBody>
                    <a:bodyPr/>
                    <a:lstStyle/>
                    <a:p>
                      <a:r>
                        <a:rPr lang="cs-CZ" sz="1800" b="1" dirty="0" smtClean="0">
                          <a:solidFill>
                            <a:srgbClr val="FFC000"/>
                          </a:solidFill>
                        </a:rPr>
                        <a:t>žlutá</a:t>
                      </a:r>
                      <a:endParaRPr lang="cs-CZ" sz="1800" b="1" dirty="0">
                        <a:solidFill>
                          <a:srgbClr val="FFC000"/>
                        </a:solidFill>
                      </a:endParaRPr>
                    </a:p>
                  </a:txBody>
                  <a:tcPr marL="91046" marR="91046" marT="45699" marB="45699" anchor="ctr"/>
                </a:tc>
                <a:tc>
                  <a:txBody>
                    <a:bodyPr/>
                    <a:lstStyle/>
                    <a:p>
                      <a:r>
                        <a:rPr lang="cs-CZ" sz="1800" b="1" dirty="0" smtClean="0">
                          <a:solidFill>
                            <a:srgbClr val="FFC000"/>
                          </a:solidFill>
                        </a:rPr>
                        <a:t>žlutá</a:t>
                      </a:r>
                      <a:endParaRPr lang="cs-CZ" sz="1800" b="1" dirty="0">
                        <a:solidFill>
                          <a:srgbClr val="FFC000"/>
                        </a:solidFill>
                      </a:endParaRPr>
                    </a:p>
                  </a:txBody>
                  <a:tcPr marL="91046" marR="91046" marT="45699" marB="45699" anchor="ctr"/>
                </a:tc>
              </a:tr>
            </a:tbl>
          </a:graphicData>
        </a:graphic>
      </p:graphicFrame>
      <p:sp>
        <p:nvSpPr>
          <p:cNvPr id="4118" name="Obdélník 4"/>
          <p:cNvSpPr>
            <a:spLocks noChangeArrowheads="1"/>
          </p:cNvSpPr>
          <p:nvPr/>
        </p:nvSpPr>
        <p:spPr bwMode="auto">
          <a:xfrm>
            <a:off x="467544" y="1412776"/>
            <a:ext cx="7848600" cy="3159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750"/>
              </a:spcBef>
              <a:defRPr/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Kyselost a zásaditost vodných roztoků lze měřit </a:t>
            </a:r>
            <a:r>
              <a:rPr lang="cs-CZ" sz="2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acidobazickými </a:t>
            </a:r>
            <a:r>
              <a:rPr lang="cs-CZ" sz="2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indikátory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(papírky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roztoky):</a:t>
            </a:r>
            <a:endParaRPr lang="cs-CZ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látky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které mají jinou barvu v kyselém,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zásaditém a neutrálním prostředí</a:t>
            </a:r>
          </a:p>
          <a:p>
            <a:pPr>
              <a:spcBef>
                <a:spcPts val="750"/>
              </a:spcBef>
              <a:defRPr/>
            </a:pPr>
            <a:r>
              <a:rPr lang="cs-CZ" sz="2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pH-metry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přístroje pro přesné měření pH</a:t>
            </a:r>
            <a:endParaRPr lang="cs-CZ" sz="24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Pokus: reakce kyselin a zásad s indikátory</a:t>
            </a:r>
            <a:r>
              <a:rPr lang="cs-CZ" dirty="0">
                <a:latin typeface="Calibri" pitchFamily="34" charset="0"/>
              </a:rPr>
              <a:t/>
            </a:r>
            <a:br>
              <a:rPr lang="cs-CZ" dirty="0">
                <a:latin typeface="Calibri" pitchFamily="34" charset="0"/>
              </a:rPr>
            </a:br>
            <a:endParaRPr lang="cs-CZ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37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9" t="10483" r="5319" b="5814"/>
          <a:stretch/>
        </p:blipFill>
        <p:spPr>
          <a:xfrm>
            <a:off x="603017" y="1556792"/>
            <a:ext cx="6993319" cy="4911974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Roztoky indikátorů</a:t>
            </a:r>
            <a:endParaRPr lang="cs-CZ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28650" y="6460382"/>
            <a:ext cx="3439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</a:t>
            </a:r>
            <a:r>
              <a:rPr lang="cs-CZ" dirty="0"/>
              <a:t>3</a:t>
            </a:r>
            <a:r>
              <a:rPr lang="cs-CZ" dirty="0" smtClean="0"/>
              <a:t> Roztoky indikátorů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187624" y="5464191"/>
            <a:ext cx="1457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fenolftalein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898726" y="4308525"/>
            <a:ext cx="1673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m</a:t>
            </a:r>
            <a:r>
              <a:rPr lang="cs-CZ" dirty="0" err="1" smtClean="0">
                <a:solidFill>
                  <a:srgbClr val="FF0000"/>
                </a:solidFill>
              </a:rPr>
              <a:t>ethylčerveň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004048" y="4123859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FF0000"/>
                </a:solidFill>
              </a:rPr>
              <a:t>methyloranž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59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8493</TotalTime>
  <Words>694</Words>
  <Application>Microsoft Office PowerPoint</Application>
  <PresentationFormat>Předvádění na obrazovce (4:3)</PresentationFormat>
  <Paragraphs>116</Paragraphs>
  <Slides>17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Verdana</vt:lpstr>
      <vt:lpstr>Office Theme</vt:lpstr>
      <vt:lpstr>ChemSketch</vt:lpstr>
      <vt:lpstr>Prezentace aplikace PowerPoint</vt:lpstr>
      <vt:lpstr>Prezentace aplikace PowerPoint</vt:lpstr>
      <vt:lpstr>Autoprotolýza vody </vt:lpstr>
      <vt:lpstr>Autoprotolýza vody a pH</vt:lpstr>
      <vt:lpstr>Kyselost a zásaditost roztoků</vt:lpstr>
      <vt:lpstr>Prezentace aplikace PowerPoint</vt:lpstr>
      <vt:lpstr>Kyselost a zásaditost roztoků</vt:lpstr>
      <vt:lpstr>Acidobazické indikátory</vt:lpstr>
      <vt:lpstr>Roztoky indikátorů</vt:lpstr>
      <vt:lpstr>Acidobazické indikátory</vt:lpstr>
      <vt:lpstr>Prezentace aplikace PowerPoint</vt:lpstr>
      <vt:lpstr>Prezentace aplikace PowerPoint</vt:lpstr>
      <vt:lpstr>Acidobazické indikátory</vt:lpstr>
      <vt:lpstr>Hydrolýza solí</vt:lpstr>
      <vt:lpstr>Hydrolýza solí</vt:lpstr>
      <vt:lpstr>Seznam obrázků:</vt:lpstr>
      <vt:lpstr>Použité zdroje: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CHEMIE</dc:title>
  <dc:creator>Zdenek Topfer</dc:creator>
  <cp:lastModifiedBy>Ivana Töpferová</cp:lastModifiedBy>
  <cp:revision>1143</cp:revision>
  <dcterms:created xsi:type="dcterms:W3CDTF">2012-09-09T15:49:48Z</dcterms:created>
  <dcterms:modified xsi:type="dcterms:W3CDTF">2014-02-27T07:20:28Z</dcterms:modified>
</cp:coreProperties>
</file>