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0" r:id="rId1"/>
  </p:sldMasterIdLst>
  <p:notesMasterIdLst>
    <p:notesMasterId r:id="rId16"/>
  </p:notesMasterIdLst>
  <p:handoutMasterIdLst>
    <p:handoutMasterId r:id="rId17"/>
  </p:handoutMasterIdLst>
  <p:sldIdLst>
    <p:sldId id="277" r:id="rId2"/>
    <p:sldId id="278" r:id="rId3"/>
    <p:sldId id="279" r:id="rId4"/>
    <p:sldId id="280" r:id="rId5"/>
    <p:sldId id="290" r:id="rId6"/>
    <p:sldId id="281" r:id="rId7"/>
    <p:sldId id="291" r:id="rId8"/>
    <p:sldId id="292" r:id="rId9"/>
    <p:sldId id="285" r:id="rId10"/>
    <p:sldId id="286" r:id="rId11"/>
    <p:sldId id="293" r:id="rId12"/>
    <p:sldId id="294" r:id="rId13"/>
    <p:sldId id="271" r:id="rId14"/>
    <p:sldId id="270" r:id="rId1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3"/>
    <a:srgbClr val="FFEDB6"/>
    <a:srgbClr val="29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69202D7-D963-419D-93D3-4F9C4F8381AB}" type="datetimeFigureOut">
              <a:rPr lang="cs-CZ"/>
              <a:pPr>
                <a:defRPr/>
              </a:pPr>
              <a:t>30.8.2013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E3D5BE-4176-44E9-B001-52EDA1193D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086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6023140-B697-4E63-8627-34A55954F7A0}" type="datetimeFigureOut">
              <a:rPr lang="cs-CZ"/>
              <a:pPr>
                <a:defRPr/>
              </a:pPr>
              <a:t>30.8.2013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D421D52-8DEC-402E-A196-6D951B9CE2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41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93089-24F6-4F75-A27E-AC7B8A90A6D6}" type="datetimeFigureOut">
              <a:rPr lang="cs-CZ"/>
              <a:pPr>
                <a:defRPr/>
              </a:pPr>
              <a:t>30.8.2013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703E1-1CE6-4D4C-936A-262814A6B8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62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CA88D-D6CF-4F16-801A-BD41B6B30B1D}" type="datetimeFigureOut">
              <a:rPr lang="cs-CZ"/>
              <a:pPr>
                <a:defRPr/>
              </a:pPr>
              <a:t>30.8.2013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F44EB-D8B6-45D0-A7DB-DA8721B31F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9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5EF0E-783E-43A4-9A94-EEADD9DD512F}" type="datetimeFigureOut">
              <a:rPr lang="cs-CZ"/>
              <a:pPr>
                <a:defRPr/>
              </a:pPr>
              <a:t>30.8.2013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09538-29FC-48C5-943F-7FBE0944E7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43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0F446-CE0E-4101-B085-BF23B2C6EF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24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08A0D-0342-4EB9-8DCD-79E18293C5EA}" type="datetimeFigureOut">
              <a:rPr lang="cs-CZ"/>
              <a:pPr>
                <a:defRPr/>
              </a:pPr>
              <a:t>30.8.2013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D08CC-B173-4F3B-A316-917A04459A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04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483D8-74B6-4A20-BADC-5760770BF33E}" type="datetimeFigureOut">
              <a:rPr lang="cs-CZ"/>
              <a:pPr>
                <a:defRPr/>
              </a:pPr>
              <a:t>30.8.2013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2B4F2-D3FC-4873-92AA-CEA7CC3533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04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70614-4D67-42A6-8AF8-EABBD919548E}" type="datetimeFigureOut">
              <a:rPr lang="cs-CZ"/>
              <a:pPr>
                <a:defRPr/>
              </a:pPr>
              <a:t>30.8.2013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8B9F-59AC-46D0-A5E3-0D7E8AE6A2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68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A963-7CA6-4F3E-BCB6-432A29F98F0B}" type="datetimeFigureOut">
              <a:rPr lang="cs-CZ"/>
              <a:pPr>
                <a:defRPr/>
              </a:pPr>
              <a:t>30.8.2013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B96C8-4D23-48E3-87CA-FD23DC3356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6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1DF4B-41E3-4CC8-8206-23FBC172BE7F}" type="datetimeFigureOut">
              <a:rPr lang="cs-CZ"/>
              <a:pPr>
                <a:defRPr/>
              </a:pPr>
              <a:t>30.8.2013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66F39-59DA-4E8A-992C-DF42BBD420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66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21D9D-37E4-4CF3-BF58-132A7235F53D}" type="datetimeFigureOut">
              <a:rPr lang="cs-CZ"/>
              <a:pPr>
                <a:defRPr/>
              </a:pPr>
              <a:t>30.8.2013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1F4BF-C166-4ACF-ABF5-362351BA48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74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18F92-9995-40C7-AE3E-028C4DEDAB40}" type="datetimeFigureOut">
              <a:rPr lang="cs-CZ"/>
              <a:pPr>
                <a:defRPr/>
              </a:pPr>
              <a:t>30.8.2013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CCE16-B593-4055-8582-D14BFF47E4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4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895C7-42EC-4360-BF49-4815BAB85FA4}" type="datetimeFigureOut">
              <a:rPr lang="cs-CZ"/>
              <a:pPr>
                <a:defRPr/>
              </a:pPr>
              <a:t>30.8.2013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2FCF9-0CDD-4F6D-B0B5-636080D31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68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2CFCFC9-9753-4145-ABBE-836E24747078}" type="datetimeFigureOut">
              <a:rPr lang="cs-CZ"/>
              <a:pPr>
                <a:defRPr/>
              </a:pPr>
              <a:t>30.8.2013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D17FD0B-6399-46D7-A736-F3BE61EB3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  <p:sldLayoutId id="214748433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iumchemie.cz/materialy/Eva_Vrzackova/reakce_kyseliny_se_zasadou.wm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692150"/>
            <a:ext cx="5403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042988" y="2349500"/>
            <a:ext cx="72009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sz="1800" b="1" smtClean="0">
                <a:latin typeface="Arial" panose="020B0604020202020204" pitchFamily="34" charset="0"/>
              </a:rPr>
              <a:t>Acidobazické reakce</a:t>
            </a:r>
            <a:endParaRPr lang="cs-CZ" sz="1800" b="1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PaedDr. Ivana Töpferová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Střední průmyslová škola, Mladá Boleslav, Havlíčkova 456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CZ.1.07/1.5.00/34.0861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MODERNIZACE VÝUKY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1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95176" y="634777"/>
            <a:ext cx="8229600" cy="561975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Neutralizace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68313" y="1556792"/>
            <a:ext cx="8229600" cy="530120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750"/>
              </a:spcBef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reakce 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oxoniových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kationtů H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 hydroxidovými anionty OH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za vzniku nedisociované molekuly vody</a:t>
            </a:r>
          </a:p>
          <a:p>
            <a:pPr>
              <a:lnSpc>
                <a:spcPct val="100000"/>
              </a:lnSpc>
              <a:spcBef>
                <a:spcPts val="750"/>
              </a:spcBef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reakce kyseliny a hydroxidu za vzniku soli a vody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kyselina +  zásada           sůl + voda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HCl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+   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NaOH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NaCl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H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H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+  Ca(OH)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           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CaSO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+ 2H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750"/>
              </a:spcBef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ři neutralizaci se uvolňuje teplo</a:t>
            </a:r>
          </a:p>
          <a:p>
            <a:pPr>
              <a:buFont typeface="Arial" panose="020B0604020202020204" pitchFamily="34" charset="0"/>
              <a:buNone/>
            </a:pPr>
            <a:endParaRPr lang="cs-CZ" dirty="0" smtClean="0"/>
          </a:p>
          <a:p>
            <a:pPr>
              <a:buFont typeface="Arial" panose="020B0604020202020204" pitchFamily="34" charset="0"/>
              <a:buNone/>
            </a:pPr>
            <a:endParaRPr lang="cs-CZ" dirty="0" smtClean="0"/>
          </a:p>
        </p:txBody>
      </p:sp>
      <p:pic>
        <p:nvPicPr>
          <p:cNvPr id="11268" name="Picture 10" descr="http://www.zschemie.euweb.cz/kyseliny/sipka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363" y="4329148"/>
            <a:ext cx="792163" cy="122238"/>
          </a:xfrm>
          <a:prstGeom prst="rect">
            <a:avLst/>
          </a:prstGeom>
          <a:pattFill prst="pct5">
            <a:fgClr>
              <a:srgbClr val="FFFFB3"/>
            </a:fgClr>
            <a:bgClr>
              <a:schemeClr val="bg1"/>
            </a:bgClr>
          </a:pattFill>
          <a:ln>
            <a:noFill/>
          </a:ln>
          <a:extLst/>
        </p:spPr>
      </p:pic>
      <p:pic>
        <p:nvPicPr>
          <p:cNvPr id="11269" name="Picture 10" descr="http://www.zschemie.euweb.cz/kyseliny/sipka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640" y="3429000"/>
            <a:ext cx="649287" cy="98425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/>
        </p:spPr>
      </p:pic>
      <p:pic>
        <p:nvPicPr>
          <p:cNvPr id="11270" name="Picture 10" descr="http://www.zschemie.euweb.cz/kyseliny/sipka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551" y="4833822"/>
            <a:ext cx="738963" cy="132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95176" y="634777"/>
            <a:ext cx="8229600" cy="561975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Neutralizace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79177" y="1556792"/>
            <a:ext cx="8229600" cy="453650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Použití: k výrobě solí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tabLst>
                <a:tab pos="1257300" algn="l"/>
              </a:tabLst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k odstranění přebytečných kyselin a zásad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257300" algn="l"/>
              </a:tabLst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z odpadních vod, reakčních směsí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tabLst>
                <a:tab pos="1257300" algn="l"/>
              </a:tabLst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k určení obsahu kyselin, hydroxidů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tabLst>
                <a:tab pos="1257300" algn="l"/>
              </a:tabLst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při důkazu látek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tabLst>
                <a:tab pos="1257300" algn="l"/>
              </a:tabLst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při první pomoci po poleptání pokožky a 	sliznic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tabLst>
                <a:tab pos="1257300" algn="l"/>
              </a:tabLst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při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pracování surovin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tabLst>
                <a:tab pos="1257300" algn="l"/>
              </a:tabLst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750"/>
              </a:spcBef>
              <a:buNone/>
              <a:tabLst>
                <a:tab pos="1257300" algn="l"/>
              </a:tabLst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Pokus: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reakce kyseliny se zásadou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tabLst>
                <a:tab pos="1257300" algn="l"/>
              </a:tabLst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cs-CZ" dirty="0" smtClean="0"/>
          </a:p>
          <a:p>
            <a:pPr>
              <a:buFont typeface="Arial" panose="020B0604020202020204" pitchFamily="34" charset="0"/>
              <a:buNone/>
            </a:pPr>
            <a:endParaRPr lang="cs-CZ" dirty="0" smtClean="0"/>
          </a:p>
          <a:p>
            <a:pPr>
              <a:buFont typeface="Arial" panose="020B0604020202020204" pitchFamily="34" charset="0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8493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Neutralizace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Doplňte následující reakce. Vyčíslete je. Pojmenujte reaktanty i produkty:</a:t>
            </a:r>
          </a:p>
          <a:p>
            <a:pPr marL="0" indent="0"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HNO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KOH</a:t>
            </a:r>
          </a:p>
          <a:p>
            <a:pPr marL="0" indent="0">
              <a:buNone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(OH)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10" descr="http://www.zschemie.euweb.cz/kyseliny/sipka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212976"/>
            <a:ext cx="649287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http://www.zschemie.euweb.cz/kyseliny/sipka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149080"/>
            <a:ext cx="649287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41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Seznam obrázků: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Obr. 1 až 4 foto </a:t>
            </a:r>
            <a:r>
              <a:rPr lang="cs-CZ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Ivana Töpferová</a:t>
            </a:r>
            <a:endParaRPr lang="cs-CZ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Použité zdroje:</a:t>
            </a:r>
          </a:p>
        </p:txBody>
      </p:sp>
      <p:sp>
        <p:nvSpPr>
          <p:cNvPr id="17411" name="Zástupný symbol pro obsah 5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>
                <a:latin typeface="Verdana" pitchFamily="34" charset="0"/>
              </a:rPr>
              <a:t>ŠIBOR</a:t>
            </a:r>
            <a:r>
              <a:rPr lang="cs-CZ" sz="2000" dirty="0">
                <a:latin typeface="Verdana" pitchFamily="34" charset="0"/>
              </a:rPr>
              <a:t>, J</a:t>
            </a:r>
            <a:r>
              <a:rPr lang="cs-CZ" sz="2000" dirty="0" smtClean="0">
                <a:latin typeface="Verdana" pitchFamily="34" charset="0"/>
              </a:rPr>
              <a:t>., PLUCKOVÁ, I., </a:t>
            </a:r>
            <a:r>
              <a:rPr lang="cs-CZ" sz="2000" dirty="0">
                <a:latin typeface="Verdana" pitchFamily="34" charset="0"/>
              </a:rPr>
              <a:t>MACH, </a:t>
            </a:r>
            <a:r>
              <a:rPr lang="cs-CZ" sz="2000" dirty="0" smtClean="0">
                <a:latin typeface="Verdana" pitchFamily="34" charset="0"/>
              </a:rPr>
              <a:t>J. </a:t>
            </a:r>
            <a:r>
              <a:rPr lang="cs-CZ" sz="2000" i="1" dirty="0" smtClean="0">
                <a:latin typeface="Verdana" pitchFamily="34" charset="0"/>
              </a:rPr>
              <a:t>Chemie pro 8. ročník. Úvod do obecné a anorganické chemie</a:t>
            </a:r>
            <a:r>
              <a:rPr lang="cs-CZ" sz="2000" dirty="0" smtClean="0">
                <a:latin typeface="Verdana" pitchFamily="34" charset="0"/>
              </a:rPr>
              <a:t>. Brno: NOVÁ ŠKOLA, s.r.o., 2010. ISBN 978-80-7289-133-7.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>
                <a:latin typeface="Verdana" pitchFamily="34" charset="0"/>
              </a:rPr>
              <a:t>BANÝR, J., BENEŠ, P. A KOLEKTIV. </a:t>
            </a:r>
            <a:r>
              <a:rPr lang="cs-CZ" sz="2000" i="1" dirty="0" smtClean="0">
                <a:latin typeface="Verdana" pitchFamily="34" charset="0"/>
              </a:rPr>
              <a:t>Chemie pro střední školy. </a:t>
            </a:r>
            <a:r>
              <a:rPr lang="cs-CZ" sz="2000" dirty="0" smtClean="0">
                <a:latin typeface="Verdana" pitchFamily="34" charset="0"/>
              </a:rPr>
              <a:t>Praha: SPN, a.s., 1995. ISBN 80-85937-11-5.</a:t>
            </a:r>
          </a:p>
          <a:p>
            <a:r>
              <a:rPr lang="cs-CZ" sz="2000" dirty="0">
                <a:latin typeface="Verdana" pitchFamily="34" charset="0"/>
              </a:rPr>
              <a:t>ŠKODA, J., DOULÍK, P. </a:t>
            </a:r>
            <a:r>
              <a:rPr lang="cs-CZ" sz="2000" i="1" dirty="0">
                <a:latin typeface="Verdana" pitchFamily="34" charset="0"/>
              </a:rPr>
              <a:t>Chemie 8 učebnice pro základní školy a víceletá gymnázia. </a:t>
            </a:r>
            <a:r>
              <a:rPr lang="cs-CZ" sz="2000" dirty="0">
                <a:latin typeface="Verdana" pitchFamily="34" charset="0"/>
              </a:rPr>
              <a:t>Plzeň:</a:t>
            </a:r>
            <a:r>
              <a:rPr lang="cs-CZ" sz="2000" i="1" dirty="0">
                <a:latin typeface="Verdana" pitchFamily="34" charset="0"/>
              </a:rPr>
              <a:t> </a:t>
            </a:r>
            <a:r>
              <a:rPr lang="cs-CZ" sz="2000" dirty="0">
                <a:latin typeface="Verdana" pitchFamily="34" charset="0"/>
              </a:rPr>
              <a:t>Fraus, 1.vydání, 2006. ISBN 80-7238-442-2.</a:t>
            </a:r>
          </a:p>
          <a:p>
            <a:r>
              <a:rPr lang="cs-CZ" sz="2000" dirty="0">
                <a:latin typeface="Verdana" pitchFamily="34" charset="0"/>
              </a:rPr>
              <a:t>FLEMR, V., DUŠEK, B. </a:t>
            </a:r>
            <a:r>
              <a:rPr lang="cs-CZ" sz="2000" i="1" dirty="0">
                <a:latin typeface="Verdana" pitchFamily="34" charset="0"/>
              </a:rPr>
              <a:t>Chemie I pro gymnázia (obecná anorganická chemie). </a:t>
            </a:r>
            <a:r>
              <a:rPr lang="cs-CZ" sz="2000" dirty="0">
                <a:latin typeface="Verdana" pitchFamily="34" charset="0"/>
              </a:rPr>
              <a:t>Praha. SPN, a.s., 2001. ISBN 80-7235-147-8.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2000" dirty="0" smtClean="0">
              <a:latin typeface="Verdana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s-CZ" sz="20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060575"/>
            <a:ext cx="7161212" cy="3578225"/>
          </a:xfrm>
        </p:spPr>
        <p:txBody>
          <a:bodyPr/>
          <a:lstStyle/>
          <a:p>
            <a:pPr algn="l" eaLnBrk="1" hangingPunct="1"/>
            <a:r>
              <a:rPr lang="cs-CZ" sz="2000" b="1" dirty="0" smtClean="0">
                <a:solidFill>
                  <a:srgbClr val="898989"/>
                </a:solidFill>
              </a:rPr>
              <a:t>Anotace: </a:t>
            </a:r>
            <a:r>
              <a:rPr lang="cs-CZ" sz="2000" dirty="0" smtClean="0">
                <a:solidFill>
                  <a:srgbClr val="898989"/>
                </a:solidFill>
              </a:rPr>
              <a:t> </a:t>
            </a:r>
            <a:r>
              <a:rPr lang="cs-CZ" sz="2000" i="1" dirty="0" smtClean="0">
                <a:solidFill>
                  <a:srgbClr val="898989"/>
                </a:solidFill>
              </a:rPr>
              <a:t> výuková prezentace v prvním ročníku studia </a:t>
            </a:r>
          </a:p>
          <a:p>
            <a:pPr algn="l" eaLnBrk="1" hangingPunct="1"/>
            <a:r>
              <a:rPr lang="cs-CZ" sz="2000" b="1" dirty="0" smtClean="0">
                <a:solidFill>
                  <a:srgbClr val="898989"/>
                </a:solidFill>
              </a:rPr>
              <a:t>Předmět:</a:t>
            </a:r>
            <a:r>
              <a:rPr lang="cs-CZ" sz="2000" dirty="0" smtClean="0">
                <a:solidFill>
                  <a:srgbClr val="898989"/>
                </a:solidFill>
              </a:rPr>
              <a:t> </a:t>
            </a:r>
            <a:r>
              <a:rPr lang="cs-CZ" sz="2000" i="1" dirty="0" smtClean="0">
                <a:solidFill>
                  <a:srgbClr val="898989"/>
                </a:solidFill>
              </a:rPr>
              <a:t>chemie</a:t>
            </a:r>
          </a:p>
          <a:p>
            <a:pPr algn="l" eaLnBrk="1" hangingPunct="1"/>
            <a:r>
              <a:rPr lang="cs-CZ" sz="2000" b="1" dirty="0" smtClean="0">
                <a:solidFill>
                  <a:srgbClr val="898989"/>
                </a:solidFill>
              </a:rPr>
              <a:t>Ročník: </a:t>
            </a:r>
            <a:r>
              <a:rPr lang="cs-CZ" sz="2000" i="1" dirty="0" smtClean="0">
                <a:solidFill>
                  <a:srgbClr val="898989"/>
                </a:solidFill>
              </a:rPr>
              <a:t>I. ročník SŠ</a:t>
            </a:r>
          </a:p>
          <a:p>
            <a:pPr algn="l" eaLnBrk="1" hangingPunct="1"/>
            <a:r>
              <a:rPr lang="cs-CZ" sz="2000" b="1" dirty="0" smtClean="0">
                <a:solidFill>
                  <a:srgbClr val="898989"/>
                </a:solidFill>
              </a:rPr>
              <a:t>Tematický celek: </a:t>
            </a:r>
            <a:r>
              <a:rPr lang="cs-CZ" sz="2000" i="1" dirty="0" smtClean="0">
                <a:solidFill>
                  <a:srgbClr val="898989"/>
                </a:solidFill>
              </a:rPr>
              <a:t>anorganická chemie </a:t>
            </a:r>
          </a:p>
          <a:p>
            <a:pPr algn="l" eaLnBrk="1" hangingPunct="1"/>
            <a:r>
              <a:rPr lang="cs-CZ" sz="2000" b="1" dirty="0" smtClean="0">
                <a:solidFill>
                  <a:srgbClr val="898989"/>
                </a:solidFill>
              </a:rPr>
              <a:t>Klíčová slova: </a:t>
            </a:r>
            <a:r>
              <a:rPr lang="cs-CZ" sz="2000" dirty="0" smtClean="0">
                <a:solidFill>
                  <a:srgbClr val="898989"/>
                </a:solidFill>
              </a:rPr>
              <a:t> kyselina, zásada, ionizace, </a:t>
            </a:r>
            <a:r>
              <a:rPr lang="cs-CZ" sz="2000" dirty="0" err="1" smtClean="0">
                <a:solidFill>
                  <a:srgbClr val="898989"/>
                </a:solidFill>
              </a:rPr>
              <a:t>oxoniový</a:t>
            </a:r>
            <a:r>
              <a:rPr lang="cs-CZ" sz="2000" dirty="0" smtClean="0">
                <a:solidFill>
                  <a:srgbClr val="898989"/>
                </a:solidFill>
              </a:rPr>
              <a:t> kation, hydroxidový anion, neutralizace, síla kyselin a zásad</a:t>
            </a:r>
          </a:p>
          <a:p>
            <a:pPr algn="l" eaLnBrk="1" hangingPunct="1"/>
            <a:r>
              <a:rPr lang="cs-CZ" sz="2000" b="1" dirty="0" smtClean="0">
                <a:solidFill>
                  <a:srgbClr val="898989"/>
                </a:solidFill>
              </a:rPr>
              <a:t>Forma:</a:t>
            </a:r>
            <a:r>
              <a:rPr lang="cs-CZ" sz="2000" dirty="0" smtClean="0">
                <a:solidFill>
                  <a:srgbClr val="898989"/>
                </a:solidFill>
              </a:rPr>
              <a:t> vysvětlování, demonstrace </a:t>
            </a:r>
          </a:p>
          <a:p>
            <a:pPr algn="l" eaLnBrk="1" hangingPunct="1"/>
            <a:r>
              <a:rPr lang="cs-CZ" sz="2000" b="1" dirty="0" smtClean="0">
                <a:solidFill>
                  <a:srgbClr val="898989"/>
                </a:solidFill>
              </a:rPr>
              <a:t>Datum vytvoření:  </a:t>
            </a:r>
            <a:r>
              <a:rPr lang="cs-CZ" sz="2000" i="1" dirty="0" smtClean="0">
                <a:solidFill>
                  <a:srgbClr val="898989"/>
                </a:solidFill>
              </a:rPr>
              <a:t>25. </a:t>
            </a:r>
            <a:r>
              <a:rPr lang="cs-CZ" sz="2000" i="1" dirty="0">
                <a:solidFill>
                  <a:srgbClr val="898989"/>
                </a:solidFill>
              </a:rPr>
              <a:t>8</a:t>
            </a:r>
            <a:r>
              <a:rPr lang="cs-CZ" sz="2000" i="1" dirty="0" smtClean="0">
                <a:solidFill>
                  <a:srgbClr val="898989"/>
                </a:solidFill>
              </a:rPr>
              <a:t>. 2013</a:t>
            </a:r>
          </a:p>
          <a:p>
            <a:pPr algn="l" eaLnBrk="1" hangingPunct="1"/>
            <a:endParaRPr lang="cs-CZ" sz="20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586557"/>
          </a:xfrm>
        </p:spPr>
        <p:txBody>
          <a:bodyPr/>
          <a:lstStyle/>
          <a:p>
            <a:pPr eaLnBrk="1" hangingPunct="1"/>
            <a:r>
              <a:rPr lang="cs-CZ" sz="4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Acidobazické reakce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reakce kyselin a zásad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protolytické</a:t>
            </a:r>
            <a:r>
              <a:rPr lang="cs-CZ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reakce</a:t>
            </a:r>
          </a:p>
        </p:txBody>
      </p:sp>
    </p:spTree>
    <p:extLst>
      <p:ext uri="{BB962C8B-B14F-4D97-AF65-F5344CB8AC3E}">
        <p14:creationId xmlns:p14="http://schemas.microsoft.com/office/powerpoint/2010/main" val="38556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435892"/>
            <a:ext cx="8229600" cy="561975"/>
          </a:xfrm>
        </p:spPr>
        <p:txBody>
          <a:bodyPr/>
          <a:lstStyle/>
          <a:p>
            <a:pPr eaLnBrk="1" hangingPunct="1"/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Kyseliny (latinsky </a:t>
            </a:r>
            <a:r>
              <a:rPr lang="cs-CZ" sz="4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acidum</a:t>
            </a:r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06259"/>
            <a:ext cx="8229600" cy="5219086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750"/>
              </a:spcBef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jsou sloučeniny, které ve vodných roztocích odštěpují kation vodíku H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(proton)</a:t>
            </a:r>
          </a:p>
          <a:p>
            <a:pPr marL="0" indent="0" eaLnBrk="1" hangingPunct="1">
              <a:lnSpc>
                <a:spcPct val="100000"/>
              </a:lnSpc>
              <a:spcBef>
                <a:spcPts val="750"/>
              </a:spcBef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750"/>
              </a:spcBef>
              <a:buNone/>
            </a:pPr>
            <a:endParaRPr lang="cs-CZ" sz="2400" baseline="30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750"/>
              </a:spcBef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kation H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(nemůže v roztoku samostatně existovat), a proto se spojí s molekulou vody a vzniká tzv. </a:t>
            </a:r>
            <a:r>
              <a:rPr lang="cs-CZ" sz="240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oxoniový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kation H</a:t>
            </a:r>
            <a:r>
              <a:rPr lang="cs-CZ" sz="2400" baseline="-25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cs-CZ" sz="2400" baseline="30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</a:p>
          <a:p>
            <a:pPr eaLnBrk="1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</a:t>
            </a:r>
          </a:p>
          <a:p>
            <a:pPr eaLnBrk="1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</a:p>
          <a:p>
            <a:pPr eaLnBrk="1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</a:t>
            </a:r>
            <a:endParaRPr lang="cs-CZ" sz="2400" baseline="30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</a:t>
            </a:r>
          </a:p>
          <a:p>
            <a:pPr eaLnBrk="1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baseline="30000" dirty="0" smtClean="0"/>
              <a:t>                        </a:t>
            </a:r>
            <a:endParaRPr lang="cs-CZ" dirty="0" smtClean="0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299022"/>
              </p:ext>
            </p:extLst>
          </p:nvPr>
        </p:nvGraphicFramePr>
        <p:xfrm>
          <a:off x="6084168" y="3697108"/>
          <a:ext cx="2718693" cy="528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1" name="Rovnice" r:id="rId3" imgW="1244520" imgH="241200" progId="Equation.3">
                  <p:embed/>
                </p:oleObj>
              </mc:Choice>
              <mc:Fallback>
                <p:oleObj name="Rovnice" r:id="rId3" imgW="12445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84168" y="3697108"/>
                        <a:ext cx="2718693" cy="5282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805526"/>
              </p:ext>
            </p:extLst>
          </p:nvPr>
        </p:nvGraphicFramePr>
        <p:xfrm>
          <a:off x="1043608" y="2223475"/>
          <a:ext cx="55403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" name="Rovnice" r:id="rId5" imgW="2577960" imgH="228600" progId="Equation.3">
                  <p:embed/>
                </p:oleObj>
              </mc:Choice>
              <mc:Fallback>
                <p:oleObj name="Rovnice" r:id="rId5" imgW="25779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3608" y="2223475"/>
                        <a:ext cx="5540375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270665"/>
              </p:ext>
            </p:extLst>
          </p:nvPr>
        </p:nvGraphicFramePr>
        <p:xfrm>
          <a:off x="1211114" y="4424130"/>
          <a:ext cx="35734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3" name="Rovnice" r:id="rId7" imgW="1663560" imgH="241200" progId="Equation.3">
                  <p:embed/>
                </p:oleObj>
              </mc:Choice>
              <mc:Fallback>
                <p:oleObj name="Rovnice" r:id="rId7" imgW="16635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1114" y="4424130"/>
                        <a:ext cx="3573463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448716"/>
              </p:ext>
            </p:extLst>
          </p:nvPr>
        </p:nvGraphicFramePr>
        <p:xfrm>
          <a:off x="1211114" y="5033204"/>
          <a:ext cx="42291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" name="Rovnice" r:id="rId9" imgW="1968480" imgH="253800" progId="Equation.3">
                  <p:embed/>
                </p:oleObj>
              </mc:Choice>
              <mc:Fallback>
                <p:oleObj name="Rovnice" r:id="rId9" imgW="19684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11114" y="5033204"/>
                        <a:ext cx="4229100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834438"/>
              </p:ext>
            </p:extLst>
          </p:nvPr>
        </p:nvGraphicFramePr>
        <p:xfrm>
          <a:off x="1211114" y="5669266"/>
          <a:ext cx="3983037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" name="Rovnice" r:id="rId11" imgW="1854000" imgH="253800" progId="Equation.3">
                  <p:embed/>
                </p:oleObj>
              </mc:Choice>
              <mc:Fallback>
                <p:oleObj name="Rovnice" r:id="rId11" imgW="18540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11114" y="5669266"/>
                        <a:ext cx="3983037" cy="54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607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67544" y="365126"/>
            <a:ext cx="8047806" cy="841321"/>
          </a:xfrm>
        </p:spPr>
        <p:txBody>
          <a:bodyPr/>
          <a:lstStyle/>
          <a:p>
            <a:pPr eaLnBrk="1" hangingPunct="1"/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Kyseliny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4709"/>
            <a:ext cx="7886700" cy="4351338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Příklady: 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HCl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        ,H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HBr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H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O, CH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COOH=kyselina octová, citronová, ...</a:t>
            </a:r>
          </a:p>
          <a:p>
            <a:pPr marL="357188" indent="-357188" eaLnBrk="1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dvouprvkové nebo 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víceprvkové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sloučeniny, které mají v molekule vázán vodík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baseline="30000" dirty="0" smtClean="0"/>
              <a:t>                        </a:t>
            </a:r>
            <a:endParaRPr lang="cs-CZ" dirty="0" smtClean="0"/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105253"/>
              </p:ext>
            </p:extLst>
          </p:nvPr>
        </p:nvGraphicFramePr>
        <p:xfrm>
          <a:off x="2866226" y="1359158"/>
          <a:ext cx="944476" cy="592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Rovnice" r:id="rId3" imgW="406080" imgH="253800" progId="Equation.3">
                  <p:embed/>
                </p:oleObj>
              </mc:Choice>
              <mc:Fallback>
                <p:oleObj name="Rovnice" r:id="rId3" imgW="4060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66226" y="1359158"/>
                        <a:ext cx="944476" cy="5924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Zástupný symbol pro obsah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73496" y="3321856"/>
            <a:ext cx="2247714" cy="2996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673" y="3324734"/>
            <a:ext cx="1855037" cy="2496864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101" y="3327225"/>
            <a:ext cx="1417004" cy="2849738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1096673" y="6176963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1, 2, 3  Kyseliny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77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67544" y="400020"/>
            <a:ext cx="8229600" cy="777875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Zásady (báze</a:t>
            </a:r>
            <a:r>
              <a:rPr lang="cs-CZ" sz="4000" dirty="0" smtClean="0"/>
              <a:t>)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23850" y="1340768"/>
            <a:ext cx="8229600" cy="518385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750"/>
              </a:spcBef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jsou sloučeniny, které ve vodných roztocích přijímají kation vodíku H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(proton)</a:t>
            </a:r>
          </a:p>
          <a:p>
            <a:pPr>
              <a:lnSpc>
                <a:spcPct val="100000"/>
              </a:lnSpc>
              <a:spcBef>
                <a:spcPts val="750"/>
              </a:spcBef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 přidání k vodě způsobují zvýšení koncentrace 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</a:t>
            </a:r>
            <a:r>
              <a:rPr lang="cs-CZ" sz="2400" baseline="30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(hydroxidových aniontů)</a:t>
            </a:r>
            <a:endParaRPr lang="cs-CZ" sz="2400" baseline="300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</a:t>
            </a:r>
            <a:endParaRPr lang="cs-CZ" sz="2400" baseline="30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</a:t>
            </a:r>
          </a:p>
          <a:p>
            <a:pPr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endParaRPr lang="cs-CZ" sz="2400" baseline="30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750"/>
              </a:spcBef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75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Příklady: NH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        ,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cs-CZ" sz="2400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O,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NaOH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...</a:t>
            </a:r>
          </a:p>
          <a:p>
            <a:pPr>
              <a:lnSpc>
                <a:spcPct val="100000"/>
              </a:lnSpc>
              <a:spcBef>
                <a:spcPts val="750"/>
              </a:spcBef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Hydroxidy jsou látky, které mají ve své struktuře skupiny OH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vázané na ionty kovu.</a:t>
            </a:r>
          </a:p>
          <a:p>
            <a:pPr>
              <a:buFont typeface="Arial" panose="020B0604020202020204" pitchFamily="34" charset="0"/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93411"/>
              </p:ext>
            </p:extLst>
          </p:nvPr>
        </p:nvGraphicFramePr>
        <p:xfrm>
          <a:off x="1763688" y="3245651"/>
          <a:ext cx="37099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7" name="Rovnice" r:id="rId3" imgW="1726920" imgH="241200" progId="Equation.3">
                  <p:embed/>
                </p:oleObj>
              </mc:Choice>
              <mc:Fallback>
                <p:oleObj name="Rovnice" r:id="rId3" imgW="17269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3245651"/>
                        <a:ext cx="3709988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818859"/>
              </p:ext>
            </p:extLst>
          </p:nvPr>
        </p:nvGraphicFramePr>
        <p:xfrm>
          <a:off x="1763688" y="3932696"/>
          <a:ext cx="41179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8" name="Rovnice" r:id="rId5" imgW="1917360" imgH="228600" progId="Equation.3">
                  <p:embed/>
                </p:oleObj>
              </mc:Choice>
              <mc:Fallback>
                <p:oleObj name="Rovnice" r:id="rId5" imgW="19173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3688" y="3932696"/>
                        <a:ext cx="4117975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372505"/>
              </p:ext>
            </p:extLst>
          </p:nvPr>
        </p:nvGraphicFramePr>
        <p:xfrm>
          <a:off x="2674206" y="4597983"/>
          <a:ext cx="944476" cy="592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9" name="Rovnice" r:id="rId7" imgW="406080" imgH="253800" progId="Equation.3">
                  <p:embed/>
                </p:oleObj>
              </mc:Choice>
              <mc:Fallback>
                <p:oleObj name="Rovnice" r:id="rId7" imgW="4060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74206" y="4597983"/>
                        <a:ext cx="944476" cy="5924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684" y="2701779"/>
            <a:ext cx="1867430" cy="2825552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5093049" y="5190426"/>
            <a:ext cx="191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4 </a:t>
            </a:r>
            <a:r>
              <a:rPr lang="cs-CZ" dirty="0" err="1" smtClean="0"/>
              <a:t>NaOH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447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5787" y="553244"/>
            <a:ext cx="7886700" cy="1325563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Vztah mezi kyselinami a zásadami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Mezi kyselinami a zásadami dochází k předáváni kationtu vodíku (protonu).</a:t>
            </a:r>
          </a:p>
          <a:p>
            <a:pPr marL="0" indent="0"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Kyselost roztoku způsobují kationty H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Zásaditost roztoku způsobují anionty OH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597655"/>
              </p:ext>
            </p:extLst>
          </p:nvPr>
        </p:nvGraphicFramePr>
        <p:xfrm>
          <a:off x="701675" y="2132012"/>
          <a:ext cx="145573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9" name="Rovnice" r:id="rId3" imgW="545760" imgH="203040" progId="Equation.3">
                  <p:embed/>
                </p:oleObj>
              </mc:Choice>
              <mc:Fallback>
                <p:oleObj name="Rovnice" r:id="rId3" imgW="5457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1675" y="2132012"/>
                        <a:ext cx="1455738" cy="54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925013"/>
              </p:ext>
            </p:extLst>
          </p:nvPr>
        </p:nvGraphicFramePr>
        <p:xfrm>
          <a:off x="730439" y="2903721"/>
          <a:ext cx="3055938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0" name="Rovnice" r:id="rId5" imgW="1396800" imgH="457200" progId="Equation.3">
                  <p:embed/>
                </p:oleObj>
              </mc:Choice>
              <mc:Fallback>
                <p:oleObj name="Rovnice" r:id="rId5" imgW="13968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0439" y="2903721"/>
                        <a:ext cx="3055938" cy="11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256988"/>
              </p:ext>
            </p:extLst>
          </p:nvPr>
        </p:nvGraphicFramePr>
        <p:xfrm>
          <a:off x="3901807" y="3041650"/>
          <a:ext cx="569913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1" name="ChemSketch" r:id="rId7" imgW="569880" imgH="219600" progId="ACD.ChemSketch.20">
                  <p:embed/>
                </p:oleObj>
              </mc:Choice>
              <mc:Fallback>
                <p:oleObj name="ChemSketch" r:id="rId7" imgW="569880" imgH="21960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1807" y="3041650"/>
                        <a:ext cx="569913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416387"/>
              </p:ext>
            </p:extLst>
          </p:nvPr>
        </p:nvGraphicFramePr>
        <p:xfrm>
          <a:off x="3959224" y="3688556"/>
          <a:ext cx="569913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2" name="ChemSketch" r:id="rId9" imgW="569880" imgH="219600" progId="ACD.ChemSketch.20">
                  <p:embed/>
                </p:oleObj>
              </mc:Choice>
              <mc:Fallback>
                <p:oleObj name="ChemSketch" r:id="rId9" imgW="569880" imgH="21960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9224" y="3688556"/>
                        <a:ext cx="569913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580413"/>
              </p:ext>
            </p:extLst>
          </p:nvPr>
        </p:nvGraphicFramePr>
        <p:xfrm>
          <a:off x="2372369" y="2309019"/>
          <a:ext cx="569913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3" name="ChemSketch" r:id="rId10" imgW="569880" imgH="219600" progId="ACD.ChemSketch.20">
                  <p:embed/>
                </p:oleObj>
              </mc:Choice>
              <mc:Fallback>
                <p:oleObj name="ChemSketch" r:id="rId10" imgW="569880" imgH="21960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2369" y="2309019"/>
                        <a:ext cx="569913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795668"/>
              </p:ext>
            </p:extLst>
          </p:nvPr>
        </p:nvGraphicFramePr>
        <p:xfrm>
          <a:off x="3157238" y="2107591"/>
          <a:ext cx="22002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4" name="Rovnice" r:id="rId11" imgW="825480" imgH="203040" progId="Equation.3">
                  <p:embed/>
                </p:oleObj>
              </mc:Choice>
              <mc:Fallback>
                <p:oleObj name="Rovnice" r:id="rId11" imgW="825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57238" y="2107591"/>
                        <a:ext cx="2200275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868737"/>
              </p:ext>
            </p:extLst>
          </p:nvPr>
        </p:nvGraphicFramePr>
        <p:xfrm>
          <a:off x="4730748" y="2879300"/>
          <a:ext cx="3046660" cy="1139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5" name="Rovnice" r:id="rId13" imgW="1371600" imgH="457200" progId="Equation.3">
                  <p:embed/>
                </p:oleObj>
              </mc:Choice>
              <mc:Fallback>
                <p:oleObj name="Rovnice" r:id="rId13" imgW="13716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730748" y="2879300"/>
                        <a:ext cx="3046660" cy="1139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844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Procvičování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Doplňte následující reakce. Určete kys</a:t>
            </a:r>
            <a:r>
              <a:rPr lang="cs-CZ" dirty="0" smtClean="0"/>
              <a:t>eliny a zásady:</a:t>
            </a:r>
          </a:p>
          <a:p>
            <a:pPr marL="514350" indent="-514350">
              <a:buFont typeface="+mj-lt"/>
              <a:buAutoNum type="arabicParenR"/>
            </a:pP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708809"/>
              </p:ext>
            </p:extLst>
          </p:nvPr>
        </p:nvGraphicFramePr>
        <p:xfrm>
          <a:off x="899592" y="2852936"/>
          <a:ext cx="1584176" cy="483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6" name="Rovnice" r:id="rId3" imgW="888840" imgH="241200" progId="Equation.3">
                  <p:embed/>
                </p:oleObj>
              </mc:Choice>
              <mc:Fallback>
                <p:oleObj name="Rovnice" r:id="rId3" imgW="8888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2852936"/>
                        <a:ext cx="1584176" cy="483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875434"/>
              </p:ext>
            </p:extLst>
          </p:nvPr>
        </p:nvGraphicFramePr>
        <p:xfrm>
          <a:off x="900112" y="3507250"/>
          <a:ext cx="13573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7" name="Rovnice" r:id="rId5" imgW="761760" imgH="215640" progId="Equation.3">
                  <p:embed/>
                </p:oleObj>
              </mc:Choice>
              <mc:Fallback>
                <p:oleObj name="Rovnice" r:id="rId5" imgW="7617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0112" y="3507250"/>
                        <a:ext cx="1357313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914989"/>
              </p:ext>
            </p:extLst>
          </p:nvPr>
        </p:nvGraphicFramePr>
        <p:xfrm>
          <a:off x="900113" y="4108450"/>
          <a:ext cx="13573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8" name="Rovnice" r:id="rId7" imgW="761760" imgH="215640" progId="Equation.3">
                  <p:embed/>
                </p:oleObj>
              </mc:Choice>
              <mc:Fallback>
                <p:oleObj name="Rovnice" r:id="rId7" imgW="7617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00113" y="4108450"/>
                        <a:ext cx="1357312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130935"/>
              </p:ext>
            </p:extLst>
          </p:nvPr>
        </p:nvGraphicFramePr>
        <p:xfrm>
          <a:off x="2597365" y="2985227"/>
          <a:ext cx="569913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9" name="ChemSketch" r:id="rId9" imgW="569880" imgH="219600" progId="ACD.ChemSketch.20">
                  <p:embed/>
                </p:oleObj>
              </mc:Choice>
              <mc:Fallback>
                <p:oleObj name="ChemSketch" r:id="rId9" imgW="569880" imgH="21960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365" y="2985227"/>
                        <a:ext cx="569913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636710"/>
              </p:ext>
            </p:extLst>
          </p:nvPr>
        </p:nvGraphicFramePr>
        <p:xfrm>
          <a:off x="2495773" y="3683112"/>
          <a:ext cx="569913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0" name="ChemSketch" r:id="rId11" imgW="569880" imgH="219600" progId="ACD.ChemSketch.20">
                  <p:embed/>
                </p:oleObj>
              </mc:Choice>
              <mc:Fallback>
                <p:oleObj name="ChemSketch" r:id="rId11" imgW="569880" imgH="21960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773" y="3683112"/>
                        <a:ext cx="569913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172783"/>
              </p:ext>
            </p:extLst>
          </p:nvPr>
        </p:nvGraphicFramePr>
        <p:xfrm>
          <a:off x="2528888" y="4232152"/>
          <a:ext cx="569913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1" name="ChemSketch" r:id="rId12" imgW="569880" imgH="219600" progId="ACD.ChemSketch.20">
                  <p:embed/>
                </p:oleObj>
              </mc:Choice>
              <mc:Fallback>
                <p:oleObj name="ChemSketch" r:id="rId12" imgW="569880" imgH="219600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4232152"/>
                        <a:ext cx="569913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562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Síla kyselin a zásad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/>
          <a:lstStyle/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silná kyselina (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HCl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H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HNO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...)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v roztoku prakticky zcela rozštěpena na ionty</a:t>
            </a:r>
          </a:p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slabá kyselina (kyselina boritá, organické kyseliny,...)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v roztoku disociuje jen částečně </a:t>
            </a:r>
          </a:p>
          <a:p>
            <a:pPr>
              <a:buFont typeface="Arial" panose="020B0604020202020204" pitchFamily="34" charset="0"/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silná zásada (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NaOH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KOH, Ca(OH)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...)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ve vodě úplně disociuje</a:t>
            </a:r>
          </a:p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slabá zásada (mýdlo, NH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3, ...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ve vodě disociuje jen částečně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077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8300</TotalTime>
  <Words>496</Words>
  <Application>Microsoft Office PowerPoint</Application>
  <PresentationFormat>Předvádění na obrazovce (4:3)</PresentationFormat>
  <Paragraphs>101</Paragraphs>
  <Slides>14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Verdana</vt:lpstr>
      <vt:lpstr>Office Theme</vt:lpstr>
      <vt:lpstr>Rovnice</vt:lpstr>
      <vt:lpstr>ChemSketch</vt:lpstr>
      <vt:lpstr>Editor rovnic 3.0</vt:lpstr>
      <vt:lpstr>Prezentace aplikace PowerPoint</vt:lpstr>
      <vt:lpstr>Prezentace aplikace PowerPoint</vt:lpstr>
      <vt:lpstr>Acidobazické reakce</vt:lpstr>
      <vt:lpstr>Kyseliny (latinsky acidum)</vt:lpstr>
      <vt:lpstr>Kyseliny</vt:lpstr>
      <vt:lpstr>Zásady (báze)</vt:lpstr>
      <vt:lpstr>Vztah mezi kyselinami a zásadami</vt:lpstr>
      <vt:lpstr>Procvičování</vt:lpstr>
      <vt:lpstr>Síla kyselin a zásad</vt:lpstr>
      <vt:lpstr>Neutralizace</vt:lpstr>
      <vt:lpstr>Neutralizace</vt:lpstr>
      <vt:lpstr>Neutralizace</vt:lpstr>
      <vt:lpstr>Seznam obrázků:</vt:lpstr>
      <vt:lpstr>Použité zdroje: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CHEMIE</dc:title>
  <dc:creator>Zdenek Topfer</dc:creator>
  <cp:lastModifiedBy>Ivana Töpferová</cp:lastModifiedBy>
  <cp:revision>1144</cp:revision>
  <dcterms:created xsi:type="dcterms:W3CDTF">2012-09-09T15:49:48Z</dcterms:created>
  <dcterms:modified xsi:type="dcterms:W3CDTF">2013-08-30T18:15:24Z</dcterms:modified>
</cp:coreProperties>
</file>