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00" r:id="rId1"/>
  </p:sldMasterIdLst>
  <p:notesMasterIdLst>
    <p:notesMasterId r:id="rId18"/>
  </p:notesMasterIdLst>
  <p:handoutMasterIdLst>
    <p:handoutMasterId r:id="rId19"/>
  </p:handoutMasterIdLst>
  <p:sldIdLst>
    <p:sldId id="277" r:id="rId2"/>
    <p:sldId id="278" r:id="rId3"/>
    <p:sldId id="364" r:id="rId4"/>
    <p:sldId id="350" r:id="rId5"/>
    <p:sldId id="351" r:id="rId6"/>
    <p:sldId id="352" r:id="rId7"/>
    <p:sldId id="343" r:id="rId8"/>
    <p:sldId id="353" r:id="rId9"/>
    <p:sldId id="355" r:id="rId10"/>
    <p:sldId id="354" r:id="rId11"/>
    <p:sldId id="356" r:id="rId12"/>
    <p:sldId id="357" r:id="rId13"/>
    <p:sldId id="361" r:id="rId14"/>
    <p:sldId id="360" r:id="rId15"/>
    <p:sldId id="358" r:id="rId16"/>
    <p:sldId id="359" r:id="rId17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DB6"/>
    <a:srgbClr val="29C7FF"/>
    <a:srgbClr val="FFFF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1974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image" Target="../media/image6.wmf"/><Relationship Id="rId7" Type="http://schemas.openxmlformats.org/officeDocument/2006/relationships/image" Target="../media/image10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4" Type="http://schemas.openxmlformats.org/officeDocument/2006/relationships/image" Target="../media/image1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6" Type="http://schemas.openxmlformats.org/officeDocument/2006/relationships/image" Target="../media/image21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3" Type="http://schemas.openxmlformats.org/officeDocument/2006/relationships/image" Target="../media/image29.wmf"/><Relationship Id="rId7" Type="http://schemas.openxmlformats.org/officeDocument/2006/relationships/image" Target="../media/image33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6" Type="http://schemas.openxmlformats.org/officeDocument/2006/relationships/image" Target="../media/image32.wmf"/><Relationship Id="rId5" Type="http://schemas.openxmlformats.org/officeDocument/2006/relationships/image" Target="../media/image31.wmf"/><Relationship Id="rId4" Type="http://schemas.openxmlformats.org/officeDocument/2006/relationships/image" Target="../media/image30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869202D7-D963-419D-93D3-4F9C4F8381AB}" type="datetimeFigureOut">
              <a:rPr lang="cs-CZ"/>
              <a:pPr>
                <a:defRPr/>
              </a:pPr>
              <a:t>3.9.2013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98E3D5BE-4176-44E9-B001-52EDA1193DF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70861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E6023140-B697-4E63-8627-34A55954F7A0}" type="datetimeFigureOut">
              <a:rPr lang="cs-CZ"/>
              <a:pPr>
                <a:defRPr/>
              </a:pPr>
              <a:t>3.9.2013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5D421D52-8DEC-402E-A196-6D951B9CE2C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9413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D421D52-8DEC-402E-A196-6D951B9CE2C4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5958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C93089-24F6-4F75-A27E-AC7B8A90A6D6}" type="datetimeFigureOut">
              <a:rPr lang="cs-CZ"/>
              <a:pPr>
                <a:defRPr/>
              </a:pPr>
              <a:t>3.9.2013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703E1-1CE6-4D4C-936A-262814A6B8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4626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3CA88D-D6CF-4F16-801A-BD41B6B30B1D}" type="datetimeFigureOut">
              <a:rPr lang="cs-CZ"/>
              <a:pPr>
                <a:defRPr/>
              </a:pPr>
              <a:t>3.9.2013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4F44EB-D8B6-45D0-A7DB-DA8721B31F3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094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5EF0E-783E-43A4-9A94-EEADD9DD512F}" type="datetimeFigureOut">
              <a:rPr lang="cs-CZ"/>
              <a:pPr>
                <a:defRPr/>
              </a:pPr>
              <a:t>3.9.2013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09538-29FC-48C5-943F-7FBE0944E75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2431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A0F446-CE0E-4101-B085-BF23B2C6EFF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8246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A08A0D-0342-4EB9-8DCD-79E18293C5EA}" type="datetimeFigureOut">
              <a:rPr lang="cs-CZ"/>
              <a:pPr>
                <a:defRPr/>
              </a:pPr>
              <a:t>3.9.2013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7D08CC-B173-4F3B-A316-917A04459AB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7048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5483D8-74B6-4A20-BADC-5760770BF33E}" type="datetimeFigureOut">
              <a:rPr lang="cs-CZ"/>
              <a:pPr>
                <a:defRPr/>
              </a:pPr>
              <a:t>3.9.2013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42B4F2-D3FC-4873-92AA-CEA7CC35331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9040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370614-4D67-42A6-8AF8-EABBD919548E}" type="datetimeFigureOut">
              <a:rPr lang="cs-CZ"/>
              <a:pPr>
                <a:defRPr/>
              </a:pPr>
              <a:t>3.9.2013</a:t>
            </a:fld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D68B9F-59AC-46D0-A5E3-0D7E8AE6A23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3684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B1A963-7CA6-4F3E-BCB6-432A29F98F0B}" type="datetimeFigureOut">
              <a:rPr lang="cs-CZ"/>
              <a:pPr>
                <a:defRPr/>
              </a:pPr>
              <a:t>3.9.2013</a:t>
            </a:fld>
            <a:endParaRPr lang="cs-CZ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EB96C8-4D23-48E3-87CA-FD23DC33568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763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71DF4B-41E3-4CC8-8206-23FBC172BE7F}" type="datetimeFigureOut">
              <a:rPr lang="cs-CZ"/>
              <a:pPr>
                <a:defRPr/>
              </a:pPr>
              <a:t>3.9.2013</a:t>
            </a:fld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E66F39-59DA-4E8A-992C-DF42BBD4201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3665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021D9D-37E4-4CF3-BF58-132A7235F53D}" type="datetimeFigureOut">
              <a:rPr lang="cs-CZ"/>
              <a:pPr>
                <a:defRPr/>
              </a:pPr>
              <a:t>3.9.2013</a:t>
            </a:fld>
            <a:endParaRPr lang="cs-CZ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B1F4BF-C166-4ACF-ABF5-362351BA486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9747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018F92-9995-40C7-AE3E-028C4DEDAB40}" type="datetimeFigureOut">
              <a:rPr lang="cs-CZ"/>
              <a:pPr>
                <a:defRPr/>
              </a:pPr>
              <a:t>3.9.2013</a:t>
            </a:fld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3CCE16-B593-4055-8582-D14BFF47E49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942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D895C7-42EC-4360-BF49-4815BAB85FA4}" type="datetimeFigureOut">
              <a:rPr lang="cs-CZ"/>
              <a:pPr>
                <a:defRPr/>
              </a:pPr>
              <a:t>3.9.2013</a:t>
            </a:fld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A2FCF9-0CDD-4F6D-B0B5-636080D3178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2683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0"/>
                <a:lumOff val="100000"/>
              </a:schemeClr>
            </a:gs>
            <a:gs pos="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B2CFCFC9-9753-4145-ABBE-836E24747078}" type="datetimeFigureOut">
              <a:rPr lang="cs-CZ"/>
              <a:pPr>
                <a:defRPr/>
              </a:pPr>
              <a:t>3.9.2013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AD17FD0B-6399-46D7-A736-F3BE61EB32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28" r:id="rId1"/>
    <p:sldLayoutId id="2147484329" r:id="rId2"/>
    <p:sldLayoutId id="2147484330" r:id="rId3"/>
    <p:sldLayoutId id="2147484331" r:id="rId4"/>
    <p:sldLayoutId id="2147484332" r:id="rId5"/>
    <p:sldLayoutId id="2147484333" r:id="rId6"/>
    <p:sldLayoutId id="2147484334" r:id="rId7"/>
    <p:sldLayoutId id="2147484335" r:id="rId8"/>
    <p:sldLayoutId id="2147484336" r:id="rId9"/>
    <p:sldLayoutId id="2147484337" r:id="rId10"/>
    <p:sldLayoutId id="2147484338" r:id="rId11"/>
    <p:sldLayoutId id="2147484339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22.bin"/><Relationship Id="rId4" Type="http://schemas.openxmlformats.org/officeDocument/2006/relationships/image" Target="../media/image22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2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5.bin"/><Relationship Id="rId5" Type="http://schemas.openxmlformats.org/officeDocument/2006/relationships/image" Target="../media/image25.wmf"/><Relationship Id="rId4" Type="http://schemas.openxmlformats.org/officeDocument/2006/relationships/oleObject" Target="../embeddings/oleObject24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13" Type="http://schemas.openxmlformats.org/officeDocument/2006/relationships/oleObject" Target="../embeddings/oleObject31.bin"/><Relationship Id="rId18" Type="http://schemas.openxmlformats.org/officeDocument/2006/relationships/image" Target="../media/image34.wmf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28.bin"/><Relationship Id="rId12" Type="http://schemas.openxmlformats.org/officeDocument/2006/relationships/image" Target="../media/image31.wmf"/><Relationship Id="rId17" Type="http://schemas.openxmlformats.org/officeDocument/2006/relationships/oleObject" Target="../embeddings/oleObject33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3.wmf"/><Relationship Id="rId1" Type="http://schemas.openxmlformats.org/officeDocument/2006/relationships/vmlDrawing" Target="../drawings/vmlDrawing7.vml"/><Relationship Id="rId6" Type="http://schemas.openxmlformats.org/officeDocument/2006/relationships/image" Target="../media/image28.wmf"/><Relationship Id="rId11" Type="http://schemas.openxmlformats.org/officeDocument/2006/relationships/oleObject" Target="../embeddings/oleObject30.bin"/><Relationship Id="rId5" Type="http://schemas.openxmlformats.org/officeDocument/2006/relationships/oleObject" Target="../embeddings/oleObject27.bin"/><Relationship Id="rId15" Type="http://schemas.openxmlformats.org/officeDocument/2006/relationships/oleObject" Target="../embeddings/oleObject32.bin"/><Relationship Id="rId10" Type="http://schemas.openxmlformats.org/officeDocument/2006/relationships/image" Target="../media/image30.wmf"/><Relationship Id="rId4" Type="http://schemas.openxmlformats.org/officeDocument/2006/relationships/image" Target="../media/image27.wmf"/><Relationship Id="rId9" Type="http://schemas.openxmlformats.org/officeDocument/2006/relationships/oleObject" Target="../embeddings/oleObject29.bin"/><Relationship Id="rId14" Type="http://schemas.openxmlformats.org/officeDocument/2006/relationships/image" Target="../media/image32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6.wmf"/><Relationship Id="rId5" Type="http://schemas.openxmlformats.org/officeDocument/2006/relationships/oleObject" Target="../embeddings/oleObject35.bin"/><Relationship Id="rId4" Type="http://schemas.openxmlformats.org/officeDocument/2006/relationships/image" Target="../media/image35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13" Type="http://schemas.openxmlformats.org/officeDocument/2006/relationships/oleObject" Target="../embeddings/oleObject8.bin"/><Relationship Id="rId18" Type="http://schemas.openxmlformats.org/officeDocument/2006/relationships/image" Target="../media/image11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12" Type="http://schemas.openxmlformats.org/officeDocument/2006/relationships/image" Target="../media/image8.wmf"/><Relationship Id="rId17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0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11" Type="http://schemas.openxmlformats.org/officeDocument/2006/relationships/oleObject" Target="../embeddings/oleObject7.bin"/><Relationship Id="rId5" Type="http://schemas.openxmlformats.org/officeDocument/2006/relationships/oleObject" Target="../embeddings/oleObject4.bin"/><Relationship Id="rId15" Type="http://schemas.openxmlformats.org/officeDocument/2006/relationships/oleObject" Target="../embeddings/oleObject9.bin"/><Relationship Id="rId10" Type="http://schemas.openxmlformats.org/officeDocument/2006/relationships/image" Target="../media/image7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6.bin"/><Relationship Id="rId14" Type="http://schemas.openxmlformats.org/officeDocument/2006/relationships/image" Target="../media/image9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2.bin"/><Relationship Id="rId10" Type="http://schemas.openxmlformats.org/officeDocument/2006/relationships/image" Target="../media/image15.wmf"/><Relationship Id="rId4" Type="http://schemas.openxmlformats.org/officeDocument/2006/relationships/image" Target="../media/image12.wmf"/><Relationship Id="rId9" Type="http://schemas.openxmlformats.org/officeDocument/2006/relationships/oleObject" Target="../embeddings/oleObject14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13" Type="http://schemas.openxmlformats.org/officeDocument/2006/relationships/oleObject" Target="../embeddings/oleObject20.bin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12" Type="http://schemas.openxmlformats.org/officeDocument/2006/relationships/image" Target="../media/image2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7.wmf"/><Relationship Id="rId11" Type="http://schemas.openxmlformats.org/officeDocument/2006/relationships/oleObject" Target="../embeddings/oleObject19.bin"/><Relationship Id="rId5" Type="http://schemas.openxmlformats.org/officeDocument/2006/relationships/oleObject" Target="../embeddings/oleObject16.bin"/><Relationship Id="rId10" Type="http://schemas.openxmlformats.org/officeDocument/2006/relationships/image" Target="../media/image19.wmf"/><Relationship Id="rId4" Type="http://schemas.openxmlformats.org/officeDocument/2006/relationships/image" Target="../media/image16.wmf"/><Relationship Id="rId9" Type="http://schemas.openxmlformats.org/officeDocument/2006/relationships/oleObject" Target="../embeddings/oleObject18.bin"/><Relationship Id="rId14" Type="http://schemas.openxmlformats.org/officeDocument/2006/relationships/image" Target="../media/image2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Obrázek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050" y="692150"/>
            <a:ext cx="540385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Rectangle 6"/>
          <p:cNvSpPr>
            <a:spLocks noChangeArrowheads="1"/>
          </p:cNvSpPr>
          <p:nvPr/>
        </p:nvSpPr>
        <p:spPr bwMode="auto">
          <a:xfrm>
            <a:off x="1042988" y="2349500"/>
            <a:ext cx="7200900" cy="228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cs-CZ" sz="1800" b="1" dirty="0" smtClean="0">
                <a:latin typeface="Arial" panose="020B0604020202020204" pitchFamily="34" charset="0"/>
              </a:rPr>
              <a:t>Názvosloví anorganických sloučenin II.</a:t>
            </a:r>
            <a:endParaRPr lang="cs-CZ" sz="1800" b="1" dirty="0">
              <a:latin typeface="Arial" panose="020B0604020202020204" pitchFamily="34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cs-CZ" sz="1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cs-CZ" sz="1800" dirty="0">
                <a:solidFill>
                  <a:srgbClr val="000000"/>
                </a:solidFill>
                <a:latin typeface="Arial" panose="020B0604020202020204" pitchFamily="34" charset="0"/>
              </a:rPr>
              <a:t>PaedDr. Ivana Töpferová 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cs-CZ" sz="1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cs-CZ" sz="1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cs-CZ" sz="1800" dirty="0">
                <a:solidFill>
                  <a:srgbClr val="000000"/>
                </a:solidFill>
                <a:latin typeface="Arial" panose="020B0604020202020204" pitchFamily="34" charset="0"/>
              </a:rPr>
              <a:t>Střední průmyslová škola, Mladá Boleslav, Havlíčkova 456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cs-CZ" sz="1800" dirty="0">
                <a:solidFill>
                  <a:srgbClr val="000000"/>
                </a:solidFill>
                <a:latin typeface="Arial" panose="020B0604020202020204" pitchFamily="34" charset="0"/>
              </a:rPr>
              <a:t>CZ.1.07/1.5.00/34.0861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cs-CZ" sz="1800" dirty="0">
                <a:solidFill>
                  <a:srgbClr val="000000"/>
                </a:solidFill>
                <a:latin typeface="Arial" panose="020B0604020202020204" pitchFamily="34" charset="0"/>
              </a:rPr>
              <a:t>MODERNIZACE VÝUKY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8263830" cy="1325563"/>
          </a:xfrm>
        </p:spPr>
        <p:txBody>
          <a:bodyPr/>
          <a:lstStyle/>
          <a:p>
            <a:r>
              <a:rPr lang="cs-CZ" sz="4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Názvosloví solí kyslíkatých kyselin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90688"/>
            <a:ext cx="8435280" cy="4978672"/>
          </a:xfrm>
        </p:spPr>
        <p:txBody>
          <a:bodyPr rtlCol="0">
            <a:noAutofit/>
          </a:bodyPr>
          <a:lstStyle/>
          <a:p>
            <a:pPr marL="0" indent="0" fontAlgn="auto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None/>
              <a:defRPr/>
            </a:pP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Soli jsou tvořeny nejčastěji kationty a anionty kyslíkaté kyseliny.</a:t>
            </a:r>
          </a:p>
          <a:p>
            <a:pPr marL="0" indent="0" fontAlgn="auto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None/>
              <a:defRPr/>
            </a:pPr>
            <a:r>
              <a:rPr lang="cs-CZ" sz="24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Název:</a:t>
            </a:r>
          </a:p>
          <a:p>
            <a:pPr marL="0" indent="0" fontAlgn="auto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None/>
              <a:defRPr/>
            </a:pP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Podstatné jméno názvu soli je odvozeno od názvu kyseliny a má zakončení </a:t>
            </a:r>
            <a:r>
              <a:rPr lang="cs-CZ" sz="24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</a:t>
            </a:r>
            <a:r>
              <a:rPr lang="cs-CZ" sz="2400" dirty="0" err="1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</a:t>
            </a:r>
            <a:r>
              <a:rPr lang="cs-CZ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lang="cs-CZ" sz="2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fontAlgn="auto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None/>
              <a:defRPr/>
            </a:pP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Přídavné jméno názvu vyjadřuje název kovu se zakončením podle jeho oxidačního čísla.				</a:t>
            </a:r>
            <a:endParaRPr lang="cs-CZ" sz="2400" baseline="30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cs-CZ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</a:t>
            </a: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hličitan sodný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cs-CZ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</a:t>
            </a: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anganistan draselný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cs-CZ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</a:t>
            </a: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íran železitý</a:t>
            </a:r>
          </a:p>
          <a:p>
            <a:pPr marL="80963" indent="-80963" eaLnBrk="1" hangingPunct="1">
              <a:lnSpc>
                <a:spcPct val="120000"/>
              </a:lnSpc>
              <a:spcBef>
                <a:spcPts val="750"/>
              </a:spcBef>
              <a:buFontTx/>
              <a:buNone/>
            </a:pP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</a:p>
        </p:txBody>
      </p:sp>
      <p:graphicFrame>
        <p:nvGraphicFramePr>
          <p:cNvPr id="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7704935"/>
              </p:ext>
            </p:extLst>
          </p:nvPr>
        </p:nvGraphicFramePr>
        <p:xfrm>
          <a:off x="4318000" y="5451475"/>
          <a:ext cx="1638300" cy="620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80" name="Rovnice" r:id="rId3" imgW="698400" imgH="266400" progId="Equation.3">
                  <p:embed/>
                </p:oleObj>
              </mc:Choice>
              <mc:Fallback>
                <p:oleObj name="Rovnice" r:id="rId3" imgW="69840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18000" y="5451475"/>
                        <a:ext cx="1638300" cy="6207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7835360"/>
              </p:ext>
            </p:extLst>
          </p:nvPr>
        </p:nvGraphicFramePr>
        <p:xfrm>
          <a:off x="4333875" y="4933950"/>
          <a:ext cx="1579563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81" name="Rovnice" r:id="rId5" imgW="672840" imgH="253800" progId="Equation.3">
                  <p:embed/>
                </p:oleObj>
              </mc:Choice>
              <mc:Fallback>
                <p:oleObj name="Rovnice" r:id="rId5" imgW="67284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33875" y="4933950"/>
                        <a:ext cx="1579563" cy="5905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9584605"/>
              </p:ext>
            </p:extLst>
          </p:nvPr>
        </p:nvGraphicFramePr>
        <p:xfrm>
          <a:off x="4332065" y="6011125"/>
          <a:ext cx="1966913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82" name="Rovnice" r:id="rId7" imgW="838080" imgH="241200" progId="Equation.3">
                  <p:embed/>
                </p:oleObj>
              </mc:Choice>
              <mc:Fallback>
                <p:oleObj name="Rovnice" r:id="rId7" imgW="83808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32065" y="6011125"/>
                        <a:ext cx="1966913" cy="5619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75405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8263830" cy="1325563"/>
          </a:xfrm>
        </p:spPr>
        <p:txBody>
          <a:bodyPr/>
          <a:lstStyle/>
          <a:p>
            <a:r>
              <a:rPr lang="cs-CZ" sz="4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Názvosloví solí kyslíkatých kyselin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90688"/>
            <a:ext cx="8435280" cy="4978672"/>
          </a:xfrm>
        </p:spPr>
        <p:txBody>
          <a:bodyPr rtlCol="0">
            <a:noAutofit/>
          </a:bodyPr>
          <a:lstStyle/>
          <a:p>
            <a:pPr marL="0" indent="0" fontAlgn="auto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None/>
              <a:defRPr/>
            </a:pPr>
            <a:r>
              <a:rPr lang="cs-CZ" sz="24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Vzorec:</a:t>
            </a:r>
          </a:p>
          <a:p>
            <a:pPr marL="0" indent="0" fontAlgn="auto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None/>
              <a:defRPr/>
            </a:pP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Lze odvodit ze vzorců kyselin = ve vzorci kyseliny nahradíme značku vodíku značkou kovu tak, aby odpovídal součet oxidačních čísel.</a:t>
            </a:r>
          </a:p>
          <a:p>
            <a:pPr marL="0" indent="0" fontAlgn="auto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None/>
              <a:defRPr/>
            </a:pP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Kation kovu píšeme vlevo a anion kyseliny vpravo.</a:t>
            </a:r>
          </a:p>
          <a:p>
            <a:pPr marL="0" indent="0" fontAlgn="auto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None/>
              <a:defRPr/>
            </a:pP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Náboj kationtu musí být (až na znaménko) stejný jako náboj aniontu. </a:t>
            </a:r>
          </a:p>
          <a:p>
            <a:pPr marL="0" indent="0" fontAlgn="auto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None/>
              <a:tabLst>
                <a:tab pos="2514600" algn="l"/>
              </a:tabLst>
              <a:defRPr/>
            </a:pPr>
            <a:r>
              <a:rPr lang="cs-CZ" sz="2400" baseline="-25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                         </a:t>
            </a:r>
          </a:p>
          <a:p>
            <a:pPr marL="0" indent="0" fontAlgn="auto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None/>
              <a:tabLst>
                <a:tab pos="2514600" algn="l"/>
              </a:tabLst>
              <a:defRPr/>
            </a:pPr>
            <a:r>
              <a:rPr lang="cs-CZ" sz="2400" baseline="-25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chlorečnan amonný</a:t>
            </a:r>
          </a:p>
          <a:p>
            <a:pPr marL="0" indent="0" fontAlgn="auto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None/>
              <a:tabLst>
                <a:tab pos="2514600" algn="l"/>
              </a:tabLst>
              <a:defRPr/>
            </a:pPr>
            <a:endParaRPr lang="cs-CZ" sz="2400" baseline="-25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fontAlgn="auto">
              <a:spcAft>
                <a:spcPts val="0"/>
              </a:spcAft>
              <a:buNone/>
              <a:tabLst>
                <a:tab pos="2514600" algn="l"/>
              </a:tabLst>
              <a:defRPr/>
            </a:pP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             dusičnan sodný</a:t>
            </a:r>
          </a:p>
          <a:p>
            <a:pPr marL="80963" indent="-80963" eaLnBrk="1" hangingPunct="1">
              <a:lnSpc>
                <a:spcPct val="120000"/>
              </a:lnSpc>
              <a:spcBef>
                <a:spcPts val="750"/>
              </a:spcBef>
              <a:buFontTx/>
              <a:buNone/>
            </a:pP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</a:p>
        </p:txBody>
      </p:sp>
      <p:graphicFrame>
        <p:nvGraphicFramePr>
          <p:cNvPr id="5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1973809"/>
              </p:ext>
            </p:extLst>
          </p:nvPr>
        </p:nvGraphicFramePr>
        <p:xfrm>
          <a:off x="608771" y="5705791"/>
          <a:ext cx="1550987" cy="620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66" name="Rovnice" r:id="rId4" imgW="660240" imgH="266400" progId="Equation.3">
                  <p:embed/>
                </p:oleObj>
              </mc:Choice>
              <mc:Fallback>
                <p:oleObj name="Rovnice" r:id="rId4" imgW="66024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771" y="5705791"/>
                        <a:ext cx="1550987" cy="6207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4106090"/>
              </p:ext>
            </p:extLst>
          </p:nvPr>
        </p:nvGraphicFramePr>
        <p:xfrm>
          <a:off x="608771" y="4941168"/>
          <a:ext cx="1728788" cy="592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67" name="Rovnice" r:id="rId6" imgW="736560" imgH="253800" progId="Equation.3">
                  <p:embed/>
                </p:oleObj>
              </mc:Choice>
              <mc:Fallback>
                <p:oleObj name="Rovnice" r:id="rId6" imgW="73656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771" y="4941168"/>
                        <a:ext cx="1728788" cy="5921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29633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8263830" cy="1325563"/>
          </a:xfrm>
        </p:spPr>
        <p:txBody>
          <a:bodyPr/>
          <a:lstStyle/>
          <a:p>
            <a:r>
              <a:rPr lang="cs-CZ" sz="4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Názvosloví solí kyslíkatých kyselin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90688"/>
            <a:ext cx="8435280" cy="4978672"/>
          </a:xfrm>
        </p:spPr>
        <p:txBody>
          <a:bodyPr rtlCol="0">
            <a:noAutofit/>
          </a:bodyPr>
          <a:lstStyle/>
          <a:p>
            <a:pPr marL="0" indent="0" fontAlgn="auto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None/>
              <a:defRPr/>
            </a:pPr>
            <a:r>
              <a:rPr lang="cs-CZ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Jestliže má kyselina více atomů vodíku, nahradíme všechny nebo jen některé.</a:t>
            </a:r>
          </a:p>
          <a:p>
            <a:pPr marL="0" indent="0" fontAlgn="auto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None/>
              <a:defRPr/>
            </a:pP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 názvu soli se nenahrazené atomy vodíku označují předponou </a:t>
            </a:r>
            <a:r>
              <a:rPr lang="cs-CZ" sz="24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hydrogen-</a:t>
            </a: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lang="cs-CZ" sz="2400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fontAlgn="auto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None/>
              <a:tabLst>
                <a:tab pos="4670425" algn="l"/>
              </a:tabLst>
              <a:defRPr/>
            </a:pPr>
            <a:r>
              <a:rPr lang="cs-CZ" sz="24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cs-CZ" sz="24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dihydrogenfosforečnan</a:t>
            </a: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	vápenatý</a:t>
            </a:r>
            <a:endParaRPr lang="cs-CZ" sz="2400" baseline="30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fontAlgn="auto">
              <a:lnSpc>
                <a:spcPct val="100000"/>
              </a:lnSpc>
              <a:spcAft>
                <a:spcPts val="0"/>
              </a:spcAft>
              <a:buNone/>
              <a:tabLst>
                <a:tab pos="4670425" algn="l"/>
              </a:tabLst>
              <a:defRPr/>
            </a:pP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cs-CZ" sz="24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hydrogenfosforečnan</a:t>
            </a: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	vápenatý	</a:t>
            </a:r>
          </a:p>
          <a:p>
            <a:pPr marL="0" indent="0" fontAlgn="auto">
              <a:lnSpc>
                <a:spcPct val="100000"/>
              </a:lnSpc>
              <a:spcAft>
                <a:spcPts val="0"/>
              </a:spcAft>
              <a:buNone/>
              <a:tabLst>
                <a:tab pos="4670425" algn="l"/>
              </a:tabLst>
              <a:defRPr/>
            </a:pPr>
            <a:r>
              <a:rPr lang="cs-CZ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fosforečnan vápenatý</a:t>
            </a:r>
          </a:p>
          <a:p>
            <a:pPr marL="0" indent="0" fontAlgn="auto">
              <a:lnSpc>
                <a:spcPct val="100000"/>
              </a:lnSpc>
              <a:spcAft>
                <a:spcPts val="0"/>
              </a:spcAft>
              <a:buNone/>
              <a:tabLst>
                <a:tab pos="4670425" algn="l"/>
              </a:tabLst>
              <a:defRPr/>
            </a:pPr>
            <a:r>
              <a:rPr lang="cs-CZ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hydrogensíran sodný</a:t>
            </a:r>
          </a:p>
          <a:p>
            <a:pPr marL="0" indent="0" fontAlgn="auto">
              <a:lnSpc>
                <a:spcPct val="100000"/>
              </a:lnSpc>
              <a:spcAft>
                <a:spcPts val="0"/>
              </a:spcAft>
              <a:buNone/>
              <a:tabLst>
                <a:tab pos="4670425" algn="l"/>
              </a:tabLst>
              <a:defRPr/>
            </a:pPr>
            <a:r>
              <a:rPr lang="cs-CZ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síran sodný </a:t>
            </a:r>
          </a:p>
          <a:p>
            <a:pPr marL="80963" indent="-80963" eaLnBrk="1" hangingPunct="1">
              <a:lnSpc>
                <a:spcPct val="120000"/>
              </a:lnSpc>
              <a:spcBef>
                <a:spcPts val="750"/>
              </a:spcBef>
              <a:buFontTx/>
              <a:buNone/>
            </a:pP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</a:p>
        </p:txBody>
      </p:sp>
      <p:graphicFrame>
        <p:nvGraphicFramePr>
          <p:cNvPr id="1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976604"/>
              </p:ext>
            </p:extLst>
          </p:nvPr>
        </p:nvGraphicFramePr>
        <p:xfrm>
          <a:off x="479425" y="3395663"/>
          <a:ext cx="1728788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47" name="Rovnice" r:id="rId3" imgW="736560" imgH="253800" progId="Equation.3">
                  <p:embed/>
                </p:oleObj>
              </mc:Choice>
              <mc:Fallback>
                <p:oleObj name="Rovnice" r:id="rId3" imgW="73656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9425" y="3395663"/>
                        <a:ext cx="1728788" cy="5905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6787390"/>
              </p:ext>
            </p:extLst>
          </p:nvPr>
        </p:nvGraphicFramePr>
        <p:xfrm>
          <a:off x="2410660" y="4169033"/>
          <a:ext cx="1906588" cy="620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48" name="Rovnice" r:id="rId5" imgW="812520" imgH="266400" progId="Equation.3">
                  <p:embed/>
                </p:oleObj>
              </mc:Choice>
              <mc:Fallback>
                <p:oleObj name="Rovnice" r:id="rId5" imgW="81252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0660" y="4169033"/>
                        <a:ext cx="1906588" cy="6207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4013559"/>
              </p:ext>
            </p:extLst>
          </p:nvPr>
        </p:nvGraphicFramePr>
        <p:xfrm>
          <a:off x="2410660" y="4853631"/>
          <a:ext cx="1997075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49" name="Rovnice" r:id="rId7" imgW="850680" imgH="253800" progId="Equation.3">
                  <p:embed/>
                </p:oleObj>
              </mc:Choice>
              <mc:Fallback>
                <p:oleObj name="Rovnice" r:id="rId7" imgW="85068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0660" y="4853631"/>
                        <a:ext cx="1997075" cy="5905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6702523"/>
              </p:ext>
            </p:extLst>
          </p:nvPr>
        </p:nvGraphicFramePr>
        <p:xfrm>
          <a:off x="508000" y="5564188"/>
          <a:ext cx="1757363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50" name="Rovnice" r:id="rId9" imgW="749160" imgH="253800" progId="Equation.3">
                  <p:embed/>
                </p:oleObj>
              </mc:Choice>
              <mc:Fallback>
                <p:oleObj name="Rovnice" r:id="rId9" imgW="74916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5564188"/>
                        <a:ext cx="1757363" cy="5905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3412392"/>
              </p:ext>
            </p:extLst>
          </p:nvPr>
        </p:nvGraphicFramePr>
        <p:xfrm>
          <a:off x="2410660" y="6016513"/>
          <a:ext cx="1549400" cy="560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51" name="Rovnice" r:id="rId11" imgW="660240" imgH="241200" progId="Equation.3">
                  <p:embed/>
                </p:oleObj>
              </mc:Choice>
              <mc:Fallback>
                <p:oleObj name="Rovnice" r:id="rId11" imgW="66024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0660" y="6016513"/>
                        <a:ext cx="1549400" cy="5603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7442375"/>
              </p:ext>
            </p:extLst>
          </p:nvPr>
        </p:nvGraphicFramePr>
        <p:xfrm>
          <a:off x="2367111" y="3380393"/>
          <a:ext cx="2382837" cy="620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52" name="Rovnice" r:id="rId13" imgW="1015920" imgH="266400" progId="Equation.3">
                  <p:embed/>
                </p:oleObj>
              </mc:Choice>
              <mc:Fallback>
                <p:oleObj name="Rovnice" r:id="rId13" imgW="101592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7111" y="3380393"/>
                        <a:ext cx="2382837" cy="6207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2309088"/>
              </p:ext>
            </p:extLst>
          </p:nvPr>
        </p:nvGraphicFramePr>
        <p:xfrm>
          <a:off x="2410660" y="5556050"/>
          <a:ext cx="1758950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53" name="Rovnice" r:id="rId15" imgW="749160" imgH="266400" progId="Equation.3">
                  <p:embed/>
                </p:oleObj>
              </mc:Choice>
              <mc:Fallback>
                <p:oleObj name="Rovnice" r:id="rId15" imgW="74916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0660" y="5556050"/>
                        <a:ext cx="1758950" cy="6191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2203690"/>
              </p:ext>
            </p:extLst>
          </p:nvPr>
        </p:nvGraphicFramePr>
        <p:xfrm>
          <a:off x="6305550" y="2238375"/>
          <a:ext cx="314325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54" name="Rovnice" r:id="rId17" imgW="114120" imgH="215640" progId="Equation.3">
                  <p:embed/>
                </p:oleObj>
              </mc:Choice>
              <mc:Fallback>
                <p:oleObj name="Rovnice" r:id="rId17" imgW="1141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5550" y="2238375"/>
                        <a:ext cx="314325" cy="5873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86845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8263830" cy="1325563"/>
          </a:xfrm>
        </p:spPr>
        <p:txBody>
          <a:bodyPr/>
          <a:lstStyle/>
          <a:p>
            <a:r>
              <a:rPr lang="cs-CZ" sz="4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Názvosloví hydratovaných solí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4543" y="1745457"/>
            <a:ext cx="8435280" cy="4680520"/>
          </a:xfrm>
        </p:spPr>
        <p:txBody>
          <a:bodyPr rtlCol="0">
            <a:noAutofit/>
          </a:bodyPr>
          <a:lstStyle/>
          <a:p>
            <a:pPr marL="0" indent="0" fontAlgn="auto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None/>
              <a:defRPr/>
            </a:pP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Počet </a:t>
            </a:r>
            <a:r>
              <a:rPr lang="cs-CZ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molekul </a:t>
            </a: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vody se v </a:t>
            </a:r>
            <a:r>
              <a:rPr lang="cs-CZ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krystalosolvátech</a:t>
            </a:r>
            <a:r>
              <a:rPr lang="cs-CZ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(hydratovaných solích) vyjádří v </a:t>
            </a:r>
            <a:r>
              <a:rPr lang="cs-CZ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názvu číslovkovou předponou. </a:t>
            </a:r>
          </a:p>
          <a:p>
            <a:pPr marL="0" indent="0" fontAlgn="auto">
              <a:lnSpc>
                <a:spcPct val="100000"/>
              </a:lnSpc>
              <a:spcAft>
                <a:spcPts val="0"/>
              </a:spcAft>
              <a:buNone/>
              <a:defRPr/>
            </a:pPr>
            <a:r>
              <a:rPr lang="cs-CZ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Název základní sloučeniny uvádíme </a:t>
            </a: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 2.pádě. </a:t>
            </a:r>
          </a:p>
          <a:p>
            <a:pPr marL="0" indent="0" fontAlgn="auto">
              <a:lnSpc>
                <a:spcPct val="100000"/>
              </a:lnSpc>
              <a:spcAft>
                <a:spcPts val="0"/>
              </a:spcAft>
              <a:buNone/>
              <a:defRPr/>
            </a:pPr>
            <a:endParaRPr lang="cs-CZ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fontAlgn="auto">
              <a:lnSpc>
                <a:spcPct val="100000"/>
              </a:lnSpc>
              <a:spcAft>
                <a:spcPts val="0"/>
              </a:spcAft>
              <a:buNone/>
              <a:defRPr/>
            </a:pPr>
            <a:r>
              <a:rPr lang="cs-CZ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                     </a:t>
            </a:r>
            <a:r>
              <a:rPr lang="cs-CZ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dihydrát</a:t>
            </a:r>
            <a:r>
              <a:rPr lang="cs-CZ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chloridu barnatého </a:t>
            </a:r>
            <a:endParaRPr lang="cs-CZ" sz="2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fontAlgn="auto">
              <a:lnSpc>
                <a:spcPct val="100000"/>
              </a:lnSpc>
              <a:spcAft>
                <a:spcPts val="0"/>
              </a:spcAft>
              <a:buNone/>
              <a:defRPr/>
            </a:pPr>
            <a:endParaRPr lang="cs-CZ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80963" indent="-80963" eaLnBrk="1" hangingPunct="1">
              <a:lnSpc>
                <a:spcPct val="100000"/>
              </a:lnSpc>
              <a:spcBef>
                <a:spcPts val="750"/>
              </a:spcBef>
              <a:buFontTx/>
              <a:buNone/>
            </a:pP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                      </a:t>
            </a:r>
            <a:r>
              <a:rPr lang="cs-CZ" sz="24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hemihydrát</a:t>
            </a: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cs-CZ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síranu vápenatého </a:t>
            </a:r>
            <a:endParaRPr lang="cs-CZ" sz="2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5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5774952"/>
              </p:ext>
            </p:extLst>
          </p:nvPr>
        </p:nvGraphicFramePr>
        <p:xfrm>
          <a:off x="628650" y="4725144"/>
          <a:ext cx="2801937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97" name="Rovnice" r:id="rId3" imgW="1193760" imgH="393480" progId="Equation.3">
                  <p:embed/>
                </p:oleObj>
              </mc:Choice>
              <mc:Fallback>
                <p:oleObj name="Rovnice" r:id="rId3" imgW="11937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8650" y="4725144"/>
                        <a:ext cx="2801937" cy="9144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5087478"/>
              </p:ext>
            </p:extLst>
          </p:nvPr>
        </p:nvGraphicFramePr>
        <p:xfrm>
          <a:off x="633834" y="3938711"/>
          <a:ext cx="2474913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98" name="Rovnice" r:id="rId5" imgW="1054080" imgH="266400" progId="Equation.3">
                  <p:embed/>
                </p:oleObj>
              </mc:Choice>
              <mc:Fallback>
                <p:oleObj name="Rovnice" r:id="rId5" imgW="105408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3834" y="3938711"/>
                        <a:ext cx="2474913" cy="6191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29822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Názvosloví - procvičování</a:t>
            </a:r>
            <a:endParaRPr lang="cs-CZ" sz="4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484784"/>
            <a:ext cx="7886700" cy="5184576"/>
          </a:xfrm>
        </p:spPr>
        <p:txBody>
          <a:bodyPr/>
          <a:lstStyle/>
          <a:p>
            <a:pPr marL="0" indent="0">
              <a:buNone/>
            </a:pPr>
            <a:r>
              <a:rPr lang="cs-CZ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Pojmenujte sloučeninu, která má chemický vzorec:</a:t>
            </a:r>
          </a:p>
          <a:p>
            <a:r>
              <a:rPr lang="cs-CZ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KIO</a:t>
            </a:r>
            <a:r>
              <a:rPr lang="cs-CZ" sz="2400" baseline="-25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</a:t>
            </a:r>
          </a:p>
          <a:p>
            <a:r>
              <a:rPr lang="cs-CZ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(NH</a:t>
            </a:r>
            <a:r>
              <a:rPr lang="cs-CZ" sz="2400" baseline="-25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</a:t>
            </a:r>
            <a:r>
              <a:rPr lang="cs-CZ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  <a:r>
              <a:rPr lang="cs-CZ" sz="2400" baseline="-25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r>
              <a:rPr lang="cs-CZ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Cr</a:t>
            </a:r>
            <a:r>
              <a:rPr lang="cs-CZ" sz="2400" baseline="-25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r>
              <a:rPr lang="cs-CZ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</a:t>
            </a:r>
            <a:r>
              <a:rPr lang="cs-CZ" sz="2400" baseline="-25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</a:t>
            </a:r>
          </a:p>
          <a:p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ZnSO</a:t>
            </a:r>
            <a:r>
              <a:rPr lang="cs-CZ" sz="2400" baseline="-25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</a:t>
            </a: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.7H</a:t>
            </a:r>
            <a:r>
              <a:rPr lang="cs-CZ" sz="2400" baseline="-25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</a:t>
            </a:r>
            <a:endParaRPr lang="cs-CZ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cs-CZ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Sestavte chemický vzorec sloučeniny, jejíž název je:</a:t>
            </a:r>
          </a:p>
          <a:p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hydrogenuhličitan vápenatý</a:t>
            </a:r>
          </a:p>
          <a:p>
            <a:r>
              <a:rPr lang="cs-CZ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kyselina </a:t>
            </a: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siřičitá</a:t>
            </a:r>
          </a:p>
          <a:p>
            <a:r>
              <a:rPr lang="cs-CZ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manganistan </a:t>
            </a: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hořečnatý</a:t>
            </a:r>
          </a:p>
          <a:p>
            <a:r>
              <a:rPr lang="cs-CZ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</a:t>
            </a: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yselina </a:t>
            </a:r>
            <a:r>
              <a:rPr lang="cs-CZ" sz="24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trihydrogenboritá</a:t>
            </a:r>
            <a:endParaRPr lang="cs-CZ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3632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4000" smtClean="0">
                <a:latin typeface="Verdana" panose="020B0604030504040204" pitchFamily="34" charset="0"/>
              </a:rPr>
              <a:t>Seznam obrázků:</a:t>
            </a:r>
          </a:p>
        </p:txBody>
      </p:sp>
      <p:sp>
        <p:nvSpPr>
          <p:cNvPr id="2253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sz="2000" dirty="0" smtClean="0">
                <a:latin typeface="Verdana" panose="020B0604030504040204" pitchFamily="34" charset="0"/>
              </a:rPr>
              <a:t>Obr</a:t>
            </a:r>
            <a:r>
              <a:rPr lang="cs-CZ" sz="2000" dirty="0">
                <a:latin typeface="Verdana" panose="020B0604030504040204" pitchFamily="34" charset="0"/>
              </a:rPr>
              <a:t>. </a:t>
            </a:r>
            <a:r>
              <a:rPr lang="cs-CZ" sz="2000" dirty="0" smtClean="0">
                <a:latin typeface="Verdana" panose="020B0604030504040204" pitchFamily="34" charset="0"/>
              </a:rPr>
              <a:t>1 Emil Votoček.</a:t>
            </a:r>
            <a:r>
              <a:rPr lang="cs-CZ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Zdroj: </a:t>
            </a:r>
            <a:r>
              <a:rPr lang="cs-CZ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CVUT v Praze </a:t>
            </a:r>
            <a:r>
              <a:rPr lang="en-US" sz="20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[o</a:t>
            </a:r>
            <a:r>
              <a:rPr lang="cs-CZ" sz="2000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nline</a:t>
            </a:r>
            <a:r>
              <a:rPr lang="en-US" sz="20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]</a:t>
            </a:r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[</a:t>
            </a:r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vid. </a:t>
            </a:r>
            <a:r>
              <a:rPr lang="cs-CZ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17.7.2013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]</a:t>
            </a:r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Dostupné z:</a:t>
            </a:r>
          </a:p>
          <a:p>
            <a:pPr marL="0" indent="0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cs-CZ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http</a:t>
            </a:r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://</a:t>
            </a:r>
            <a:r>
              <a:rPr lang="cs-CZ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www.cvut.cz/fotobanka/osobnosti/rektori/r58.jpg/image_preview</a:t>
            </a:r>
          </a:p>
          <a:p>
            <a:pPr marL="0" indent="0" eaLnBrk="1" hangingPunct="1">
              <a:lnSpc>
                <a:spcPct val="100000"/>
              </a:lnSpc>
              <a:spcBef>
                <a:spcPts val="750"/>
              </a:spcBef>
              <a:buNone/>
            </a:pPr>
            <a:r>
              <a:rPr lang="cs-CZ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Obr. 2, 3 foto Ivana Töpferová</a:t>
            </a:r>
          </a:p>
          <a:p>
            <a:pPr marL="0" indent="0" eaLnBrk="1" hangingPunct="1">
              <a:lnSpc>
                <a:spcPct val="100000"/>
              </a:lnSpc>
              <a:spcBef>
                <a:spcPct val="0"/>
              </a:spcBef>
              <a:buNone/>
            </a:pPr>
            <a:endParaRPr lang="cs-CZ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9770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4000" smtClean="0">
                <a:latin typeface="Verdana" panose="020B0604030504040204" pitchFamily="34" charset="0"/>
              </a:rPr>
              <a:t>Použité zdroje:</a:t>
            </a:r>
          </a:p>
        </p:txBody>
      </p:sp>
      <p:sp>
        <p:nvSpPr>
          <p:cNvPr id="17411" name="Zástupný symbol pro obsah 5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2000" dirty="0" smtClean="0">
                <a:latin typeface="Verdana" pitchFamily="34" charset="0"/>
              </a:rPr>
              <a:t>BANÝR, J., BENEŠ, P. A KOLEKTIV. </a:t>
            </a:r>
            <a:r>
              <a:rPr lang="cs-CZ" sz="2000" i="1" dirty="0" smtClean="0">
                <a:latin typeface="Verdana" pitchFamily="34" charset="0"/>
              </a:rPr>
              <a:t>Chemie pro střední školy. </a:t>
            </a:r>
            <a:r>
              <a:rPr lang="cs-CZ" sz="2000" dirty="0" smtClean="0">
                <a:latin typeface="Verdana" pitchFamily="34" charset="0"/>
              </a:rPr>
              <a:t>Praha: SPN, a.s., 1995. ISBN 80-85937-11-5.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sz="2000" dirty="0">
                <a:latin typeface="Verdana" pitchFamily="34" charset="0"/>
              </a:rPr>
              <a:t>FLEMR, V., DUŠEK, B. </a:t>
            </a:r>
            <a:r>
              <a:rPr lang="cs-CZ" sz="2000" i="1" dirty="0">
                <a:latin typeface="Verdana" pitchFamily="34" charset="0"/>
              </a:rPr>
              <a:t>Chemie I pro gymnázia (obecná anorganická chemie). </a:t>
            </a:r>
            <a:r>
              <a:rPr lang="cs-CZ" sz="2000" dirty="0">
                <a:latin typeface="Verdana" pitchFamily="34" charset="0"/>
              </a:rPr>
              <a:t>Praha. SPN, a.s., 2001. ISBN 80-7235-147-8.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sz="2000" cap="all" dirty="0" err="1" smtClean="0">
                <a:latin typeface="Verdana" pitchFamily="34" charset="0"/>
              </a:rPr>
              <a:t>Čtrnáctová</a:t>
            </a:r>
            <a:r>
              <a:rPr lang="cs-CZ" sz="2000" dirty="0">
                <a:latin typeface="Verdana" pitchFamily="34" charset="0"/>
              </a:rPr>
              <a:t>, H., KOLÁŘ, K., SVOBODOVÁ, M., ZEMÁNEK, F. </a:t>
            </a:r>
            <a:r>
              <a:rPr lang="cs-CZ" sz="2000" i="1" dirty="0">
                <a:latin typeface="Verdana" pitchFamily="34" charset="0"/>
              </a:rPr>
              <a:t>Přehled chemie pro základní školy. </a:t>
            </a:r>
            <a:r>
              <a:rPr lang="cs-CZ" sz="2000" dirty="0">
                <a:latin typeface="Verdana" pitchFamily="34" charset="0"/>
              </a:rPr>
              <a:t>Praha: SPN a.s. , 2006. ISBN 80-7235-260-1</a:t>
            </a:r>
            <a:r>
              <a:rPr lang="cs-CZ" sz="2000" dirty="0" smtClean="0">
                <a:latin typeface="Verdana" pitchFamily="34" charset="0"/>
              </a:rPr>
              <a:t>.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cs-CZ" sz="2000" dirty="0" smtClean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4038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16013" y="2060575"/>
            <a:ext cx="7161212" cy="3578225"/>
          </a:xfrm>
        </p:spPr>
        <p:txBody>
          <a:bodyPr/>
          <a:lstStyle/>
          <a:p>
            <a:pPr algn="l" eaLnBrk="1" hangingPunct="1"/>
            <a:r>
              <a:rPr lang="cs-CZ" sz="2000" b="1" dirty="0" smtClean="0">
                <a:solidFill>
                  <a:srgbClr val="898989"/>
                </a:solidFill>
              </a:rPr>
              <a:t>Anotace: </a:t>
            </a:r>
            <a:r>
              <a:rPr lang="cs-CZ" sz="2000" dirty="0" smtClean="0">
                <a:solidFill>
                  <a:srgbClr val="898989"/>
                </a:solidFill>
              </a:rPr>
              <a:t> </a:t>
            </a:r>
            <a:r>
              <a:rPr lang="cs-CZ" sz="2000" i="1" dirty="0" smtClean="0">
                <a:solidFill>
                  <a:srgbClr val="898989"/>
                </a:solidFill>
              </a:rPr>
              <a:t> výuková prezentace v prvním ročníku studia </a:t>
            </a:r>
          </a:p>
          <a:p>
            <a:pPr algn="l" eaLnBrk="1" hangingPunct="1"/>
            <a:r>
              <a:rPr lang="cs-CZ" sz="2000" b="1" dirty="0" smtClean="0">
                <a:solidFill>
                  <a:srgbClr val="898989"/>
                </a:solidFill>
              </a:rPr>
              <a:t>Předmět:</a:t>
            </a:r>
            <a:r>
              <a:rPr lang="cs-CZ" sz="2000" dirty="0" smtClean="0">
                <a:solidFill>
                  <a:srgbClr val="898989"/>
                </a:solidFill>
              </a:rPr>
              <a:t> </a:t>
            </a:r>
            <a:r>
              <a:rPr lang="cs-CZ" sz="2000" i="1" dirty="0" smtClean="0">
                <a:solidFill>
                  <a:srgbClr val="898989"/>
                </a:solidFill>
              </a:rPr>
              <a:t>chemie</a:t>
            </a:r>
          </a:p>
          <a:p>
            <a:pPr algn="l" eaLnBrk="1" hangingPunct="1"/>
            <a:r>
              <a:rPr lang="cs-CZ" sz="2000" b="1" dirty="0" smtClean="0">
                <a:solidFill>
                  <a:srgbClr val="898989"/>
                </a:solidFill>
              </a:rPr>
              <a:t>Ročník: </a:t>
            </a:r>
            <a:r>
              <a:rPr lang="cs-CZ" sz="2000" i="1" dirty="0" smtClean="0">
                <a:solidFill>
                  <a:srgbClr val="898989"/>
                </a:solidFill>
              </a:rPr>
              <a:t>I. ročník SŠ</a:t>
            </a:r>
          </a:p>
          <a:p>
            <a:pPr algn="l" eaLnBrk="1" hangingPunct="1"/>
            <a:r>
              <a:rPr lang="cs-CZ" sz="2000" b="1" dirty="0" smtClean="0">
                <a:solidFill>
                  <a:srgbClr val="898989"/>
                </a:solidFill>
              </a:rPr>
              <a:t>Tematický celek: </a:t>
            </a:r>
            <a:r>
              <a:rPr lang="cs-CZ" sz="2000" i="1" dirty="0" smtClean="0">
                <a:solidFill>
                  <a:srgbClr val="898989"/>
                </a:solidFill>
              </a:rPr>
              <a:t>anorganická chemie </a:t>
            </a:r>
          </a:p>
          <a:p>
            <a:pPr algn="l" eaLnBrk="1" hangingPunct="1"/>
            <a:r>
              <a:rPr lang="cs-CZ" sz="2000" b="1" dirty="0" smtClean="0">
                <a:solidFill>
                  <a:srgbClr val="898989"/>
                </a:solidFill>
              </a:rPr>
              <a:t>Klíčová slova: </a:t>
            </a:r>
            <a:r>
              <a:rPr lang="cs-CZ" sz="2000" dirty="0" smtClean="0">
                <a:solidFill>
                  <a:srgbClr val="898989"/>
                </a:solidFill>
              </a:rPr>
              <a:t>názvosloví, oxidační číslo, ternární sloučeniny, hydroxidy, kyslíkaté kyseliny, soli kyslíkatých kyselin</a:t>
            </a:r>
          </a:p>
          <a:p>
            <a:pPr algn="l" eaLnBrk="1" hangingPunct="1"/>
            <a:r>
              <a:rPr lang="cs-CZ" sz="2000" b="1" dirty="0" smtClean="0">
                <a:solidFill>
                  <a:srgbClr val="898989"/>
                </a:solidFill>
              </a:rPr>
              <a:t>Forma:</a:t>
            </a:r>
            <a:r>
              <a:rPr lang="cs-CZ" sz="2000" dirty="0" smtClean="0">
                <a:solidFill>
                  <a:srgbClr val="898989"/>
                </a:solidFill>
              </a:rPr>
              <a:t> vysvětlování </a:t>
            </a:r>
          </a:p>
          <a:p>
            <a:pPr algn="l" eaLnBrk="1" hangingPunct="1"/>
            <a:r>
              <a:rPr lang="cs-CZ" sz="2000" b="1" dirty="0" smtClean="0">
                <a:solidFill>
                  <a:srgbClr val="898989"/>
                </a:solidFill>
              </a:rPr>
              <a:t>Datum vytvoření:  </a:t>
            </a:r>
            <a:r>
              <a:rPr lang="cs-CZ" sz="2000" i="1" dirty="0" smtClean="0">
                <a:solidFill>
                  <a:srgbClr val="898989"/>
                </a:solidFill>
              </a:rPr>
              <a:t>20. </a:t>
            </a:r>
            <a:r>
              <a:rPr lang="cs-CZ" sz="2000" i="1" dirty="0">
                <a:solidFill>
                  <a:srgbClr val="898989"/>
                </a:solidFill>
              </a:rPr>
              <a:t>7</a:t>
            </a:r>
            <a:r>
              <a:rPr lang="cs-CZ" sz="2000" i="1" dirty="0" smtClean="0">
                <a:solidFill>
                  <a:srgbClr val="898989"/>
                </a:solidFill>
              </a:rPr>
              <a:t>. 2013</a:t>
            </a:r>
          </a:p>
          <a:p>
            <a:pPr algn="l" eaLnBrk="1" hangingPunct="1"/>
            <a:endParaRPr lang="cs-CZ" sz="2000" dirty="0" smtClean="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ctrTitle"/>
          </p:nvPr>
        </p:nvSpPr>
        <p:spPr>
          <a:xfrm>
            <a:off x="684213" y="1700213"/>
            <a:ext cx="7772400" cy="147002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4400" dirty="0" smtClean="0">
                <a:solidFill>
                  <a:srgbClr val="C00000"/>
                </a:solidFill>
                <a:latin typeface="Verdana" pitchFamily="34" charset="0"/>
              </a:rPr>
              <a:t>Chemické názvosloví</a:t>
            </a:r>
          </a:p>
        </p:txBody>
      </p:sp>
      <p:sp>
        <p:nvSpPr>
          <p:cNvPr id="7171" name="Podnadpis 2"/>
          <p:cNvSpPr>
            <a:spLocks noGrp="1"/>
          </p:cNvSpPr>
          <p:nvPr>
            <p:ph type="subTitle" idx="1"/>
          </p:nvPr>
        </p:nvSpPr>
        <p:spPr>
          <a:xfrm>
            <a:off x="1116013" y="3644900"/>
            <a:ext cx="7056437" cy="2663825"/>
          </a:xfrm>
        </p:spPr>
        <p:txBody>
          <a:bodyPr/>
          <a:lstStyle/>
          <a:p>
            <a:pPr eaLnBrk="1" hangingPunct="1"/>
            <a:r>
              <a:rPr lang="cs-CZ" sz="3500" dirty="0" smtClean="0">
                <a:latin typeface="Verdana" panose="020B0604030504040204" pitchFamily="34" charset="0"/>
              </a:rPr>
              <a:t>soubor pravidel k označování sloučenin</a:t>
            </a:r>
          </a:p>
          <a:p>
            <a:pPr eaLnBrk="1" hangingPunct="1"/>
            <a:endParaRPr lang="cs-CZ" sz="3500" dirty="0" smtClean="0">
              <a:latin typeface="Verdana" panose="020B0604030504040204" pitchFamily="34" charset="0"/>
            </a:endParaRPr>
          </a:p>
          <a:p>
            <a:pPr eaLnBrk="1" hangingPunct="1"/>
            <a:r>
              <a:rPr lang="cs-CZ" sz="3500" dirty="0" smtClean="0">
                <a:latin typeface="Verdana" panose="020B0604030504040204" pitchFamily="34" charset="0"/>
              </a:rPr>
              <a:t> </a:t>
            </a:r>
            <a:endParaRPr lang="cs-CZ" sz="3500" baseline="-25000" dirty="0" smtClean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6047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title"/>
          </p:nvPr>
        </p:nvSpPr>
        <p:spPr>
          <a:xfrm>
            <a:off x="457200" y="365125"/>
            <a:ext cx="8435280" cy="1325563"/>
          </a:xfrm>
        </p:spPr>
        <p:txBody>
          <a:bodyPr/>
          <a:lstStyle/>
          <a:p>
            <a:r>
              <a:rPr lang="cs-CZ" sz="4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Názvosloví ternárních sloučenin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90688"/>
            <a:ext cx="8229600" cy="4978672"/>
          </a:xfrm>
        </p:spPr>
        <p:txBody>
          <a:bodyPr rtlCol="0">
            <a:noAutofit/>
          </a:bodyPr>
          <a:lstStyle/>
          <a:p>
            <a:pPr marL="261938" indent="-261938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Ternární sloučeniny jsou tříprvkové </a:t>
            </a: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sloučeniny.</a:t>
            </a:r>
            <a:endParaRPr lang="cs-CZ" sz="2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61938" indent="-261938">
              <a:lnSpc>
                <a:spcPct val="100000"/>
              </a:lnSpc>
              <a:spcBef>
                <a:spcPts val="0"/>
              </a:spcBef>
              <a:buNone/>
            </a:pPr>
            <a:endParaRPr lang="cs-CZ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hydroxidy</a:t>
            </a:r>
          </a:p>
          <a:p>
            <a:pPr fontAlgn="auto">
              <a:spcAft>
                <a:spcPts val="0"/>
              </a:spcAft>
              <a:defRPr/>
            </a:pPr>
            <a:r>
              <a:rPr lang="cs-CZ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</a:t>
            </a: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yslíkaté kyseliny			</a:t>
            </a:r>
          </a:p>
          <a:p>
            <a:pPr fontAlgn="auto">
              <a:spcAft>
                <a:spcPts val="0"/>
              </a:spcAft>
              <a:defRPr/>
            </a:pPr>
            <a:r>
              <a:rPr lang="cs-CZ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</a:t>
            </a: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oli kyslíkatých kyselin 				</a:t>
            </a:r>
            <a:endParaRPr lang="cs-CZ" sz="2400" baseline="30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fontAlgn="auto">
              <a:spcAft>
                <a:spcPts val="0"/>
              </a:spcAft>
              <a:defRPr/>
            </a:pPr>
            <a:endParaRPr lang="cs-CZ" sz="2400" baseline="30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80963" indent="-80963" eaLnBrk="1" hangingPunct="1">
              <a:lnSpc>
                <a:spcPct val="120000"/>
              </a:lnSpc>
              <a:spcBef>
                <a:spcPts val="750"/>
              </a:spcBef>
              <a:buFontTx/>
              <a:buNone/>
            </a:pP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587082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8263830" cy="1325563"/>
          </a:xfrm>
        </p:spPr>
        <p:txBody>
          <a:bodyPr/>
          <a:lstStyle/>
          <a:p>
            <a:r>
              <a:rPr lang="cs-CZ" sz="4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Názvosloví hydroxidů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90688"/>
            <a:ext cx="8435280" cy="4978672"/>
          </a:xfrm>
        </p:spPr>
        <p:txBody>
          <a:bodyPr rtlCol="0">
            <a:noAutofit/>
          </a:bodyPr>
          <a:lstStyle/>
          <a:p>
            <a:pPr marL="357188" indent="-357188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= název se skládá z podstatného jména </a:t>
            </a:r>
            <a:r>
              <a:rPr lang="cs-CZ" sz="24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hydroxid</a:t>
            </a: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(označuje OH</a:t>
            </a:r>
            <a:r>
              <a:rPr lang="cs-CZ" sz="2400" baseline="30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-I </a:t>
            </a: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 a přídavného jména, které je odvozeno z názvu kovu se zakončením podle jeho oxidačního čísla</a:t>
            </a:r>
          </a:p>
          <a:p>
            <a:pPr marL="357188" indent="-357188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= ve vzorci se píše značka kovu vlevo a hydroxidová skupina vpravo</a:t>
            </a:r>
          </a:p>
          <a:p>
            <a:pPr marL="261938" indent="-261938">
              <a:lnSpc>
                <a:spcPct val="100000"/>
              </a:lnSpc>
              <a:spcBef>
                <a:spcPts val="0"/>
              </a:spcBef>
              <a:buNone/>
            </a:pPr>
            <a:endParaRPr lang="cs-CZ" sz="2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61938" indent="-261938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Příklady: </a:t>
            </a:r>
          </a:p>
          <a:p>
            <a:pPr marL="261938" indent="-261938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</a:t>
            </a: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ydroxid železitý        </a:t>
            </a:r>
            <a:endParaRPr lang="cs-CZ" sz="2400" dirty="0" smtClean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61938" indent="-261938">
              <a:lnSpc>
                <a:spcPct val="100000"/>
              </a:lnSpc>
              <a:spcBef>
                <a:spcPts val="0"/>
              </a:spcBef>
              <a:buNone/>
            </a:pPr>
            <a:endParaRPr lang="cs-CZ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61938" indent="-261938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Ca(OH)</a:t>
            </a:r>
            <a:r>
              <a:rPr lang="cs-CZ" sz="2400" baseline="-25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endParaRPr lang="cs-CZ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		</a:t>
            </a:r>
            <a:endParaRPr lang="cs-CZ" sz="2400" baseline="30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fontAlgn="auto">
              <a:spcAft>
                <a:spcPts val="0"/>
              </a:spcAft>
              <a:defRPr/>
            </a:pPr>
            <a:endParaRPr lang="cs-CZ" sz="2400" baseline="30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80963" indent="-80963" eaLnBrk="1" hangingPunct="1">
              <a:lnSpc>
                <a:spcPct val="120000"/>
              </a:lnSpc>
              <a:spcBef>
                <a:spcPts val="750"/>
              </a:spcBef>
              <a:buFontTx/>
              <a:buNone/>
            </a:pP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</a:p>
        </p:txBody>
      </p:sp>
      <p:graphicFrame>
        <p:nvGraphicFramePr>
          <p:cNvPr id="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3985949"/>
              </p:ext>
            </p:extLst>
          </p:nvPr>
        </p:nvGraphicFramePr>
        <p:xfrm>
          <a:off x="3836640" y="4581128"/>
          <a:ext cx="1847850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5" name="Rovnice" r:id="rId3" imgW="787320" imgH="253800" progId="Equation.3">
                  <p:embed/>
                </p:oleObj>
              </mc:Choice>
              <mc:Fallback>
                <p:oleObj name="Rovnice" r:id="rId3" imgW="78732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36640" y="4581128"/>
                        <a:ext cx="1847850" cy="5905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4339397"/>
              </p:ext>
            </p:extLst>
          </p:nvPr>
        </p:nvGraphicFramePr>
        <p:xfrm>
          <a:off x="3836640" y="5447443"/>
          <a:ext cx="2771775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6" name="Rovnice" r:id="rId5" imgW="1180800" imgH="203040" progId="Equation.3">
                  <p:embed/>
                </p:oleObj>
              </mc:Choice>
              <mc:Fallback>
                <p:oleObj name="Rovnice" r:id="rId5" imgW="118080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36640" y="5447443"/>
                        <a:ext cx="2771775" cy="4730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84153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8263830" cy="1325563"/>
          </a:xfrm>
        </p:spPr>
        <p:txBody>
          <a:bodyPr/>
          <a:lstStyle/>
          <a:p>
            <a:r>
              <a:rPr lang="cs-CZ" sz="4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Názvosloví kyslíkatých kyselin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90688"/>
            <a:ext cx="8435280" cy="4978672"/>
          </a:xfrm>
        </p:spPr>
        <p:txBody>
          <a:bodyPr rtlCol="0">
            <a:noAutofit/>
          </a:bodyPr>
          <a:lstStyle/>
          <a:p>
            <a:pPr marL="261938" indent="-261938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Obsahují vodík, kyselinotvorný prvek a kyslík: </a:t>
            </a:r>
            <a:r>
              <a:rPr lang="cs-CZ" sz="24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</a:t>
            </a:r>
            <a:r>
              <a:rPr lang="cs-CZ" sz="2400" baseline="-250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x</a:t>
            </a:r>
            <a:r>
              <a:rPr lang="cs-CZ" sz="24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X</a:t>
            </a:r>
            <a:r>
              <a:rPr lang="cs-CZ" sz="2400" baseline="-250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</a:t>
            </a:r>
            <a:r>
              <a:rPr lang="cs-CZ" sz="24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</a:t>
            </a:r>
            <a:r>
              <a:rPr lang="cs-CZ" sz="2400" baseline="-250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</a:t>
            </a:r>
            <a:endParaRPr lang="cs-CZ" sz="2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58775" indent="-358775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= název se skládá z podstatného jména </a:t>
            </a:r>
            <a:r>
              <a:rPr lang="cs-CZ" sz="24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kyselina</a:t>
            </a: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 </a:t>
            </a:r>
            <a:r>
              <a:rPr lang="cs-CZ" sz="24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přídavného jména</a:t>
            </a: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které je odvozeno z názvu kyselinotvorného prvku se zakončením podle jeho oxidačního čísla</a:t>
            </a:r>
          </a:p>
          <a:p>
            <a:pPr marL="358775" indent="-358775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= ve vzorci se píše značka vodíku vlevo, kyselinotvorného prvku doprostřed a kyslík vpravo</a:t>
            </a:r>
          </a:p>
          <a:p>
            <a:pPr marL="261938" indent="-261938">
              <a:lnSpc>
                <a:spcPct val="100000"/>
              </a:lnSpc>
              <a:spcBef>
                <a:spcPts val="750"/>
              </a:spcBef>
              <a:buNone/>
            </a:pP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kyselina dusičná  </a:t>
            </a:r>
          </a:p>
          <a:p>
            <a:pPr marL="261938" indent="-261938">
              <a:lnSpc>
                <a:spcPct val="100000"/>
              </a:lnSpc>
              <a:spcBef>
                <a:spcPts val="750"/>
              </a:spcBef>
              <a:buNone/>
            </a:pPr>
            <a:r>
              <a:rPr lang="cs-CZ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</a:t>
            </a: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yselina  uhličitá    </a:t>
            </a:r>
          </a:p>
          <a:p>
            <a:pPr marL="261938" indent="-261938">
              <a:lnSpc>
                <a:spcPct val="100000"/>
              </a:lnSpc>
              <a:spcBef>
                <a:spcPts val="750"/>
              </a:spcBef>
              <a:buNone/>
            </a:pP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HClO</a:t>
            </a:r>
            <a:r>
              <a:rPr lang="cs-CZ" sz="2400" baseline="-25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  </a:t>
            </a:r>
            <a:r>
              <a:rPr lang="cs-CZ" sz="2400" baseline="-250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marL="261938" indent="-261938">
              <a:lnSpc>
                <a:spcPct val="100000"/>
              </a:lnSpc>
              <a:spcBef>
                <a:spcPts val="750"/>
              </a:spcBef>
              <a:buNone/>
            </a:pP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</a:t>
            </a:r>
            <a:r>
              <a:rPr lang="cs-CZ" sz="2400" baseline="-25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CrO</a:t>
            </a:r>
            <a:r>
              <a:rPr lang="cs-CZ" sz="2400" baseline="-25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</a:t>
            </a:r>
            <a:endParaRPr lang="cs-CZ" sz="2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61938" indent="-261938">
              <a:lnSpc>
                <a:spcPct val="100000"/>
              </a:lnSpc>
              <a:spcBef>
                <a:spcPts val="0"/>
              </a:spcBef>
              <a:buNone/>
            </a:pPr>
            <a:endParaRPr lang="cs-CZ" sz="2400" baseline="-25000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		</a:t>
            </a:r>
            <a:endParaRPr lang="cs-CZ" sz="2400" baseline="30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fontAlgn="auto">
              <a:spcAft>
                <a:spcPts val="0"/>
              </a:spcAft>
              <a:defRPr/>
            </a:pPr>
            <a:endParaRPr lang="cs-CZ" sz="2400" baseline="30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80963" indent="-80963" eaLnBrk="1" hangingPunct="1">
              <a:lnSpc>
                <a:spcPct val="120000"/>
              </a:lnSpc>
              <a:spcBef>
                <a:spcPts val="750"/>
              </a:spcBef>
              <a:buFontTx/>
              <a:buNone/>
            </a:pP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</a:p>
        </p:txBody>
      </p:sp>
      <p:graphicFrame>
        <p:nvGraphicFramePr>
          <p:cNvPr id="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4425289"/>
              </p:ext>
            </p:extLst>
          </p:nvPr>
        </p:nvGraphicFramePr>
        <p:xfrm>
          <a:off x="5855296" y="4789997"/>
          <a:ext cx="1162050" cy="560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6" name="Rovnice" r:id="rId3" imgW="495000" imgH="241200" progId="Equation.3">
                  <p:embed/>
                </p:oleObj>
              </mc:Choice>
              <mc:Fallback>
                <p:oleObj name="Rovnice" r:id="rId3" imgW="49500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55296" y="4789997"/>
                        <a:ext cx="1162050" cy="5603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8567127"/>
              </p:ext>
            </p:extLst>
          </p:nvPr>
        </p:nvGraphicFramePr>
        <p:xfrm>
          <a:off x="3876075" y="4792164"/>
          <a:ext cx="1670050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7" name="Rovnice" r:id="rId5" imgW="711000" imgH="253800" progId="Equation.3">
                  <p:embed/>
                </p:oleObj>
              </mc:Choice>
              <mc:Fallback>
                <p:oleObj name="Rovnice" r:id="rId5" imgW="71100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76075" y="4792164"/>
                        <a:ext cx="1670050" cy="5905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6965599"/>
              </p:ext>
            </p:extLst>
          </p:nvPr>
        </p:nvGraphicFramePr>
        <p:xfrm>
          <a:off x="5855296" y="5326319"/>
          <a:ext cx="2757631" cy="4971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8" name="Rovnice" r:id="rId7" imgW="1117440" imgH="203040" progId="Equation.3">
                  <p:embed/>
                </p:oleObj>
              </mc:Choice>
              <mc:Fallback>
                <p:oleObj name="Rovnice" r:id="rId7" imgW="111744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55296" y="5326319"/>
                        <a:ext cx="2757631" cy="49714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6051138"/>
              </p:ext>
            </p:extLst>
          </p:nvPr>
        </p:nvGraphicFramePr>
        <p:xfrm>
          <a:off x="3832525" y="5232910"/>
          <a:ext cx="1789113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9" name="Rovnice" r:id="rId9" imgW="761760" imgH="253800" progId="Equation.3">
                  <p:embed/>
                </p:oleObj>
              </mc:Choice>
              <mc:Fallback>
                <p:oleObj name="Rovnice" r:id="rId9" imgW="76176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32525" y="5232910"/>
                        <a:ext cx="1789113" cy="5905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0823413"/>
              </p:ext>
            </p:extLst>
          </p:nvPr>
        </p:nvGraphicFramePr>
        <p:xfrm>
          <a:off x="3831625" y="5670052"/>
          <a:ext cx="1758950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0" name="Rovnice" r:id="rId11" imgW="749160" imgH="253800" progId="Equation.3">
                  <p:embed/>
                </p:oleObj>
              </mc:Choice>
              <mc:Fallback>
                <p:oleObj name="Rovnice" r:id="rId11" imgW="74916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31625" y="5670052"/>
                        <a:ext cx="1758950" cy="5905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8829304"/>
              </p:ext>
            </p:extLst>
          </p:nvPr>
        </p:nvGraphicFramePr>
        <p:xfrm>
          <a:off x="5855296" y="5787527"/>
          <a:ext cx="2803525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1" name="Rovnice" r:id="rId13" imgW="1193760" imgH="203040" progId="Equation.3">
                  <p:embed/>
                </p:oleObj>
              </mc:Choice>
              <mc:Fallback>
                <p:oleObj name="Rovnice" r:id="rId13" imgW="119376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55296" y="5787527"/>
                        <a:ext cx="2803525" cy="4730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7295018"/>
              </p:ext>
            </p:extLst>
          </p:nvPr>
        </p:nvGraphicFramePr>
        <p:xfrm>
          <a:off x="5872741" y="4290254"/>
          <a:ext cx="1014412" cy="560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2" name="Rovnice" r:id="rId15" imgW="431640" imgH="241200" progId="Equation.3">
                  <p:embed/>
                </p:oleObj>
              </mc:Choice>
              <mc:Fallback>
                <p:oleObj name="Rovnice" r:id="rId15" imgW="43164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72741" y="4290254"/>
                        <a:ext cx="1014412" cy="5603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9290467"/>
              </p:ext>
            </p:extLst>
          </p:nvPr>
        </p:nvGraphicFramePr>
        <p:xfrm>
          <a:off x="3889683" y="4332475"/>
          <a:ext cx="1609725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3" name="Rovnice" r:id="rId17" imgW="685800" imgH="253800" progId="Equation.3">
                  <p:embed/>
                </p:oleObj>
              </mc:Choice>
              <mc:Fallback>
                <p:oleObj name="Rovnice" r:id="rId17" imgW="68580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9683" y="4332475"/>
                        <a:ext cx="1609725" cy="5905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60125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4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Číslovkové předpony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84784"/>
            <a:ext cx="8229600" cy="4608512"/>
          </a:xfrm>
        </p:spPr>
        <p:txBody>
          <a:bodyPr/>
          <a:lstStyle/>
          <a:p>
            <a:pPr marL="0" indent="0" eaLnBrk="1" hangingPunct="1">
              <a:lnSpc>
                <a:spcPct val="100000"/>
              </a:lnSpc>
              <a:spcBef>
                <a:spcPts val="750"/>
              </a:spcBef>
              <a:buNone/>
            </a:pPr>
            <a:r>
              <a:rPr lang="cs-CZ" sz="24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Jednoduché číslovkové předpony</a:t>
            </a:r>
            <a:endParaRPr lang="cs-CZ" sz="2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ts val="750"/>
              </a:spcBef>
              <a:buFontTx/>
              <a:buNone/>
            </a:pP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		mono				2 	di</a:t>
            </a:r>
          </a:p>
          <a:p>
            <a:pPr eaLnBrk="1" hangingPunct="1">
              <a:lnSpc>
                <a:spcPct val="100000"/>
              </a:lnSpc>
              <a:spcBef>
                <a:spcPts val="750"/>
              </a:spcBef>
              <a:buFontTx/>
              <a:buNone/>
            </a:pP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 		</a:t>
            </a:r>
            <a:r>
              <a:rPr lang="cs-CZ" sz="24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tri</a:t>
            </a: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		4 	</a:t>
            </a:r>
            <a:r>
              <a:rPr lang="cs-CZ" sz="24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tetra</a:t>
            </a:r>
            <a:endParaRPr lang="cs-CZ" sz="2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ts val="750"/>
              </a:spcBef>
              <a:buFontTx/>
              <a:buNone/>
            </a:pP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 		</a:t>
            </a:r>
            <a:r>
              <a:rPr lang="cs-CZ" sz="24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penta</a:t>
            </a: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		6 	</a:t>
            </a:r>
            <a:r>
              <a:rPr lang="cs-CZ" sz="24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hexa</a:t>
            </a:r>
            <a:endParaRPr lang="cs-CZ" sz="2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ts val="750"/>
              </a:spcBef>
              <a:buFontTx/>
              <a:buNone/>
            </a:pP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 		</a:t>
            </a:r>
            <a:r>
              <a:rPr lang="cs-CZ" sz="24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hepta</a:t>
            </a: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		8 	</a:t>
            </a:r>
            <a:r>
              <a:rPr lang="cs-CZ" sz="24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okta</a:t>
            </a:r>
            <a:endParaRPr lang="cs-CZ" sz="2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ts val="750"/>
              </a:spcBef>
              <a:buFontTx/>
              <a:buNone/>
            </a:pP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9 		</a:t>
            </a:r>
            <a:r>
              <a:rPr lang="cs-CZ" sz="24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nona</a:t>
            </a: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				10 	deka</a:t>
            </a:r>
          </a:p>
          <a:p>
            <a:pPr eaLnBrk="1" hangingPunct="1">
              <a:lnSpc>
                <a:spcPct val="100000"/>
              </a:lnSpc>
              <a:spcBef>
                <a:spcPts val="750"/>
              </a:spcBef>
              <a:buFontTx/>
              <a:buNone/>
            </a:pPr>
            <a:r>
              <a:rPr lang="cs-CZ" sz="24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Násobné číslovkové předpony</a:t>
            </a:r>
          </a:p>
          <a:p>
            <a:pPr eaLnBrk="1" hangingPunct="1">
              <a:lnSpc>
                <a:spcPct val="100000"/>
              </a:lnSpc>
              <a:spcBef>
                <a:spcPts val="750"/>
              </a:spcBef>
              <a:buFontTx/>
              <a:buNone/>
            </a:pP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dvakrát 	bis			třikrát 	</a:t>
            </a:r>
            <a:r>
              <a:rPr lang="cs-CZ" sz="24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tris</a:t>
            </a:r>
            <a:endParaRPr lang="cs-CZ" sz="2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ts val="750"/>
              </a:spcBef>
              <a:buFontTx/>
              <a:buNone/>
            </a:pP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čtyřikrát 	</a:t>
            </a:r>
            <a:r>
              <a:rPr lang="cs-CZ" sz="24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tetrakis</a:t>
            </a: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pětkrát 	</a:t>
            </a:r>
            <a:r>
              <a:rPr lang="cs-CZ" sz="24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pentakis</a:t>
            </a:r>
            <a:endParaRPr lang="cs-CZ" sz="2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1584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8263830" cy="1325563"/>
          </a:xfrm>
        </p:spPr>
        <p:txBody>
          <a:bodyPr/>
          <a:lstStyle/>
          <a:p>
            <a:r>
              <a:rPr lang="cs-CZ" sz="4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Názvosloví kyslíkatých kyselin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90688"/>
            <a:ext cx="8435280" cy="4978672"/>
          </a:xfrm>
        </p:spPr>
        <p:txBody>
          <a:bodyPr rtlCol="0"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Některé prvky tvoří dvě i více kyslíkatých kyselin,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 nichž jejich atomy mají stejná oxidační čísla, proto se k jejich rozlišení se používá vsuvka </a:t>
            </a:r>
            <a:r>
              <a:rPr lang="cs-CZ" sz="24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–hydrogen- </a:t>
            </a: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</a:t>
            </a:r>
            <a:r>
              <a:rPr lang="cs-CZ" sz="24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číslovková</a:t>
            </a: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cs-CZ" sz="24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předpona</a:t>
            </a: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určující počet atomů vodíku.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2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61938" indent="-261938">
              <a:lnSpc>
                <a:spcPct val="100000"/>
              </a:lnSpc>
              <a:spcBef>
                <a:spcPts val="750"/>
              </a:spcBef>
              <a:buNone/>
            </a:pP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kyselina </a:t>
            </a:r>
            <a:r>
              <a:rPr lang="cs-CZ" sz="24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tetrahydrogenkřemičitá</a:t>
            </a:r>
            <a:endParaRPr lang="cs-CZ" sz="2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61938" indent="-261938">
              <a:lnSpc>
                <a:spcPct val="100000"/>
              </a:lnSpc>
              <a:spcBef>
                <a:spcPts val="750"/>
              </a:spcBef>
              <a:buNone/>
            </a:pPr>
            <a:r>
              <a:rPr lang="cs-CZ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</a:t>
            </a: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yselina křemičitá</a:t>
            </a:r>
          </a:p>
          <a:p>
            <a:pPr marL="261938" indent="-261938">
              <a:lnSpc>
                <a:spcPct val="100000"/>
              </a:lnSpc>
              <a:spcBef>
                <a:spcPts val="750"/>
              </a:spcBef>
              <a:buNone/>
            </a:pPr>
            <a:endParaRPr lang="cs-CZ" sz="2400" dirty="0" smtClean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61938" indent="-261938">
              <a:lnSpc>
                <a:spcPct val="100000"/>
              </a:lnSpc>
              <a:spcBef>
                <a:spcPts val="750"/>
              </a:spcBef>
              <a:buNone/>
            </a:pPr>
            <a:r>
              <a:rPr lang="cs-CZ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</a:t>
            </a: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yselina </a:t>
            </a:r>
            <a:r>
              <a:rPr lang="cs-CZ" sz="24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trihydrogenfosforečná</a:t>
            </a: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</a:p>
          <a:p>
            <a:pPr marL="261938" indent="-261938">
              <a:lnSpc>
                <a:spcPct val="100000"/>
              </a:lnSpc>
              <a:spcBef>
                <a:spcPts val="750"/>
              </a:spcBef>
              <a:buNone/>
            </a:pPr>
            <a:r>
              <a:rPr lang="cs-CZ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</a:t>
            </a: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yselina fosforečná  </a:t>
            </a:r>
          </a:p>
          <a:p>
            <a:pPr marL="261938" indent="-261938">
              <a:lnSpc>
                <a:spcPct val="100000"/>
              </a:lnSpc>
              <a:spcBef>
                <a:spcPts val="750"/>
              </a:spcBef>
              <a:buNone/>
            </a:pPr>
            <a:endParaRPr lang="cs-CZ" sz="2400" dirty="0" smtClean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61938" indent="-261938">
              <a:lnSpc>
                <a:spcPct val="100000"/>
              </a:lnSpc>
              <a:spcBef>
                <a:spcPts val="0"/>
              </a:spcBef>
              <a:buNone/>
            </a:pPr>
            <a:endParaRPr lang="cs-CZ" sz="2400" baseline="-25000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		</a:t>
            </a:r>
            <a:endParaRPr lang="cs-CZ" sz="2400" baseline="30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fontAlgn="auto">
              <a:spcAft>
                <a:spcPts val="0"/>
              </a:spcAft>
              <a:defRPr/>
            </a:pPr>
            <a:endParaRPr lang="cs-CZ" sz="2400" baseline="30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80963" indent="-80963" eaLnBrk="1" hangingPunct="1">
              <a:lnSpc>
                <a:spcPct val="120000"/>
              </a:lnSpc>
              <a:spcBef>
                <a:spcPts val="750"/>
              </a:spcBef>
              <a:buFontTx/>
              <a:buNone/>
            </a:pP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</a:p>
        </p:txBody>
      </p:sp>
      <p:graphicFrame>
        <p:nvGraphicFramePr>
          <p:cNvPr id="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2390551"/>
              </p:ext>
            </p:extLst>
          </p:nvPr>
        </p:nvGraphicFramePr>
        <p:xfrm>
          <a:off x="6139950" y="3589474"/>
          <a:ext cx="1698625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66" name="Rovnice" r:id="rId3" imgW="723600" imgH="253800" progId="Equation.3">
                  <p:embed/>
                </p:oleObj>
              </mc:Choice>
              <mc:Fallback>
                <p:oleObj name="Rovnice" r:id="rId3" imgW="72360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39950" y="3589474"/>
                        <a:ext cx="1698625" cy="5905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4509828"/>
              </p:ext>
            </p:extLst>
          </p:nvPr>
        </p:nvGraphicFramePr>
        <p:xfrm>
          <a:off x="6128490" y="5052572"/>
          <a:ext cx="1549400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67" name="Rovnice" r:id="rId5" imgW="660240" imgH="253800" progId="Equation.3">
                  <p:embed/>
                </p:oleObj>
              </mc:Choice>
              <mc:Fallback>
                <p:oleObj name="Rovnice" r:id="rId5" imgW="66024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28490" y="5052572"/>
                        <a:ext cx="1549400" cy="5905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4969963"/>
              </p:ext>
            </p:extLst>
          </p:nvPr>
        </p:nvGraphicFramePr>
        <p:xfrm>
          <a:off x="6139950" y="4025748"/>
          <a:ext cx="1698625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68" name="Rovnice" r:id="rId7" imgW="723600" imgH="253800" progId="Equation.3">
                  <p:embed/>
                </p:oleObj>
              </mc:Choice>
              <mc:Fallback>
                <p:oleObj name="Rovnice" r:id="rId7" imgW="72360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39950" y="4025748"/>
                        <a:ext cx="1698625" cy="5905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4981586"/>
              </p:ext>
            </p:extLst>
          </p:nvPr>
        </p:nvGraphicFramePr>
        <p:xfrm>
          <a:off x="6139950" y="5541462"/>
          <a:ext cx="1549400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69" name="Rovnice" r:id="rId9" imgW="660240" imgH="253800" progId="Equation.3">
                  <p:embed/>
                </p:oleObj>
              </mc:Choice>
              <mc:Fallback>
                <p:oleObj name="Rovnice" r:id="rId9" imgW="66024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39950" y="5541462"/>
                        <a:ext cx="1549400" cy="5905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35441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8263830" cy="1325563"/>
          </a:xfrm>
        </p:spPr>
        <p:txBody>
          <a:bodyPr/>
          <a:lstStyle/>
          <a:p>
            <a:r>
              <a:rPr lang="cs-CZ" sz="4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Názvosloví kyslíkatých kyselin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90688"/>
            <a:ext cx="8435280" cy="4978672"/>
          </a:xfrm>
        </p:spPr>
        <p:txBody>
          <a:bodyPr rtlCol="0">
            <a:noAutofit/>
          </a:bodyPr>
          <a:lstStyle/>
          <a:p>
            <a:pPr marL="261938" indent="-261938">
              <a:lnSpc>
                <a:spcPct val="100000"/>
              </a:lnSpc>
              <a:spcBef>
                <a:spcPts val="750"/>
              </a:spcBef>
              <a:buNone/>
            </a:pP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Vsuvka </a:t>
            </a:r>
            <a:r>
              <a:rPr lang="cs-CZ" sz="24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–hydrogen– </a:t>
            </a: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 předponou se používá běžně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při větším počtu vodíků než dva: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2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-261938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Někdy se používá vsuvka </a:t>
            </a:r>
            <a:r>
              <a:rPr lang="cs-CZ" sz="24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</a:t>
            </a:r>
            <a:r>
              <a:rPr lang="cs-CZ" sz="2400" dirty="0" err="1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oxo</a:t>
            </a:r>
            <a:r>
              <a:rPr lang="cs-CZ" sz="24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 </a:t>
            </a:r>
            <a:r>
              <a:rPr lang="cs-CZ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 </a:t>
            </a: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předponou pro vyjádření počtu atomů kyslíku:</a:t>
            </a:r>
          </a:p>
          <a:p>
            <a:pPr marL="0" indent="-261938">
              <a:lnSpc>
                <a:spcPct val="100000"/>
              </a:lnSpc>
              <a:spcBef>
                <a:spcPts val="0"/>
              </a:spcBef>
              <a:buNone/>
            </a:pPr>
            <a:endParaRPr lang="cs-CZ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-261938">
              <a:lnSpc>
                <a:spcPct val="100000"/>
              </a:lnSpc>
              <a:spcBef>
                <a:spcPts val="0"/>
              </a:spcBef>
              <a:buNone/>
            </a:pPr>
            <a:endParaRPr lang="cs-CZ" sz="2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-261938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Podobně se pomocí předpon vyjadřuje větší počet kyselinotvorných prvků ve vzorci:</a:t>
            </a:r>
            <a:endParaRPr lang="cs-CZ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61938" indent="-261938">
              <a:lnSpc>
                <a:spcPct val="100000"/>
              </a:lnSpc>
              <a:spcBef>
                <a:spcPts val="750"/>
              </a:spcBef>
              <a:buNone/>
            </a:pPr>
            <a:endParaRPr lang="cs-CZ" sz="2400" dirty="0" smtClean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61938" indent="-261938">
              <a:lnSpc>
                <a:spcPct val="100000"/>
              </a:lnSpc>
              <a:spcBef>
                <a:spcPts val="0"/>
              </a:spcBef>
              <a:buNone/>
            </a:pPr>
            <a:endParaRPr lang="cs-CZ" sz="2400" baseline="-25000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		</a:t>
            </a:r>
            <a:endParaRPr lang="cs-CZ" sz="2400" baseline="30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fontAlgn="auto">
              <a:spcAft>
                <a:spcPts val="0"/>
              </a:spcAft>
              <a:defRPr/>
            </a:pPr>
            <a:endParaRPr lang="cs-CZ" sz="2400" baseline="30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80963" indent="-80963" eaLnBrk="1" hangingPunct="1">
              <a:lnSpc>
                <a:spcPct val="120000"/>
              </a:lnSpc>
              <a:spcBef>
                <a:spcPts val="750"/>
              </a:spcBef>
              <a:buFontTx/>
              <a:buNone/>
            </a:pP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</a:p>
        </p:txBody>
      </p:sp>
      <p:graphicFrame>
        <p:nvGraphicFramePr>
          <p:cNvPr id="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8231815"/>
              </p:ext>
            </p:extLst>
          </p:nvPr>
        </p:nvGraphicFramePr>
        <p:xfrm>
          <a:off x="1475656" y="2529394"/>
          <a:ext cx="1608138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97" name="Rovnice" r:id="rId3" imgW="685800" imgH="253800" progId="Equation.3">
                  <p:embed/>
                </p:oleObj>
              </mc:Choice>
              <mc:Fallback>
                <p:oleObj name="Rovnice" r:id="rId3" imgW="68580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5656" y="2529394"/>
                        <a:ext cx="1608138" cy="5905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6391089"/>
              </p:ext>
            </p:extLst>
          </p:nvPr>
        </p:nvGraphicFramePr>
        <p:xfrm>
          <a:off x="1301725" y="5643561"/>
          <a:ext cx="1758950" cy="560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98" name="Rovnice" r:id="rId5" imgW="749160" imgH="241200" progId="Equation.3">
                  <p:embed/>
                </p:oleObj>
              </mc:Choice>
              <mc:Fallback>
                <p:oleObj name="Rovnice" r:id="rId5" imgW="74916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1725" y="5643561"/>
                        <a:ext cx="1758950" cy="5603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5187825"/>
              </p:ext>
            </p:extLst>
          </p:nvPr>
        </p:nvGraphicFramePr>
        <p:xfrm>
          <a:off x="1474788" y="4008438"/>
          <a:ext cx="1608137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99" name="Rovnice" r:id="rId7" imgW="685800" imgH="253800" progId="Equation.3">
                  <p:embed/>
                </p:oleObj>
              </mc:Choice>
              <mc:Fallback>
                <p:oleObj name="Rovnice" r:id="rId7" imgW="68580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4788" y="4008438"/>
                        <a:ext cx="1608137" cy="5905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6233262"/>
              </p:ext>
            </p:extLst>
          </p:nvPr>
        </p:nvGraphicFramePr>
        <p:xfrm>
          <a:off x="3402013" y="2559136"/>
          <a:ext cx="5058419" cy="5333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00" name="Rovnice" r:id="rId9" imgW="1904760" imgH="203040" progId="Equation.3">
                  <p:embed/>
                </p:oleObj>
              </mc:Choice>
              <mc:Fallback>
                <p:oleObj name="Rovnice" r:id="rId9" imgW="190476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02013" y="2559136"/>
                        <a:ext cx="5058419" cy="53331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0780181"/>
              </p:ext>
            </p:extLst>
          </p:nvPr>
        </p:nvGraphicFramePr>
        <p:xfrm>
          <a:off x="3402013" y="5663890"/>
          <a:ext cx="3384376" cy="5197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01" name="Rovnice" r:id="rId11" imgW="1307880" imgH="203040" progId="Equation.3">
                  <p:embed/>
                </p:oleObj>
              </mc:Choice>
              <mc:Fallback>
                <p:oleObj name="Rovnice" r:id="rId11" imgW="130788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02013" y="5663890"/>
                        <a:ext cx="3384376" cy="51973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8886450"/>
              </p:ext>
            </p:extLst>
          </p:nvPr>
        </p:nvGraphicFramePr>
        <p:xfrm>
          <a:off x="3417888" y="4008438"/>
          <a:ext cx="3910012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02" name="Rovnice" r:id="rId13" imgW="1511280" imgH="203040" progId="Equation.3">
                  <p:embed/>
                </p:oleObj>
              </mc:Choice>
              <mc:Fallback>
                <p:oleObj name="Rovnice" r:id="rId13" imgW="151128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7888" y="4008438"/>
                        <a:ext cx="3910012" cy="5207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44517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8634</TotalTime>
  <Words>568</Words>
  <Application>Microsoft Office PowerPoint</Application>
  <PresentationFormat>Předvádění na obrazovce (4:3)</PresentationFormat>
  <Paragraphs>146</Paragraphs>
  <Slides>16</Slides>
  <Notes>1</Notes>
  <HiddenSlides>0</HiddenSlides>
  <MMClips>0</MMClips>
  <ScaleCrop>false</ScaleCrop>
  <HeadingPairs>
    <vt:vector size="8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Verdana</vt:lpstr>
      <vt:lpstr>Office Theme</vt:lpstr>
      <vt:lpstr>Rovnice</vt:lpstr>
      <vt:lpstr>Prezentace aplikace PowerPoint</vt:lpstr>
      <vt:lpstr>Prezentace aplikace PowerPoint</vt:lpstr>
      <vt:lpstr>Chemické názvosloví</vt:lpstr>
      <vt:lpstr>Názvosloví ternárních sloučenin</vt:lpstr>
      <vt:lpstr>Názvosloví hydroxidů</vt:lpstr>
      <vt:lpstr>Názvosloví kyslíkatých kyselin</vt:lpstr>
      <vt:lpstr>Číslovkové předpony</vt:lpstr>
      <vt:lpstr>Názvosloví kyslíkatých kyselin</vt:lpstr>
      <vt:lpstr>Názvosloví kyslíkatých kyselin</vt:lpstr>
      <vt:lpstr>Názvosloví solí kyslíkatých kyselin</vt:lpstr>
      <vt:lpstr>Názvosloví solí kyslíkatých kyselin</vt:lpstr>
      <vt:lpstr>Názvosloví solí kyslíkatých kyselin</vt:lpstr>
      <vt:lpstr>Názvosloví hydratovaných solí </vt:lpstr>
      <vt:lpstr>Názvosloví - procvičování</vt:lpstr>
      <vt:lpstr>Seznam obrázků:</vt:lpstr>
      <vt:lpstr>Použité zdroje: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CHEMIE</dc:title>
  <dc:creator>Zdenek Topfer</dc:creator>
  <cp:lastModifiedBy>Ivana Töpferová</cp:lastModifiedBy>
  <cp:revision>1183</cp:revision>
  <dcterms:created xsi:type="dcterms:W3CDTF">2012-09-09T15:49:48Z</dcterms:created>
  <dcterms:modified xsi:type="dcterms:W3CDTF">2013-09-03T20:05:22Z</dcterms:modified>
</cp:coreProperties>
</file>