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300" r:id="rId1"/>
  </p:sldMasterIdLst>
  <p:notesMasterIdLst>
    <p:notesMasterId r:id="rId23"/>
  </p:notesMasterIdLst>
  <p:handoutMasterIdLst>
    <p:handoutMasterId r:id="rId24"/>
  </p:handoutMasterIdLst>
  <p:sldIdLst>
    <p:sldId id="277" r:id="rId2"/>
    <p:sldId id="278" r:id="rId3"/>
    <p:sldId id="256" r:id="rId4"/>
    <p:sldId id="332" r:id="rId5"/>
    <p:sldId id="358" r:id="rId6"/>
    <p:sldId id="349" r:id="rId7"/>
    <p:sldId id="363" r:id="rId8"/>
    <p:sldId id="336" r:id="rId9"/>
    <p:sldId id="350" r:id="rId10"/>
    <p:sldId id="344" r:id="rId11"/>
    <p:sldId id="364" r:id="rId12"/>
    <p:sldId id="351" r:id="rId13"/>
    <p:sldId id="352" r:id="rId14"/>
    <p:sldId id="355" r:id="rId15"/>
    <p:sldId id="357" r:id="rId16"/>
    <p:sldId id="354" r:id="rId17"/>
    <p:sldId id="359" r:id="rId18"/>
    <p:sldId id="361" r:id="rId19"/>
    <p:sldId id="362" r:id="rId20"/>
    <p:sldId id="271" r:id="rId21"/>
    <p:sldId id="270" r:id="rId22"/>
  </p:sldIdLst>
  <p:sldSz cx="9144000" cy="6858000" type="screen4x3"/>
  <p:notesSz cx="6858000" cy="9144000"/>
  <p:defaultTextStyle>
    <a:defPPr>
      <a:defRPr lang="cs-CZ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EDB6"/>
    <a:srgbClr val="29C7FF"/>
    <a:srgbClr val="FFFFB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6544" autoAdjust="0"/>
    <p:restoredTop sz="94660"/>
  </p:normalViewPr>
  <p:slideViewPr>
    <p:cSldViewPr>
      <p:cViewPr varScale="1">
        <p:scale>
          <a:sx n="67" d="100"/>
          <a:sy n="67" d="100"/>
        </p:scale>
        <p:origin x="1764" y="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80" d="100"/>
          <a:sy n="80" d="100"/>
        </p:scale>
        <p:origin x="-1974" y="-78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4.wmf"/><Relationship Id="rId1" Type="http://schemas.openxmlformats.org/officeDocument/2006/relationships/image" Target="../media/image3.wmf"/></Relationships>
</file>

<file path=ppt/drawings/_rels/vmlDrawing2.vml.rels><?xml version="1.0" encoding="UTF-8" standalone="yes"?>
<Relationships xmlns="http://schemas.openxmlformats.org/package/2006/relationships"><Relationship Id="rId8" Type="http://schemas.openxmlformats.org/officeDocument/2006/relationships/image" Target="../media/image14.wmf"/><Relationship Id="rId3" Type="http://schemas.openxmlformats.org/officeDocument/2006/relationships/image" Target="../media/image9.wmf"/><Relationship Id="rId7" Type="http://schemas.openxmlformats.org/officeDocument/2006/relationships/image" Target="../media/image13.wmf"/><Relationship Id="rId2" Type="http://schemas.openxmlformats.org/officeDocument/2006/relationships/image" Target="../media/image8.wmf"/><Relationship Id="rId1" Type="http://schemas.openxmlformats.org/officeDocument/2006/relationships/image" Target="../media/image7.wmf"/><Relationship Id="rId6" Type="http://schemas.openxmlformats.org/officeDocument/2006/relationships/image" Target="../media/image12.wmf"/><Relationship Id="rId5" Type="http://schemas.openxmlformats.org/officeDocument/2006/relationships/image" Target="../media/image11.wmf"/><Relationship Id="rId10" Type="http://schemas.openxmlformats.org/officeDocument/2006/relationships/image" Target="../media/image16.wmf"/><Relationship Id="rId4" Type="http://schemas.openxmlformats.org/officeDocument/2006/relationships/image" Target="../media/image10.wmf"/><Relationship Id="rId9" Type="http://schemas.openxmlformats.org/officeDocument/2006/relationships/image" Target="../media/image15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hangingPunct="1"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hangingPunct="1"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fld id="{869202D7-D963-419D-93D3-4F9C4F8381AB}" type="datetimeFigureOut">
              <a:rPr lang="cs-CZ"/>
              <a:pPr>
                <a:defRPr/>
              </a:pPr>
              <a:t>25.8.2013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hangingPunct="1"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eaLnBrk="1" hangingPunct="1"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fld id="{98E3D5BE-4176-44E9-B001-52EDA1193DFE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8708619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hangingPunct="1"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hangingPunct="1"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fld id="{E6023140-B697-4E63-8627-34A55954F7A0}" type="datetimeFigureOut">
              <a:rPr lang="cs-CZ"/>
              <a:pPr>
                <a:defRPr/>
              </a:pPr>
              <a:t>25.8.2013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cs-CZ" noProof="0" smtClean="0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noProof="0" smtClean="0"/>
              <a:t>Klepnutím lze upravit styly předlohy textu.</a:t>
            </a:r>
          </a:p>
          <a:p>
            <a:pPr lvl="1"/>
            <a:r>
              <a:rPr lang="cs-CZ" noProof="0" smtClean="0"/>
              <a:t>Druhá úroveň</a:t>
            </a:r>
          </a:p>
          <a:p>
            <a:pPr lvl="2"/>
            <a:r>
              <a:rPr lang="cs-CZ" noProof="0" smtClean="0"/>
              <a:t>Třetí úroveň</a:t>
            </a:r>
          </a:p>
          <a:p>
            <a:pPr lvl="3"/>
            <a:r>
              <a:rPr lang="cs-CZ" noProof="0" smtClean="0"/>
              <a:t>Čtvrtá úroveň</a:t>
            </a:r>
          </a:p>
          <a:p>
            <a:pPr lvl="4"/>
            <a:r>
              <a:rPr lang="cs-CZ" noProof="0" smtClean="0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hangingPunct="1"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eaLnBrk="1" hangingPunct="1"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fld id="{5D421D52-8DEC-402E-A196-6D951B9CE2C4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894130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 smtClean="0"/>
              <a:t>Kliknutím lze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C93089-24F6-4F75-A27E-AC7B8A90A6D6}" type="datetimeFigureOut">
              <a:rPr lang="cs-CZ"/>
              <a:pPr>
                <a:defRPr/>
              </a:pPr>
              <a:t>25.8.2013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D703E1-1CE6-4D4C-936A-262814A6B8B7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646260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3CA88D-D6CF-4F16-801A-BD41B6B30B1D}" type="datetimeFigureOut">
              <a:rPr lang="cs-CZ"/>
              <a:pPr>
                <a:defRPr/>
              </a:pPr>
              <a:t>25.8.2013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4F44EB-D8B6-45D0-A7DB-DA8721B31F34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90940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F5EF0E-783E-43A4-9A94-EEADD9DD512F}" type="datetimeFigureOut">
              <a:rPr lang="cs-CZ"/>
              <a:pPr>
                <a:defRPr/>
              </a:pPr>
              <a:t>25.8.2013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709538-29FC-48C5-943F-7FBE0944E757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024315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>
  <p:cSld name="Nadpis, obsah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DA0F446-CE0E-4101-B085-BF23B2C6EFFF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182462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A08A0D-0342-4EB9-8DCD-79E18293C5EA}" type="datetimeFigureOut">
              <a:rPr lang="cs-CZ"/>
              <a:pPr>
                <a:defRPr/>
              </a:pPr>
              <a:t>25.8.2013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7D08CC-B173-4F3B-A316-917A04459AB6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970489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5483D8-74B6-4A20-BADC-5760770BF33E}" type="datetimeFigureOut">
              <a:rPr lang="cs-CZ"/>
              <a:pPr>
                <a:defRPr/>
              </a:pPr>
              <a:t>25.8.2013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42B4F2-D3FC-4873-92AA-CEA7CC35331E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890400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370614-4D67-42A6-8AF8-EABBD919548E}" type="datetimeFigureOut">
              <a:rPr lang="cs-CZ"/>
              <a:pPr>
                <a:defRPr/>
              </a:pPr>
              <a:t>25.8.2013</a:t>
            </a:fld>
            <a:endParaRPr lang="cs-CZ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D68B9F-59AC-46D0-A5E3-0D7E8AE6A23D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236841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B1A963-7CA6-4F3E-BCB6-432A29F98F0B}" type="datetimeFigureOut">
              <a:rPr lang="cs-CZ"/>
              <a:pPr>
                <a:defRPr/>
              </a:pPr>
              <a:t>25.8.2013</a:t>
            </a:fld>
            <a:endParaRPr lang="cs-CZ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EB96C8-4D23-48E3-87CA-FD23DC335680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77634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71DF4B-41E3-4CC8-8206-23FBC172BE7F}" type="datetimeFigureOut">
              <a:rPr lang="cs-CZ"/>
              <a:pPr>
                <a:defRPr/>
              </a:pPr>
              <a:t>25.8.2013</a:t>
            </a:fld>
            <a:endParaRPr lang="cs-CZ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E66F39-59DA-4E8A-992C-DF42BBD42019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636655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021D9D-37E4-4CF3-BF58-132A7235F53D}" type="datetimeFigureOut">
              <a:rPr lang="cs-CZ"/>
              <a:pPr>
                <a:defRPr/>
              </a:pPr>
              <a:t>25.8.2013</a:t>
            </a:fld>
            <a:endParaRPr lang="cs-CZ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B1F4BF-C166-4ACF-ABF5-362351BA4860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697471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018F92-9995-40C7-AE3E-028C4DEDAB40}" type="datetimeFigureOut">
              <a:rPr lang="cs-CZ"/>
              <a:pPr>
                <a:defRPr/>
              </a:pPr>
              <a:t>25.8.2013</a:t>
            </a:fld>
            <a:endParaRPr lang="cs-CZ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3CCE16-B593-4055-8582-D14BFF47E494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694214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cs-CZ" noProof="0" smtClean="0"/>
              <a:t>Kliknutím na ikonu přidáte obrázek.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D895C7-42EC-4360-BF49-4815BAB85FA4}" type="datetimeFigureOut">
              <a:rPr lang="cs-CZ"/>
              <a:pPr>
                <a:defRPr/>
              </a:pPr>
              <a:t>25.8.2013</a:t>
            </a:fld>
            <a:endParaRPr lang="cs-CZ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A2FCF9-0CDD-4F6D-B0B5-636080D3178D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826832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4">
                <a:lumMod val="0"/>
                <a:lumOff val="100000"/>
              </a:schemeClr>
            </a:gs>
            <a:gs pos="0">
              <a:schemeClr val="accent4">
                <a:lumMod val="0"/>
                <a:lumOff val="100000"/>
              </a:schemeClr>
            </a:gs>
            <a:gs pos="100000">
              <a:schemeClr val="accent4">
                <a:lumMod val="100000"/>
              </a:schemeClr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628650" y="365125"/>
            <a:ext cx="78867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cs-CZ" smtClean="0"/>
              <a:t>Kliknutím lze upravit styl.</a:t>
            </a:r>
            <a:endParaRPr lang="en-US" smtClean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28650" y="1825625"/>
            <a:ext cx="78867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hangingPunct="1">
              <a:defRPr sz="1200">
                <a:solidFill>
                  <a:schemeClr val="tx1">
                    <a:tint val="75000"/>
                  </a:schemeClr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B2CFCFC9-9753-4145-ABBE-836E24747078}" type="datetimeFigureOut">
              <a:rPr lang="cs-CZ"/>
              <a:pPr>
                <a:defRPr/>
              </a:pPr>
              <a:t>25.8.2013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hangingPunct="1">
              <a:defRPr sz="1200">
                <a:solidFill>
                  <a:schemeClr val="tx1">
                    <a:tint val="75000"/>
                  </a:schemeClr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hangingPunct="1">
              <a:defRPr sz="1200">
                <a:solidFill>
                  <a:schemeClr val="tx1">
                    <a:tint val="75000"/>
                  </a:schemeClr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AD17FD0B-6399-46D7-A736-F3BE61EB32B7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328" r:id="rId1"/>
    <p:sldLayoutId id="2147484329" r:id="rId2"/>
    <p:sldLayoutId id="2147484330" r:id="rId3"/>
    <p:sldLayoutId id="2147484331" r:id="rId4"/>
    <p:sldLayoutId id="2147484332" r:id="rId5"/>
    <p:sldLayoutId id="2147484333" r:id="rId6"/>
    <p:sldLayoutId id="2147484334" r:id="rId7"/>
    <p:sldLayoutId id="2147484335" r:id="rId8"/>
    <p:sldLayoutId id="2147484336" r:id="rId9"/>
    <p:sldLayoutId id="2147484337" r:id="rId10"/>
    <p:sldLayoutId id="2147484338" r:id="rId11"/>
    <p:sldLayoutId id="2147484339" r:id="rId12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wmf"/><Relationship Id="rId13" Type="http://schemas.openxmlformats.org/officeDocument/2006/relationships/oleObject" Target="../embeddings/oleObject8.bin"/><Relationship Id="rId18" Type="http://schemas.openxmlformats.org/officeDocument/2006/relationships/image" Target="../media/image14.wmf"/><Relationship Id="rId3" Type="http://schemas.openxmlformats.org/officeDocument/2006/relationships/oleObject" Target="../embeddings/oleObject3.bin"/><Relationship Id="rId21" Type="http://schemas.openxmlformats.org/officeDocument/2006/relationships/oleObject" Target="../embeddings/oleObject12.bin"/><Relationship Id="rId7" Type="http://schemas.openxmlformats.org/officeDocument/2006/relationships/oleObject" Target="../embeddings/oleObject5.bin"/><Relationship Id="rId12" Type="http://schemas.openxmlformats.org/officeDocument/2006/relationships/image" Target="../media/image11.wmf"/><Relationship Id="rId17" Type="http://schemas.openxmlformats.org/officeDocument/2006/relationships/oleObject" Target="../embeddings/oleObject10.bin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3.wmf"/><Relationship Id="rId20" Type="http://schemas.openxmlformats.org/officeDocument/2006/relationships/image" Target="../media/image15.wmf"/><Relationship Id="rId1" Type="http://schemas.openxmlformats.org/officeDocument/2006/relationships/vmlDrawing" Target="../drawings/vmlDrawing2.vml"/><Relationship Id="rId6" Type="http://schemas.openxmlformats.org/officeDocument/2006/relationships/image" Target="../media/image8.wmf"/><Relationship Id="rId11" Type="http://schemas.openxmlformats.org/officeDocument/2006/relationships/oleObject" Target="../embeddings/oleObject7.bin"/><Relationship Id="rId5" Type="http://schemas.openxmlformats.org/officeDocument/2006/relationships/oleObject" Target="../embeddings/oleObject4.bin"/><Relationship Id="rId15" Type="http://schemas.openxmlformats.org/officeDocument/2006/relationships/oleObject" Target="../embeddings/oleObject9.bin"/><Relationship Id="rId10" Type="http://schemas.openxmlformats.org/officeDocument/2006/relationships/image" Target="../media/image10.wmf"/><Relationship Id="rId19" Type="http://schemas.openxmlformats.org/officeDocument/2006/relationships/oleObject" Target="../embeddings/oleObject11.bin"/><Relationship Id="rId4" Type="http://schemas.openxmlformats.org/officeDocument/2006/relationships/image" Target="../media/image7.wmf"/><Relationship Id="rId9" Type="http://schemas.openxmlformats.org/officeDocument/2006/relationships/oleObject" Target="../embeddings/oleObject6.bin"/><Relationship Id="rId14" Type="http://schemas.openxmlformats.org/officeDocument/2006/relationships/image" Target="../media/image12.wmf"/><Relationship Id="rId22" Type="http://schemas.openxmlformats.org/officeDocument/2006/relationships/image" Target="../media/image16.wmf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4.wmf"/><Relationship Id="rId5" Type="http://schemas.openxmlformats.org/officeDocument/2006/relationships/oleObject" Target="../embeddings/oleObject2.bin"/><Relationship Id="rId4" Type="http://schemas.openxmlformats.org/officeDocument/2006/relationships/image" Target="../media/image3.w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Obrázek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050" y="692150"/>
            <a:ext cx="540385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3" name="Rectangle 6"/>
          <p:cNvSpPr>
            <a:spLocks noChangeArrowheads="1"/>
          </p:cNvSpPr>
          <p:nvPr/>
        </p:nvSpPr>
        <p:spPr bwMode="auto">
          <a:xfrm>
            <a:off x="1042988" y="2349500"/>
            <a:ext cx="7200900" cy="2289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cs-CZ" sz="1800" b="1" dirty="0" smtClean="0">
                <a:latin typeface="Arial" panose="020B0604020202020204" pitchFamily="34" charset="0"/>
              </a:rPr>
              <a:t>Názvosloví anorganických sloučenin I.</a:t>
            </a:r>
            <a:endParaRPr lang="cs-CZ" sz="1800" b="1" dirty="0">
              <a:latin typeface="Arial" panose="020B0604020202020204" pitchFamily="34" charset="0"/>
            </a:endParaRP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cs-CZ" sz="1800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cs-CZ" sz="1800" dirty="0">
                <a:solidFill>
                  <a:srgbClr val="000000"/>
                </a:solidFill>
                <a:latin typeface="Arial" panose="020B0604020202020204" pitchFamily="34" charset="0"/>
              </a:rPr>
              <a:t>PaedDr. Ivana Töpferová </a:t>
            </a: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cs-CZ" sz="1800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cs-CZ" sz="1800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cs-CZ" sz="1800" dirty="0">
                <a:solidFill>
                  <a:srgbClr val="000000"/>
                </a:solidFill>
                <a:latin typeface="Arial" panose="020B0604020202020204" pitchFamily="34" charset="0"/>
              </a:rPr>
              <a:t>Střední průmyslová škola, Mladá Boleslav, Havlíčkova 456</a:t>
            </a: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cs-CZ" sz="1800" dirty="0">
                <a:solidFill>
                  <a:srgbClr val="000000"/>
                </a:solidFill>
                <a:latin typeface="Arial" panose="020B0604020202020204" pitchFamily="34" charset="0"/>
              </a:rPr>
              <a:t>CZ.1.07/1.5.00/34.0861</a:t>
            </a: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cs-CZ" sz="1800" dirty="0">
                <a:solidFill>
                  <a:srgbClr val="000000"/>
                </a:solidFill>
                <a:latin typeface="Arial" panose="020B0604020202020204" pitchFamily="34" charset="0"/>
              </a:rPr>
              <a:t>MODERNIZACE VÝUKY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sz="40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Oxidační  číslo – pravidla </a:t>
            </a:r>
          </a:p>
        </p:txBody>
      </p:sp>
      <p:sp>
        <p:nvSpPr>
          <p:cNvPr id="358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29600" cy="4924425"/>
          </a:xfrm>
        </p:spPr>
        <p:txBody>
          <a:bodyPr/>
          <a:lstStyle/>
          <a:p>
            <a:pPr eaLnBrk="1" hangingPunct="1"/>
            <a:r>
              <a:rPr lang="cs-CZ" sz="2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v</a:t>
            </a:r>
            <a:r>
              <a:rPr lang="cs-CZ" sz="2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olné atomy a atomy v molekulách a krystalech prvků mají oxidační číslo </a:t>
            </a:r>
            <a:r>
              <a:rPr lang="cs-CZ" sz="2400" dirty="0" smtClean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0</a:t>
            </a:r>
          </a:p>
          <a:p>
            <a:pPr eaLnBrk="1" hangingPunct="1"/>
            <a:r>
              <a:rPr lang="cs-CZ" sz="2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</a:t>
            </a:r>
            <a:r>
              <a:rPr lang="cs-CZ" sz="2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xidační číslo vodíku je rovno </a:t>
            </a:r>
            <a:r>
              <a:rPr lang="cs-CZ" sz="2400" dirty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 </a:t>
            </a:r>
            <a:r>
              <a:rPr lang="cs-CZ" sz="2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(</a:t>
            </a:r>
            <a:r>
              <a:rPr lang="cs-CZ" sz="2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ve většině sloučenin), </a:t>
            </a:r>
            <a:r>
              <a:rPr lang="cs-CZ" sz="2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v</a:t>
            </a:r>
            <a:r>
              <a:rPr lang="cs-CZ" sz="2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ýjimkou jsou hydridy (sloučeniny vodíku s kovy), kde má vodík oxidační číslo </a:t>
            </a:r>
            <a:r>
              <a:rPr lang="cs-CZ" sz="2400" dirty="0" smtClean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–I</a:t>
            </a:r>
            <a:r>
              <a:rPr lang="cs-CZ" sz="2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</a:p>
          <a:p>
            <a:pPr eaLnBrk="1" hangingPunct="1"/>
            <a:r>
              <a:rPr lang="cs-CZ" sz="2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</a:t>
            </a:r>
            <a:r>
              <a:rPr lang="cs-CZ" sz="2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xidační číslo kyslíku je </a:t>
            </a:r>
            <a:r>
              <a:rPr lang="cs-CZ" sz="2400" dirty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–</a:t>
            </a:r>
            <a:r>
              <a:rPr lang="cs-CZ" sz="2400" dirty="0" smtClean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II </a:t>
            </a:r>
            <a:r>
              <a:rPr lang="cs-CZ" sz="2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(ve většině sloučenin), výjimkou jsou peroxidy, kde má kyslík oxidační číslo </a:t>
            </a:r>
            <a:r>
              <a:rPr lang="cs-CZ" sz="2400" dirty="0" smtClean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–I </a:t>
            </a:r>
            <a:r>
              <a:rPr lang="cs-CZ" sz="2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(např. H</a:t>
            </a:r>
            <a:r>
              <a:rPr lang="cs-CZ" sz="2400" baseline="300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</a:t>
            </a:r>
            <a:r>
              <a:rPr lang="cs-CZ" sz="2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–O</a:t>
            </a:r>
            <a:r>
              <a:rPr lang="cs-CZ" sz="2400" baseline="300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-I</a:t>
            </a:r>
            <a:r>
              <a:rPr lang="cs-CZ" sz="2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– O</a:t>
            </a:r>
            <a:r>
              <a:rPr lang="cs-CZ" sz="2400" baseline="300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-I</a:t>
            </a:r>
            <a:r>
              <a:rPr lang="cs-CZ" sz="2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–H</a:t>
            </a:r>
            <a:r>
              <a:rPr lang="cs-CZ" sz="2400" baseline="300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</a:t>
            </a:r>
            <a:r>
              <a:rPr lang="cs-CZ" sz="2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peroxid vodíku H</a:t>
            </a:r>
            <a:r>
              <a:rPr lang="cs-CZ" sz="2400" baseline="-250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2</a:t>
            </a:r>
            <a:r>
              <a:rPr lang="cs-CZ" sz="2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</a:t>
            </a:r>
            <a:r>
              <a:rPr lang="cs-CZ" sz="2400" baseline="-250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2</a:t>
            </a:r>
            <a:r>
              <a:rPr lang="cs-CZ" sz="2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)</a:t>
            </a:r>
          </a:p>
          <a:p>
            <a:pPr eaLnBrk="1" hangingPunct="1"/>
            <a:r>
              <a:rPr lang="cs-CZ" sz="2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</a:t>
            </a:r>
            <a:r>
              <a:rPr lang="cs-CZ" sz="2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oučet hodnot oxidačních čísel všech atomů prvků vytvářejících vzorec sloučeniny je roven </a:t>
            </a:r>
            <a:r>
              <a:rPr lang="cs-CZ" sz="2400" dirty="0" smtClean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0</a:t>
            </a:r>
          </a:p>
          <a:p>
            <a:pPr eaLnBrk="1" hangingPunct="1"/>
            <a:r>
              <a:rPr lang="cs-CZ" sz="2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</a:t>
            </a:r>
            <a:r>
              <a:rPr lang="cs-CZ" sz="2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xidační číslo iontu je rovno náboji tohoto iontu</a:t>
            </a:r>
          </a:p>
        </p:txBody>
      </p:sp>
    </p:spTree>
    <p:extLst>
      <p:ext uri="{BB962C8B-B14F-4D97-AF65-F5344CB8AC3E}">
        <p14:creationId xmlns:p14="http://schemas.microsoft.com/office/powerpoint/2010/main" val="24254254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58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58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358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358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358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358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358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358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1000" fill="hold"/>
                                        <p:tgtEl>
                                          <p:spTgt spid="358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1000" fill="hold"/>
                                        <p:tgtEl>
                                          <p:spTgt spid="358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/>
          <p:cNvPicPr>
            <a:picLocks noChangeAspect="1"/>
          </p:cNvPicPr>
          <p:nvPr/>
        </p:nvPicPr>
        <p:blipFill rotWithShape="1">
          <a:blip r:embed="rId2"/>
          <a:srcRect l="32026" t="12080" r="11764" b="41865"/>
          <a:stretch/>
        </p:blipFill>
        <p:spPr>
          <a:xfrm>
            <a:off x="179512" y="188640"/>
            <a:ext cx="6192688" cy="4392488"/>
          </a:xfrm>
          <a:prstGeom prst="rect">
            <a:avLst/>
          </a:prstGeom>
        </p:spPr>
      </p:pic>
      <p:pic>
        <p:nvPicPr>
          <p:cNvPr id="5" name="Obrázek 4"/>
          <p:cNvPicPr>
            <a:picLocks noChangeAspect="1"/>
          </p:cNvPicPr>
          <p:nvPr/>
        </p:nvPicPr>
        <p:blipFill rotWithShape="1">
          <a:blip r:embed="rId3"/>
          <a:srcRect l="191" t="172881" r="62667" b="-107348"/>
          <a:stretch/>
        </p:blipFill>
        <p:spPr>
          <a:xfrm>
            <a:off x="-2997" y="116631"/>
            <a:ext cx="6519213" cy="4536505"/>
          </a:xfrm>
          <a:prstGeom prst="rect">
            <a:avLst/>
          </a:prstGeom>
        </p:spPr>
      </p:pic>
      <p:pic>
        <p:nvPicPr>
          <p:cNvPr id="6" name="Obrázek 5"/>
          <p:cNvPicPr>
            <a:picLocks noChangeAspect="1"/>
          </p:cNvPicPr>
          <p:nvPr/>
        </p:nvPicPr>
        <p:blipFill rotWithShape="1">
          <a:blip r:embed="rId3"/>
          <a:srcRect l="39072" t="22283" r="1140" b="52765"/>
          <a:stretch/>
        </p:blipFill>
        <p:spPr>
          <a:xfrm>
            <a:off x="2264801" y="4676965"/>
            <a:ext cx="6641262" cy="2078252"/>
          </a:xfrm>
          <a:prstGeom prst="rect">
            <a:avLst/>
          </a:prstGeom>
        </p:spPr>
      </p:pic>
      <p:sp>
        <p:nvSpPr>
          <p:cNvPr id="7" name="Zástupný symbol pro obsah 7"/>
          <p:cNvSpPr txBox="1">
            <a:spLocks/>
          </p:cNvSpPr>
          <p:nvPr/>
        </p:nvSpPr>
        <p:spPr bwMode="auto">
          <a:xfrm>
            <a:off x="6396173" y="188641"/>
            <a:ext cx="2584841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20000"/>
              </a:spcBef>
              <a:buFont typeface="Arial" panose="020B0604020202020204" pitchFamily="34" charset="0"/>
              <a:buNone/>
            </a:pPr>
            <a:r>
              <a:rPr lang="cs-CZ" sz="1800" dirty="0">
                <a:latin typeface="Verdana" panose="020B0604030504040204" pitchFamily="34" charset="0"/>
              </a:rPr>
              <a:t>Obr. </a:t>
            </a:r>
            <a:r>
              <a:rPr lang="cs-CZ" sz="1800" dirty="0" smtClean="0">
                <a:latin typeface="Verdana" panose="020B0604030504040204" pitchFamily="34" charset="0"/>
              </a:rPr>
              <a:t>2,3 Nejběžnější oxidační čísla vybraných prvků ve sloučeninách</a:t>
            </a:r>
            <a:endParaRPr lang="cs-CZ" sz="1800" dirty="0"/>
          </a:p>
        </p:txBody>
      </p:sp>
      <p:sp>
        <p:nvSpPr>
          <p:cNvPr id="9" name="Ovál 8"/>
          <p:cNvSpPr/>
          <p:nvPr/>
        </p:nvSpPr>
        <p:spPr>
          <a:xfrm>
            <a:off x="3275856" y="4676965"/>
            <a:ext cx="720080" cy="480227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2" name="Ovál 11"/>
          <p:cNvSpPr/>
          <p:nvPr/>
        </p:nvSpPr>
        <p:spPr>
          <a:xfrm>
            <a:off x="179512" y="188640"/>
            <a:ext cx="1656184" cy="50405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3" name="Ovál 12"/>
          <p:cNvSpPr/>
          <p:nvPr/>
        </p:nvSpPr>
        <p:spPr>
          <a:xfrm>
            <a:off x="5940152" y="2348880"/>
            <a:ext cx="432048" cy="43204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663116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sz="40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Oxidační  číslo – pravidla </a:t>
            </a:r>
          </a:p>
        </p:txBody>
      </p:sp>
      <p:sp>
        <p:nvSpPr>
          <p:cNvPr id="5" name="Zástupný symbol pro obsah 2"/>
          <p:cNvSpPr txBox="1">
            <a:spLocks/>
          </p:cNvSpPr>
          <p:nvPr/>
        </p:nvSpPr>
        <p:spPr bwMode="auto">
          <a:xfrm>
            <a:off x="463082" y="1412776"/>
            <a:ext cx="8229600" cy="36590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917575" fontAlgn="auto">
              <a:lnSpc>
                <a:spcPct val="120000"/>
              </a:lnSpc>
              <a:spcBef>
                <a:spcPts val="750"/>
              </a:spcBef>
              <a:spcAft>
                <a:spcPts val="0"/>
              </a:spcAft>
              <a:buFont typeface="Arial" panose="020B0604020202020204" pitchFamily="34" charset="0"/>
              <a:buNone/>
              <a:tabLst>
                <a:tab pos="3951288" algn="l"/>
              </a:tabLst>
              <a:defRPr/>
            </a:pPr>
            <a:r>
              <a:rPr lang="cs-CZ" sz="2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Oxidační číslo atomu     	Zakončení přídavného 	jména v názvu sloučeniny                          </a:t>
            </a:r>
          </a:p>
          <a:p>
            <a:pPr marL="0" indent="0" defTabSz="917575" fontAlgn="auto">
              <a:lnSpc>
                <a:spcPct val="120000"/>
              </a:lnSpc>
              <a:spcBef>
                <a:spcPts val="750"/>
              </a:spcBef>
              <a:spcAft>
                <a:spcPts val="0"/>
              </a:spcAft>
              <a:buFont typeface="Arial" panose="020B0604020202020204" pitchFamily="34" charset="0"/>
              <a:buNone/>
              <a:tabLst>
                <a:tab pos="3951288" algn="l"/>
              </a:tabLst>
              <a:defRPr/>
            </a:pPr>
            <a:r>
              <a:rPr lang="cs-CZ" sz="2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I                              	 -ný                                       </a:t>
            </a:r>
          </a:p>
          <a:p>
            <a:pPr fontAlgn="auto">
              <a:lnSpc>
                <a:spcPct val="120000"/>
              </a:lnSpc>
              <a:spcBef>
                <a:spcPts val="750"/>
              </a:spcBef>
              <a:spcAft>
                <a:spcPts val="0"/>
              </a:spcAft>
              <a:buFont typeface="Arial" panose="020B0604020202020204" pitchFamily="34" charset="0"/>
              <a:buNone/>
              <a:tabLst>
                <a:tab pos="4033838" algn="l"/>
              </a:tabLst>
              <a:defRPr/>
            </a:pPr>
            <a:r>
              <a:rPr lang="cs-CZ" sz="2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II        	-</a:t>
            </a:r>
            <a:r>
              <a:rPr lang="cs-CZ" sz="2400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natý</a:t>
            </a:r>
            <a:r>
              <a:rPr lang="cs-CZ" sz="2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                                   </a:t>
            </a:r>
          </a:p>
          <a:p>
            <a:pPr fontAlgn="auto">
              <a:lnSpc>
                <a:spcPct val="120000"/>
              </a:lnSpc>
              <a:spcBef>
                <a:spcPts val="750"/>
              </a:spcBef>
              <a:spcAft>
                <a:spcPts val="0"/>
              </a:spcAft>
              <a:buFont typeface="Arial" panose="020B0604020202020204" pitchFamily="34" charset="0"/>
              <a:buNone/>
              <a:tabLst>
                <a:tab pos="3951288" algn="l"/>
              </a:tabLst>
              <a:defRPr/>
            </a:pPr>
            <a:r>
              <a:rPr lang="cs-CZ" sz="2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III                            	 -</a:t>
            </a:r>
            <a:r>
              <a:rPr lang="cs-CZ" sz="2400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itý</a:t>
            </a:r>
            <a:r>
              <a:rPr lang="cs-CZ" sz="2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                                     </a:t>
            </a:r>
          </a:p>
          <a:p>
            <a:pPr fontAlgn="auto">
              <a:lnSpc>
                <a:spcPct val="120000"/>
              </a:lnSpc>
              <a:spcBef>
                <a:spcPts val="750"/>
              </a:spcBef>
              <a:spcAft>
                <a:spcPts val="0"/>
              </a:spcAft>
              <a:buFont typeface="Arial" panose="020B0604020202020204" pitchFamily="34" charset="0"/>
              <a:buNone/>
              <a:tabLst>
                <a:tab pos="4033838" algn="l"/>
              </a:tabLst>
              <a:defRPr/>
            </a:pPr>
            <a:r>
              <a:rPr lang="cs-CZ" sz="2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IV                             	-</a:t>
            </a:r>
            <a:r>
              <a:rPr lang="cs-CZ" sz="2400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ičitý</a:t>
            </a:r>
            <a:r>
              <a:rPr lang="cs-CZ" sz="2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                                   </a:t>
            </a:r>
          </a:p>
          <a:p>
            <a:pPr fontAlgn="auto">
              <a:lnSpc>
                <a:spcPct val="120000"/>
              </a:lnSpc>
              <a:spcBef>
                <a:spcPts val="750"/>
              </a:spcBef>
              <a:spcAft>
                <a:spcPts val="0"/>
              </a:spcAft>
              <a:buFont typeface="Arial" panose="020B0604020202020204" pitchFamily="34" charset="0"/>
              <a:buNone/>
              <a:tabLst>
                <a:tab pos="4033838" algn="l"/>
              </a:tabLst>
              <a:defRPr/>
            </a:pPr>
            <a:r>
              <a:rPr lang="cs-CZ" sz="2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V                              	-</a:t>
            </a:r>
            <a:r>
              <a:rPr lang="cs-CZ" sz="2400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ečný</a:t>
            </a:r>
            <a:r>
              <a:rPr lang="cs-CZ" sz="2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, -</a:t>
            </a:r>
            <a:r>
              <a:rPr lang="cs-CZ" sz="2400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ičný</a:t>
            </a:r>
            <a:r>
              <a:rPr lang="cs-CZ" sz="2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                        </a:t>
            </a:r>
          </a:p>
          <a:p>
            <a:pPr fontAlgn="auto">
              <a:lnSpc>
                <a:spcPct val="120000"/>
              </a:lnSpc>
              <a:spcBef>
                <a:spcPts val="750"/>
              </a:spcBef>
              <a:spcAft>
                <a:spcPts val="0"/>
              </a:spcAft>
              <a:buFont typeface="Arial" panose="020B0604020202020204" pitchFamily="34" charset="0"/>
              <a:buNone/>
              <a:tabLst>
                <a:tab pos="3951288" algn="l"/>
              </a:tabLst>
              <a:defRPr/>
            </a:pPr>
            <a:r>
              <a:rPr lang="cs-CZ" sz="2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VI                             	 -</a:t>
            </a:r>
            <a:r>
              <a:rPr lang="cs-CZ" sz="2400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ový</a:t>
            </a:r>
            <a:r>
              <a:rPr lang="cs-CZ" sz="2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                                    </a:t>
            </a:r>
          </a:p>
          <a:p>
            <a:pPr fontAlgn="auto">
              <a:lnSpc>
                <a:spcPct val="120000"/>
              </a:lnSpc>
              <a:spcBef>
                <a:spcPts val="750"/>
              </a:spcBef>
              <a:spcAft>
                <a:spcPts val="0"/>
              </a:spcAft>
              <a:buFont typeface="Arial" panose="020B0604020202020204" pitchFamily="34" charset="0"/>
              <a:buNone/>
              <a:tabLst>
                <a:tab pos="3951288" algn="l"/>
              </a:tabLst>
              <a:defRPr/>
            </a:pPr>
            <a:r>
              <a:rPr lang="cs-CZ" sz="2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VII                            	 -</a:t>
            </a:r>
            <a:r>
              <a:rPr lang="cs-CZ" sz="2400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istý</a:t>
            </a:r>
            <a:r>
              <a:rPr lang="cs-CZ" sz="2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                                    </a:t>
            </a:r>
          </a:p>
          <a:p>
            <a:pPr fontAlgn="auto">
              <a:lnSpc>
                <a:spcPct val="120000"/>
              </a:lnSpc>
              <a:spcBef>
                <a:spcPts val="750"/>
              </a:spcBef>
              <a:spcAft>
                <a:spcPts val="0"/>
              </a:spcAft>
              <a:buFont typeface="Arial" panose="020B0604020202020204" pitchFamily="34" charset="0"/>
              <a:buNone/>
              <a:tabLst>
                <a:tab pos="3951288" algn="l"/>
              </a:tabLst>
              <a:defRPr/>
            </a:pPr>
            <a:r>
              <a:rPr lang="cs-CZ" sz="2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VIII                           	 -</a:t>
            </a:r>
            <a:r>
              <a:rPr lang="cs-CZ" sz="2400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ičelý</a:t>
            </a:r>
            <a:r>
              <a:rPr lang="cs-CZ" sz="2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                              </a:t>
            </a:r>
          </a:p>
        </p:txBody>
      </p:sp>
    </p:spTree>
    <p:extLst>
      <p:ext uri="{BB962C8B-B14F-4D97-AF65-F5344CB8AC3E}">
        <p14:creationId xmlns:p14="http://schemas.microsoft.com/office/powerpoint/2010/main" val="28760271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cs-CZ" sz="40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Názvy a vzorce binárních sloučenin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28650" y="1844824"/>
            <a:ext cx="7886700" cy="4824536"/>
          </a:xfrm>
        </p:spPr>
        <p:txBody>
          <a:bodyPr rtlCol="0">
            <a:noAutofit/>
          </a:bodyPr>
          <a:lstStyle/>
          <a:p>
            <a:pPr marL="0" indent="0" fontAlgn="auto">
              <a:lnSpc>
                <a:spcPct val="100000"/>
              </a:lnSpc>
              <a:spcAft>
                <a:spcPts val="0"/>
              </a:spcAft>
              <a:buNone/>
              <a:defRPr/>
            </a:pPr>
            <a:r>
              <a:rPr lang="cs-CZ" sz="2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Binární sloučeniny jsou </a:t>
            </a:r>
            <a:r>
              <a:rPr lang="cs-CZ" sz="2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složeny </a:t>
            </a:r>
            <a:r>
              <a:rPr lang="cs-CZ" sz="2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ze dvou </a:t>
            </a:r>
            <a:r>
              <a:rPr lang="cs-CZ" sz="2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prvků.</a:t>
            </a:r>
          </a:p>
          <a:p>
            <a:pPr marL="1158875" indent="-1158875" fontAlgn="auto">
              <a:lnSpc>
                <a:spcPct val="100000"/>
              </a:lnSpc>
              <a:spcAft>
                <a:spcPts val="0"/>
              </a:spcAft>
              <a:buNone/>
              <a:defRPr/>
            </a:pPr>
            <a:r>
              <a:rPr lang="cs-CZ" sz="2400" dirty="0" smtClean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Název:</a:t>
            </a:r>
            <a:r>
              <a:rPr lang="cs-CZ" sz="2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některé sloučeniny mají jednoslovný </a:t>
            </a:r>
          </a:p>
          <a:p>
            <a:pPr marL="914400" lvl="2" indent="0" fontAlgn="auto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None/>
              <a:tabLst>
                <a:tab pos="1158875" algn="l"/>
              </a:tabLst>
              <a:defRPr/>
            </a:pPr>
            <a:r>
              <a:rPr lang="cs-CZ" sz="2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	většina sloučenin má dvouslovný </a:t>
            </a:r>
          </a:p>
          <a:p>
            <a:pPr marL="0" indent="0">
              <a:lnSpc>
                <a:spcPct val="100000"/>
              </a:lnSpc>
              <a:spcBef>
                <a:spcPts val="750"/>
              </a:spcBef>
              <a:buNone/>
            </a:pPr>
            <a:r>
              <a:rPr lang="cs-CZ" sz="2400" dirty="0" smtClean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podstatné </a:t>
            </a:r>
            <a:r>
              <a:rPr lang="cs-CZ" sz="2400" dirty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jméno </a:t>
            </a:r>
            <a:r>
              <a:rPr lang="cs-CZ" sz="2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je </a:t>
            </a:r>
            <a:r>
              <a:rPr lang="cs-CZ" sz="2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odvozeno </a:t>
            </a:r>
            <a:r>
              <a:rPr lang="cs-CZ" sz="2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od základu mezinárodního názvu prvku </a:t>
            </a:r>
            <a:r>
              <a:rPr lang="cs-CZ" sz="2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se záporným oxidačním číslem se zakončením</a:t>
            </a:r>
            <a:r>
              <a:rPr lang="cs-CZ" sz="24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cs-CZ" sz="2400" b="1" dirty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–</a:t>
            </a:r>
            <a:r>
              <a:rPr lang="cs-CZ" sz="2400" b="1" dirty="0" smtClean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id</a:t>
            </a:r>
          </a:p>
          <a:p>
            <a:pPr marL="0" indent="0">
              <a:lnSpc>
                <a:spcPct val="100000"/>
              </a:lnSpc>
              <a:spcBef>
                <a:spcPts val="750"/>
              </a:spcBef>
              <a:buNone/>
            </a:pPr>
            <a:r>
              <a:rPr lang="cs-CZ" sz="2400" dirty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</a:t>
            </a:r>
            <a:r>
              <a:rPr lang="cs-CZ" sz="2400" dirty="0" smtClean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řídavné jméno </a:t>
            </a:r>
            <a:r>
              <a:rPr lang="cs-CZ" sz="2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charakterizuje prvek s kladným oxidačním číslem mající příslušné zakončení</a:t>
            </a:r>
          </a:p>
          <a:p>
            <a:pPr marL="0" indent="0">
              <a:lnSpc>
                <a:spcPct val="100000"/>
              </a:lnSpc>
              <a:spcBef>
                <a:spcPts val="750"/>
              </a:spcBef>
              <a:buNone/>
              <a:tabLst>
                <a:tab pos="1257300" algn="l"/>
              </a:tabLst>
            </a:pPr>
            <a:r>
              <a:rPr lang="cs-CZ" sz="2400" dirty="0" smtClean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Vzorec: </a:t>
            </a:r>
            <a:r>
              <a:rPr lang="cs-CZ" sz="2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vzorec tvoří značky </a:t>
            </a:r>
            <a:r>
              <a:rPr lang="cs-CZ" sz="2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obou </a:t>
            </a:r>
            <a:r>
              <a:rPr lang="cs-CZ" sz="2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prvků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  <a:tabLst>
                <a:tab pos="1257300" algn="l"/>
              </a:tabLst>
            </a:pPr>
            <a:r>
              <a:rPr lang="cs-CZ" sz="2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	</a:t>
            </a:r>
            <a:r>
              <a:rPr lang="cs-CZ" sz="2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pořadí </a:t>
            </a:r>
            <a:r>
              <a:rPr lang="cs-CZ" sz="2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prvků v názvu sloučeniny je </a:t>
            </a:r>
            <a:r>
              <a:rPr lang="cs-CZ" sz="2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	opačné </a:t>
            </a:r>
            <a:r>
              <a:rPr lang="cs-CZ" sz="2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než ve vzorci</a:t>
            </a:r>
          </a:p>
          <a:p>
            <a:pPr marL="0" indent="0">
              <a:lnSpc>
                <a:spcPct val="100000"/>
              </a:lnSpc>
              <a:spcBef>
                <a:spcPts val="750"/>
              </a:spcBef>
              <a:buNone/>
            </a:pPr>
            <a:endParaRPr lang="cs-CZ" sz="2400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826153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Nadpis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8058150" cy="1325563"/>
          </a:xfrm>
        </p:spPr>
        <p:txBody>
          <a:bodyPr/>
          <a:lstStyle/>
          <a:p>
            <a:r>
              <a:rPr lang="cs-CZ" sz="40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Názvosloví binárních sloučenin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690688"/>
            <a:ext cx="8229600" cy="4978672"/>
          </a:xfrm>
        </p:spPr>
        <p:txBody>
          <a:bodyPr rtlCol="0">
            <a:no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cs-CZ" sz="2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záporná oxidační čísla nekovových prvků se</a:t>
            </a:r>
          </a:p>
          <a:p>
            <a:pPr marL="261938" indent="-261938">
              <a:lnSpc>
                <a:spcPct val="100000"/>
              </a:lnSpc>
              <a:spcBef>
                <a:spcPts val="0"/>
              </a:spcBef>
              <a:buNone/>
            </a:pPr>
            <a:r>
              <a:rPr lang="cs-CZ" sz="2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 v </a:t>
            </a:r>
            <a:r>
              <a:rPr lang="cs-CZ" sz="2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dvouprvkových </a:t>
            </a:r>
            <a:r>
              <a:rPr lang="cs-CZ" sz="2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sloučeninách pohybují v rozmezí </a:t>
            </a:r>
            <a:r>
              <a:rPr lang="cs-CZ" sz="2400" dirty="0">
                <a:solidFill>
                  <a:srgbClr val="0070C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–I </a:t>
            </a:r>
            <a:r>
              <a:rPr lang="cs-CZ" sz="2400" dirty="0" smtClean="0">
                <a:solidFill>
                  <a:srgbClr val="0070C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až </a:t>
            </a:r>
            <a:r>
              <a:rPr lang="cs-CZ" sz="2400" dirty="0">
                <a:solidFill>
                  <a:srgbClr val="0070C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–</a:t>
            </a:r>
            <a:r>
              <a:rPr lang="cs-CZ" sz="2400" dirty="0" smtClean="0">
                <a:solidFill>
                  <a:srgbClr val="0070C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IV</a:t>
            </a:r>
          </a:p>
          <a:p>
            <a:pPr marL="261938" indent="-261938">
              <a:lnSpc>
                <a:spcPct val="100000"/>
              </a:lnSpc>
              <a:spcBef>
                <a:spcPts val="0"/>
              </a:spcBef>
              <a:buNone/>
            </a:pPr>
            <a:endParaRPr lang="cs-CZ" sz="24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fontAlgn="auto">
              <a:spcAft>
                <a:spcPts val="0"/>
              </a:spcAft>
              <a:defRPr/>
            </a:pPr>
            <a:r>
              <a:rPr lang="cs-CZ" sz="2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halogenid (fluorid, chlorid atd.) 	F</a:t>
            </a:r>
            <a:r>
              <a:rPr lang="cs-CZ" sz="2400" baseline="300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–I</a:t>
            </a:r>
            <a:r>
              <a:rPr lang="cs-CZ" sz="2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, Cl</a:t>
            </a:r>
            <a:r>
              <a:rPr lang="cs-CZ" sz="2400" baseline="300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–I</a:t>
            </a:r>
            <a:endParaRPr lang="cs-CZ" sz="2400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fontAlgn="auto">
              <a:spcAft>
                <a:spcPts val="0"/>
              </a:spcAft>
              <a:defRPr/>
            </a:pPr>
            <a:r>
              <a:rPr lang="cs-CZ" sz="2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oxid, sulfid, selenid			O</a:t>
            </a:r>
            <a:r>
              <a:rPr lang="cs-CZ" sz="2400" baseline="300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–II</a:t>
            </a:r>
            <a:r>
              <a:rPr lang="cs-CZ" sz="2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, S</a:t>
            </a:r>
            <a:r>
              <a:rPr lang="cs-CZ" sz="2400" baseline="300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–II</a:t>
            </a:r>
            <a:r>
              <a:rPr lang="cs-CZ" sz="2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, Se</a:t>
            </a:r>
            <a:r>
              <a:rPr lang="cs-CZ" sz="2400" baseline="300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–II</a:t>
            </a:r>
            <a:endParaRPr lang="cs-CZ" sz="2400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fontAlgn="auto">
              <a:spcAft>
                <a:spcPts val="0"/>
              </a:spcAft>
              <a:defRPr/>
            </a:pPr>
            <a:r>
              <a:rPr lang="cs-CZ" sz="2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borid, nitrid, fosfid, arsenid B</a:t>
            </a:r>
            <a:r>
              <a:rPr lang="cs-CZ" sz="2400" baseline="300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–III</a:t>
            </a:r>
            <a:r>
              <a:rPr lang="cs-CZ" sz="2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, N</a:t>
            </a:r>
            <a:r>
              <a:rPr lang="cs-CZ" sz="2400" baseline="300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–III</a:t>
            </a:r>
            <a:r>
              <a:rPr lang="cs-CZ" sz="2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, P</a:t>
            </a:r>
            <a:r>
              <a:rPr lang="cs-CZ" sz="2400" baseline="300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–III</a:t>
            </a:r>
            <a:r>
              <a:rPr lang="cs-CZ" sz="2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, As</a:t>
            </a:r>
            <a:r>
              <a:rPr lang="cs-CZ" sz="2400" baseline="300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–III</a:t>
            </a:r>
            <a:endParaRPr lang="cs-CZ" sz="2400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fontAlgn="auto">
              <a:spcAft>
                <a:spcPts val="0"/>
              </a:spcAft>
              <a:defRPr/>
            </a:pPr>
            <a:r>
              <a:rPr lang="cs-CZ" sz="2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karbid, silicid 				C</a:t>
            </a:r>
            <a:r>
              <a:rPr lang="cs-CZ" sz="2400" baseline="300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–IV</a:t>
            </a:r>
            <a:r>
              <a:rPr lang="cs-CZ" sz="2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, Si</a:t>
            </a:r>
            <a:r>
              <a:rPr lang="cs-CZ" sz="2400" baseline="300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–IV</a:t>
            </a:r>
          </a:p>
          <a:p>
            <a:pPr fontAlgn="auto">
              <a:spcAft>
                <a:spcPts val="0"/>
              </a:spcAft>
              <a:defRPr/>
            </a:pPr>
            <a:endParaRPr lang="cs-CZ" sz="2400" baseline="30000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80963" indent="-80963" eaLnBrk="1" hangingPunct="1">
              <a:lnSpc>
                <a:spcPct val="120000"/>
              </a:lnSpc>
              <a:spcBef>
                <a:spcPts val="750"/>
              </a:spcBef>
              <a:buFontTx/>
              <a:buNone/>
            </a:pPr>
            <a:r>
              <a:rPr lang="cs-CZ" sz="2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 </a:t>
            </a:r>
          </a:p>
        </p:txBody>
      </p:sp>
    </p:spTree>
    <p:extLst>
      <p:ext uri="{BB962C8B-B14F-4D97-AF65-F5344CB8AC3E}">
        <p14:creationId xmlns:p14="http://schemas.microsoft.com/office/powerpoint/2010/main" val="40759364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Nadpis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8058150" cy="1325563"/>
          </a:xfrm>
        </p:spPr>
        <p:txBody>
          <a:bodyPr/>
          <a:lstStyle/>
          <a:p>
            <a:r>
              <a:rPr lang="cs-CZ" sz="40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Názvosloví binárních sloučenin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690688"/>
            <a:ext cx="8229600" cy="4978672"/>
          </a:xfrm>
        </p:spPr>
        <p:txBody>
          <a:bodyPr rtlCol="0">
            <a:noAutofit/>
          </a:bodyPr>
          <a:lstStyle/>
          <a:p>
            <a:pPr fontAlgn="auto">
              <a:spcAft>
                <a:spcPts val="0"/>
              </a:spcAft>
              <a:defRPr/>
            </a:pPr>
            <a:endParaRPr lang="cs-CZ" sz="2400" baseline="30000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80963" indent="-80963" eaLnBrk="1" hangingPunct="1">
              <a:lnSpc>
                <a:spcPct val="120000"/>
              </a:lnSpc>
              <a:spcBef>
                <a:spcPts val="750"/>
              </a:spcBef>
              <a:buFontTx/>
              <a:buNone/>
            </a:pPr>
            <a:r>
              <a:rPr lang="cs-CZ" sz="2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 </a:t>
            </a:r>
          </a:p>
        </p:txBody>
      </p:sp>
      <p:sp>
        <p:nvSpPr>
          <p:cNvPr id="4" name="Obdélník 3"/>
          <p:cNvSpPr/>
          <p:nvPr/>
        </p:nvSpPr>
        <p:spPr>
          <a:xfrm>
            <a:off x="628650" y="1844824"/>
            <a:ext cx="7886700" cy="30880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80963" indent="-80963" eaLnBrk="1" hangingPunct="1">
              <a:spcBef>
                <a:spcPts val="750"/>
              </a:spcBef>
              <a:buFontTx/>
              <a:buNone/>
            </a:pPr>
            <a:r>
              <a:rPr lang="cs-CZ" sz="2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U karbidů není názvosloví zcela jednoznačné. </a:t>
            </a:r>
          </a:p>
          <a:p>
            <a:pPr eaLnBrk="1" hangingPunct="1">
              <a:spcBef>
                <a:spcPts val="750"/>
              </a:spcBef>
              <a:buFontTx/>
              <a:buNone/>
            </a:pPr>
            <a:r>
              <a:rPr lang="cs-CZ" sz="2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U </a:t>
            </a:r>
            <a:r>
              <a:rPr lang="cs-CZ" sz="2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mnoha technických karbidů nelze oxidační číslo kovu </a:t>
            </a:r>
            <a:r>
              <a:rPr lang="cs-CZ" sz="2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určit.</a:t>
            </a:r>
          </a:p>
          <a:p>
            <a:pPr eaLnBrk="1" hangingPunct="1">
              <a:spcBef>
                <a:spcPts val="750"/>
              </a:spcBef>
              <a:buFontTx/>
              <a:buNone/>
            </a:pPr>
            <a:r>
              <a:rPr lang="cs-CZ" sz="2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Používá </a:t>
            </a:r>
            <a:r>
              <a:rPr lang="cs-CZ" sz="2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se obecný název </a:t>
            </a:r>
            <a:r>
              <a:rPr lang="cs-CZ" sz="2400" dirty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karbid kovu</a:t>
            </a:r>
            <a:endParaRPr lang="cs-CZ" sz="24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eaLnBrk="1" hangingPunct="1">
              <a:spcBef>
                <a:spcPts val="750"/>
              </a:spcBef>
              <a:buFontTx/>
              <a:buNone/>
            </a:pPr>
            <a:r>
              <a:rPr lang="cs-CZ" sz="2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 karbid železa Fe</a:t>
            </a:r>
            <a:r>
              <a:rPr lang="cs-CZ" sz="2400" baseline="-25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3</a:t>
            </a:r>
            <a:r>
              <a:rPr lang="cs-CZ" sz="2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 (cementit)</a:t>
            </a:r>
          </a:p>
          <a:p>
            <a:pPr marL="179388" indent="-179388" eaLnBrk="1" hangingPunct="1">
              <a:spcBef>
                <a:spcPts val="750"/>
              </a:spcBef>
              <a:buFontTx/>
              <a:buNone/>
            </a:pPr>
            <a:r>
              <a:rPr lang="cs-CZ" sz="2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 </a:t>
            </a:r>
            <a:r>
              <a:rPr lang="cs-CZ" sz="2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karbid vápníku, vápenatý CaC</a:t>
            </a:r>
            <a:r>
              <a:rPr lang="cs-CZ" sz="2400" baseline="-250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2</a:t>
            </a:r>
            <a:r>
              <a:rPr lang="cs-CZ" sz="2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, sloučenina </a:t>
            </a:r>
            <a:r>
              <a:rPr lang="cs-CZ" sz="2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je ve skutečnosti </a:t>
            </a:r>
            <a:r>
              <a:rPr lang="cs-CZ" sz="24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acetylid</a:t>
            </a:r>
            <a:r>
              <a:rPr lang="cs-CZ" sz="2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(</a:t>
            </a:r>
            <a:r>
              <a:rPr lang="cs-CZ" sz="24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ethynid</a:t>
            </a:r>
            <a:r>
              <a:rPr lang="cs-CZ" sz="2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) vápenatý</a:t>
            </a:r>
          </a:p>
        </p:txBody>
      </p:sp>
    </p:spTree>
    <p:extLst>
      <p:ext uri="{BB962C8B-B14F-4D97-AF65-F5344CB8AC3E}">
        <p14:creationId xmlns:p14="http://schemas.microsoft.com/office/powerpoint/2010/main" val="7888806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Nadpis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8263830" cy="1190627"/>
          </a:xfrm>
        </p:spPr>
        <p:txBody>
          <a:bodyPr/>
          <a:lstStyle/>
          <a:p>
            <a:r>
              <a:rPr lang="cs-CZ" sz="40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Názvosloví binárních sloučenin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28650" y="1825624"/>
            <a:ext cx="7886700" cy="4627711"/>
          </a:xfrm>
        </p:spPr>
        <p:txBody>
          <a:bodyPr rtlCol="0">
            <a:normAutofit fontScale="92500" lnSpcReduction="10000"/>
          </a:bodyPr>
          <a:lstStyle/>
          <a:p>
            <a:pPr marL="0" indent="0" fontAlgn="auto">
              <a:lnSpc>
                <a:spcPct val="100000"/>
              </a:lnSpc>
              <a:spcAft>
                <a:spcPts val="0"/>
              </a:spcAft>
              <a:buNone/>
              <a:tabLst>
                <a:tab pos="898525" algn="l"/>
                <a:tab pos="3592513" algn="l"/>
              </a:tabLst>
              <a:defRPr/>
            </a:pPr>
            <a:r>
              <a:rPr lang="cs-CZ" sz="26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chlorid sodný 	</a:t>
            </a:r>
            <a:endParaRPr lang="cs-CZ" sz="26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0" indent="0" fontAlgn="auto">
              <a:lnSpc>
                <a:spcPct val="100000"/>
              </a:lnSpc>
              <a:spcAft>
                <a:spcPts val="0"/>
              </a:spcAft>
              <a:buNone/>
              <a:tabLst>
                <a:tab pos="898525" algn="l"/>
                <a:tab pos="3592513" algn="l"/>
              </a:tabLst>
              <a:defRPr/>
            </a:pPr>
            <a:r>
              <a:rPr lang="cs-CZ" sz="26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fluorid vápenatý 	</a:t>
            </a:r>
          </a:p>
          <a:p>
            <a:pPr marL="0" lvl="5" indent="0" eaLnBrk="0" hangingPunct="0">
              <a:lnSpc>
                <a:spcPct val="100000"/>
              </a:lnSpc>
              <a:spcBef>
                <a:spcPts val="1000"/>
              </a:spcBef>
              <a:buNone/>
              <a:defRPr/>
            </a:pPr>
            <a:r>
              <a:rPr lang="cs-CZ" sz="26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fosfid </a:t>
            </a:r>
            <a:r>
              <a:rPr lang="cs-CZ" sz="2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hlinitý </a:t>
            </a:r>
            <a:r>
              <a:rPr lang="cs-CZ" sz="26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              </a:t>
            </a:r>
            <a:endParaRPr lang="cs-CZ" sz="26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0" indent="0" fontAlgn="auto">
              <a:lnSpc>
                <a:spcPct val="100000"/>
              </a:lnSpc>
              <a:spcAft>
                <a:spcPts val="0"/>
              </a:spcAft>
              <a:buNone/>
              <a:defRPr/>
            </a:pPr>
            <a:r>
              <a:rPr lang="cs-CZ" sz="26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oxid uhličitý 		</a:t>
            </a:r>
          </a:p>
          <a:p>
            <a:pPr marL="0" indent="0" fontAlgn="auto">
              <a:lnSpc>
                <a:spcPct val="100000"/>
              </a:lnSpc>
              <a:spcAft>
                <a:spcPts val="0"/>
              </a:spcAft>
              <a:buNone/>
              <a:defRPr/>
            </a:pPr>
            <a:r>
              <a:rPr lang="cs-CZ" sz="26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sulfid antimoničný   	</a:t>
            </a:r>
          </a:p>
          <a:p>
            <a:pPr marL="0" indent="0" fontAlgn="auto">
              <a:lnSpc>
                <a:spcPct val="100000"/>
              </a:lnSpc>
              <a:spcAft>
                <a:spcPts val="0"/>
              </a:spcAft>
              <a:buNone/>
              <a:defRPr/>
            </a:pPr>
            <a:r>
              <a:rPr lang="cs-CZ" sz="26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nitrid křemičitý 		</a:t>
            </a:r>
          </a:p>
          <a:p>
            <a:pPr marL="0" indent="0" fontAlgn="auto">
              <a:lnSpc>
                <a:spcPct val="100000"/>
              </a:lnSpc>
              <a:spcAft>
                <a:spcPts val="0"/>
              </a:spcAft>
              <a:buNone/>
              <a:tabLst>
                <a:tab pos="3592513" algn="l"/>
              </a:tabLst>
              <a:defRPr/>
            </a:pPr>
            <a:r>
              <a:rPr lang="cs-CZ" sz="26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selenid kademnatý	</a:t>
            </a:r>
          </a:p>
          <a:p>
            <a:pPr marL="0" indent="0" fontAlgn="auto">
              <a:lnSpc>
                <a:spcPct val="100000"/>
              </a:lnSpc>
              <a:spcAft>
                <a:spcPts val="0"/>
              </a:spcAft>
              <a:buNone/>
              <a:tabLst>
                <a:tab pos="3592513" algn="l"/>
              </a:tabLst>
              <a:defRPr/>
            </a:pPr>
            <a:r>
              <a:rPr lang="cs-CZ" sz="26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borid hořečnatý	</a:t>
            </a:r>
            <a:endParaRPr lang="cs-CZ" sz="26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0" indent="0" fontAlgn="auto">
              <a:lnSpc>
                <a:spcPct val="100000"/>
              </a:lnSpc>
              <a:spcAft>
                <a:spcPts val="0"/>
              </a:spcAft>
              <a:buNone/>
              <a:defRPr/>
            </a:pPr>
            <a:r>
              <a:rPr lang="cs-CZ" sz="26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silicid hořečnatý</a:t>
            </a:r>
          </a:p>
          <a:p>
            <a:pPr marL="0" indent="0" fontAlgn="auto">
              <a:lnSpc>
                <a:spcPct val="100000"/>
              </a:lnSpc>
              <a:spcAft>
                <a:spcPts val="0"/>
              </a:spcAft>
              <a:buNone/>
              <a:defRPr/>
            </a:pPr>
            <a:r>
              <a:rPr lang="cs-CZ" sz="26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arsenid </a:t>
            </a:r>
            <a:r>
              <a:rPr lang="cs-CZ" sz="2600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gallitý</a:t>
            </a:r>
            <a:endParaRPr lang="cs-CZ" sz="2600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800100" lvl="5" indent="-342900" defTabSz="898525">
              <a:tabLst>
                <a:tab pos="898525" algn="l"/>
              </a:tabLst>
              <a:defRPr/>
            </a:pPr>
            <a:endParaRPr lang="cs-CZ" sz="2400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914400" lvl="2" indent="0" fontAlgn="auto">
              <a:spcAft>
                <a:spcPts val="0"/>
              </a:spcAft>
              <a:tabLst>
                <a:tab pos="898525" algn="l"/>
              </a:tabLst>
              <a:defRPr/>
            </a:pPr>
            <a:endParaRPr lang="cs-CZ" sz="2400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cs-CZ" sz="2400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graphicFrame>
        <p:nvGraphicFramePr>
          <p:cNvPr id="4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89337546"/>
              </p:ext>
            </p:extLst>
          </p:nvPr>
        </p:nvGraphicFramePr>
        <p:xfrm>
          <a:off x="4223451" y="4509120"/>
          <a:ext cx="1428750" cy="590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02" name="Rovnice" r:id="rId3" imgW="609480" imgH="253800" progId="Equation.3">
                  <p:embed/>
                </p:oleObj>
              </mc:Choice>
              <mc:Fallback>
                <p:oleObj name="Rovnice" r:id="rId3" imgW="609480" imgH="2538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23451" y="4509120"/>
                        <a:ext cx="1428750" cy="59055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91450753"/>
              </p:ext>
            </p:extLst>
          </p:nvPr>
        </p:nvGraphicFramePr>
        <p:xfrm>
          <a:off x="4211960" y="1825624"/>
          <a:ext cx="1279525" cy="590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03" name="Rovnice" r:id="rId5" imgW="545760" imgH="253800" progId="Equation.3">
                  <p:embed/>
                </p:oleObj>
              </mc:Choice>
              <mc:Fallback>
                <p:oleObj name="Rovnice" r:id="rId5" imgW="545760" imgH="2538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11960" y="1825624"/>
                        <a:ext cx="1279525" cy="59055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98296133"/>
              </p:ext>
            </p:extLst>
          </p:nvPr>
        </p:nvGraphicFramePr>
        <p:xfrm>
          <a:off x="4211960" y="2281547"/>
          <a:ext cx="1250950" cy="590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04" name="Rovnice" r:id="rId7" imgW="533160" imgH="253800" progId="Equation.3">
                  <p:embed/>
                </p:oleObj>
              </mc:Choice>
              <mc:Fallback>
                <p:oleObj name="Rovnice" r:id="rId7" imgW="533160" imgH="2538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11960" y="2281547"/>
                        <a:ext cx="1250950" cy="59055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71320083"/>
              </p:ext>
            </p:extLst>
          </p:nvPr>
        </p:nvGraphicFramePr>
        <p:xfrm>
          <a:off x="4233969" y="2737161"/>
          <a:ext cx="1370013" cy="590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05" name="Rovnice" r:id="rId9" imgW="583920" imgH="253800" progId="Equation.3">
                  <p:embed/>
                </p:oleObj>
              </mc:Choice>
              <mc:Fallback>
                <p:oleObj name="Rovnice" r:id="rId9" imgW="583920" imgH="2538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33969" y="2737161"/>
                        <a:ext cx="1370013" cy="59055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47691837"/>
              </p:ext>
            </p:extLst>
          </p:nvPr>
        </p:nvGraphicFramePr>
        <p:xfrm>
          <a:off x="4225145" y="3180715"/>
          <a:ext cx="1190625" cy="590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06" name="Rovnice" r:id="rId11" imgW="507960" imgH="253800" progId="Equation.3">
                  <p:embed/>
                </p:oleObj>
              </mc:Choice>
              <mc:Fallback>
                <p:oleObj name="Rovnice" r:id="rId11" imgW="507960" imgH="2538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25145" y="3180715"/>
                        <a:ext cx="1190625" cy="59055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90197699"/>
              </p:ext>
            </p:extLst>
          </p:nvPr>
        </p:nvGraphicFramePr>
        <p:xfrm>
          <a:off x="4233969" y="3597583"/>
          <a:ext cx="1190625" cy="5603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07" name="Rovnice" r:id="rId13" imgW="507960" imgH="241200" progId="Equation.3">
                  <p:embed/>
                </p:oleObj>
              </mc:Choice>
              <mc:Fallback>
                <p:oleObj name="Rovnice" r:id="rId13" imgW="507960" imgH="241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33969" y="3597583"/>
                        <a:ext cx="1190625" cy="560388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0004182"/>
              </p:ext>
            </p:extLst>
          </p:nvPr>
        </p:nvGraphicFramePr>
        <p:xfrm>
          <a:off x="4218887" y="5404470"/>
          <a:ext cx="1487488" cy="590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08" name="Rovnice" r:id="rId15" imgW="634680" imgH="253800" progId="Equation.3">
                  <p:embed/>
                </p:oleObj>
              </mc:Choice>
              <mc:Fallback>
                <p:oleObj name="Rovnice" r:id="rId15" imgW="634680" imgH="2538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18887" y="5404470"/>
                        <a:ext cx="1487488" cy="59055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11445897"/>
              </p:ext>
            </p:extLst>
          </p:nvPr>
        </p:nvGraphicFramePr>
        <p:xfrm>
          <a:off x="4233969" y="4914108"/>
          <a:ext cx="1457325" cy="5603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09" name="Rovnice" r:id="rId17" imgW="622080" imgH="241200" progId="Equation.3">
                  <p:embed/>
                </p:oleObj>
              </mc:Choice>
              <mc:Fallback>
                <p:oleObj name="Rovnice" r:id="rId17" imgW="622080" imgH="241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33969" y="4914108"/>
                        <a:ext cx="1457325" cy="560387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01358525"/>
              </p:ext>
            </p:extLst>
          </p:nvPr>
        </p:nvGraphicFramePr>
        <p:xfrm>
          <a:off x="4235450" y="4062413"/>
          <a:ext cx="1368425" cy="5603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10" name="Rovnice" r:id="rId19" imgW="583920" imgH="241200" progId="Equation.3">
                  <p:embed/>
                </p:oleObj>
              </mc:Choice>
              <mc:Fallback>
                <p:oleObj name="Rovnice" r:id="rId19" imgW="583920" imgH="241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35450" y="4062413"/>
                        <a:ext cx="1368425" cy="560387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22900293"/>
              </p:ext>
            </p:extLst>
          </p:nvPr>
        </p:nvGraphicFramePr>
        <p:xfrm>
          <a:off x="4233969" y="5912608"/>
          <a:ext cx="1181801" cy="61892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11" name="Rovnice" r:id="rId21" imgW="685800" imgH="253800" progId="Equation.3">
                  <p:embed/>
                </p:oleObj>
              </mc:Choice>
              <mc:Fallback>
                <p:oleObj name="Rovnice" r:id="rId21" imgW="685800" imgH="2538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33969" y="5912608"/>
                        <a:ext cx="1181801" cy="618927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3256734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437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cs-CZ" sz="40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Názvosloví binárních sloučenin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5328320"/>
          </a:xfrm>
        </p:spPr>
        <p:txBody>
          <a:bodyPr rtlCol="0">
            <a:normAutofit/>
          </a:bodyPr>
          <a:lstStyle/>
          <a:p>
            <a:pPr marL="0" indent="0" fontAlgn="auto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cs-CZ" sz="2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Jednoslovné názvy některých binárních sloučenin</a:t>
            </a:r>
          </a:p>
          <a:p>
            <a:pPr marL="0" indent="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cs-CZ" sz="2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 vodíkem:</a:t>
            </a:r>
          </a:p>
          <a:p>
            <a:pPr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cs-CZ" sz="2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k názvu elektronegativní části sloučeniny se zakončením</a:t>
            </a:r>
            <a:r>
              <a:rPr lang="cs-CZ" sz="24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cs-CZ" sz="2400" dirty="0" smtClean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–o</a:t>
            </a:r>
            <a:r>
              <a:rPr lang="cs-CZ" sz="2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se připojí slovo vodík</a:t>
            </a:r>
          </a:p>
          <a:p>
            <a:pPr fontAlgn="auto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Font typeface="Arial" panose="020B0604020202020204" pitchFamily="34" charset="0"/>
              <a:buNone/>
              <a:tabLst>
                <a:tab pos="1436688" algn="l"/>
              </a:tabLst>
              <a:defRPr/>
            </a:pPr>
            <a:r>
              <a:rPr lang="cs-CZ" sz="2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           HF 		fluorovodík</a:t>
            </a:r>
          </a:p>
          <a:p>
            <a:pPr fontAlgn="auto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cs-CZ" sz="2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	          </a:t>
            </a:r>
            <a:r>
              <a:rPr lang="cs-CZ" sz="2400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HCl</a:t>
            </a:r>
            <a:r>
              <a:rPr lang="cs-CZ" sz="2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	chlorovodík</a:t>
            </a:r>
          </a:p>
          <a:p>
            <a:pPr fontAlgn="auto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defRPr/>
            </a:pPr>
            <a:r>
              <a:rPr lang="cs-CZ" sz="2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vodné roztoky = tvoří bezkyslíkaté kyseliny. Jejich vzorce jsou totožné se vzorci původních kyselin a jejich názvy odvozujeme od názvu původní sloučeniny zakončením</a:t>
            </a:r>
            <a:r>
              <a:rPr lang="cs-CZ" sz="24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cs-CZ" sz="2400" dirty="0" smtClean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–</a:t>
            </a:r>
            <a:r>
              <a:rPr lang="cs-CZ" sz="2400" dirty="0" err="1" smtClean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ová</a:t>
            </a:r>
            <a:endParaRPr lang="cs-CZ" sz="2400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fontAlgn="auto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Font typeface="Arial" panose="020B0604020202020204" pitchFamily="34" charset="0"/>
              <a:buNone/>
              <a:tabLst>
                <a:tab pos="1436688" algn="l"/>
              </a:tabLst>
              <a:defRPr/>
            </a:pPr>
            <a:r>
              <a:rPr lang="cs-CZ" sz="2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           HF 		kyselina fluorovodíková</a:t>
            </a:r>
          </a:p>
          <a:p>
            <a:pPr fontAlgn="auto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cs-CZ" sz="2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           </a:t>
            </a:r>
            <a:r>
              <a:rPr lang="cs-CZ" sz="2400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HCl</a:t>
            </a:r>
            <a:r>
              <a:rPr lang="cs-CZ" sz="2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		kyselina chlorovodíková</a:t>
            </a:r>
          </a:p>
          <a:p>
            <a:pPr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cs-CZ" dirty="0" smtClean="0"/>
          </a:p>
        </p:txBody>
      </p:sp>
    </p:spTree>
    <p:extLst>
      <p:ext uri="{BB962C8B-B14F-4D97-AF65-F5344CB8AC3E}">
        <p14:creationId xmlns:p14="http://schemas.microsoft.com/office/powerpoint/2010/main" val="38016066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437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cs-CZ" sz="40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Názvosloví binárních sloučenin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60141" y="1124744"/>
            <a:ext cx="8229600" cy="5733256"/>
          </a:xfrm>
        </p:spPr>
        <p:txBody>
          <a:bodyPr rtlCol="0">
            <a:noAutofit/>
          </a:bodyPr>
          <a:lstStyle/>
          <a:p>
            <a:pPr marL="0" indent="0" fontAlgn="auto">
              <a:lnSpc>
                <a:spcPct val="110000"/>
              </a:lnSpc>
              <a:spcBef>
                <a:spcPts val="750"/>
              </a:spcBef>
              <a:spcAft>
                <a:spcPts val="0"/>
              </a:spcAft>
              <a:buNone/>
              <a:defRPr/>
            </a:pPr>
            <a:r>
              <a:rPr lang="cs-CZ" sz="2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Jednoslovné názvy </a:t>
            </a:r>
            <a:r>
              <a:rPr lang="cs-CZ" sz="2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binárních sloučenin vodíku </a:t>
            </a:r>
            <a:endParaRPr lang="cs-CZ" sz="2400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0" indent="0" fontAlgn="auto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cs-CZ" sz="2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 </a:t>
            </a:r>
            <a:r>
              <a:rPr lang="cs-CZ" sz="2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prvky III. A </a:t>
            </a:r>
            <a:r>
              <a:rPr lang="cs-CZ" sz="2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až </a:t>
            </a:r>
            <a:r>
              <a:rPr lang="cs-CZ" sz="2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VI. A (s výjimkou uhlíku) se tvoří od kmene mezinárodního názvu příslušného prvku připojením koncovky</a:t>
            </a:r>
            <a:r>
              <a:rPr lang="cs-CZ" sz="24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cs-CZ" sz="2400" dirty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–</a:t>
            </a:r>
            <a:r>
              <a:rPr lang="cs-CZ" sz="2400" dirty="0" err="1" smtClean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an</a:t>
            </a:r>
            <a:endParaRPr lang="cs-CZ" sz="24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fontAlgn="auto">
              <a:lnSpc>
                <a:spcPct val="110000"/>
              </a:lnSpc>
              <a:spcBef>
                <a:spcPts val="750"/>
              </a:spcBef>
              <a:spcAft>
                <a:spcPts val="0"/>
              </a:spcAft>
              <a:buNone/>
              <a:defRPr/>
            </a:pPr>
            <a:r>
              <a:rPr lang="cs-CZ" sz="2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               H</a:t>
            </a:r>
            <a:r>
              <a:rPr lang="cs-CZ" sz="2400" baseline="-25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2</a:t>
            </a:r>
            <a:r>
              <a:rPr lang="cs-CZ" sz="2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 		</a:t>
            </a:r>
            <a:r>
              <a:rPr lang="cs-CZ" sz="2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sulfan (sirovodík)</a:t>
            </a:r>
            <a:endParaRPr lang="cs-CZ" sz="24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fontAlgn="auto">
              <a:lnSpc>
                <a:spcPct val="110000"/>
              </a:lnSpc>
              <a:spcBef>
                <a:spcPts val="750"/>
              </a:spcBef>
              <a:spcAft>
                <a:spcPts val="0"/>
              </a:spcAft>
              <a:buNone/>
              <a:defRPr/>
            </a:pPr>
            <a:r>
              <a:rPr lang="cs-CZ" sz="2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               PH</a:t>
            </a:r>
            <a:r>
              <a:rPr lang="cs-CZ" sz="2400" baseline="-25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3</a:t>
            </a:r>
            <a:r>
              <a:rPr lang="cs-CZ" sz="2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		</a:t>
            </a:r>
            <a:r>
              <a:rPr lang="cs-CZ" sz="24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fosfan</a:t>
            </a:r>
            <a:endParaRPr lang="cs-CZ" sz="24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fontAlgn="auto">
              <a:lnSpc>
                <a:spcPct val="110000"/>
              </a:lnSpc>
              <a:spcBef>
                <a:spcPts val="750"/>
              </a:spcBef>
              <a:spcAft>
                <a:spcPts val="0"/>
              </a:spcAft>
              <a:buNone/>
              <a:defRPr/>
            </a:pPr>
            <a:r>
              <a:rPr lang="cs-CZ" sz="2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               SiH</a:t>
            </a:r>
            <a:r>
              <a:rPr lang="cs-CZ" sz="2400" baseline="-25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4</a:t>
            </a:r>
            <a:r>
              <a:rPr lang="cs-CZ" sz="2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		silan</a:t>
            </a:r>
          </a:p>
          <a:p>
            <a:pPr fontAlgn="auto">
              <a:lnSpc>
                <a:spcPct val="110000"/>
              </a:lnSpc>
              <a:spcBef>
                <a:spcPts val="750"/>
              </a:spcBef>
              <a:spcAft>
                <a:spcPts val="0"/>
              </a:spcAft>
              <a:buFont typeface="Arial" panose="020B0604020202020204" pitchFamily="34" charset="0"/>
              <a:buNone/>
              <a:tabLst>
                <a:tab pos="1698625" algn="l"/>
              </a:tabLst>
              <a:defRPr/>
            </a:pPr>
            <a:r>
              <a:rPr lang="cs-CZ" sz="2400" dirty="0" smtClean="0"/>
              <a:t> 	</a:t>
            </a:r>
            <a:r>
              <a:rPr lang="cs-CZ" sz="2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	</a:t>
            </a:r>
            <a:r>
              <a:rPr lang="cs-CZ" sz="2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NH</a:t>
            </a:r>
            <a:r>
              <a:rPr lang="cs-CZ" sz="2400" baseline="-250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3		</a:t>
            </a:r>
            <a:r>
              <a:rPr lang="cs-CZ" sz="2400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azan</a:t>
            </a:r>
            <a:r>
              <a:rPr lang="cs-CZ" sz="2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, amoniak (čpavek)</a:t>
            </a:r>
          </a:p>
          <a:p>
            <a:pPr fontAlgn="auto">
              <a:lnSpc>
                <a:spcPct val="110000"/>
              </a:lnSpc>
              <a:spcBef>
                <a:spcPts val="750"/>
              </a:spcBef>
              <a:spcAft>
                <a:spcPts val="0"/>
              </a:spcAft>
              <a:buFont typeface="Arial" panose="020B0604020202020204" pitchFamily="34" charset="0"/>
              <a:buNone/>
              <a:tabLst>
                <a:tab pos="1698625" algn="l"/>
              </a:tabLst>
              <a:defRPr/>
            </a:pPr>
            <a:r>
              <a:rPr lang="cs-CZ" sz="2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	</a:t>
            </a:r>
            <a:r>
              <a:rPr lang="cs-CZ" sz="2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	B</a:t>
            </a:r>
            <a:r>
              <a:rPr lang="cs-CZ" sz="2400" baseline="-250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2</a:t>
            </a:r>
            <a:r>
              <a:rPr lang="cs-CZ" sz="2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H</a:t>
            </a:r>
            <a:r>
              <a:rPr lang="cs-CZ" sz="2400" baseline="-250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6		</a:t>
            </a:r>
            <a:r>
              <a:rPr lang="cs-CZ" sz="2400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diboran</a:t>
            </a:r>
            <a:endParaRPr lang="cs-CZ" sz="2400" baseline="-25000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fontAlgn="auto">
              <a:lnSpc>
                <a:spcPct val="110000"/>
              </a:lnSpc>
              <a:spcBef>
                <a:spcPts val="750"/>
              </a:spcBef>
              <a:spcAft>
                <a:spcPts val="0"/>
              </a:spcAft>
              <a:buFont typeface="Arial" panose="020B0604020202020204" pitchFamily="34" charset="0"/>
              <a:buNone/>
              <a:tabLst>
                <a:tab pos="1698625" algn="l"/>
                <a:tab pos="3673475" algn="l"/>
              </a:tabLst>
              <a:defRPr/>
            </a:pPr>
            <a:r>
              <a:rPr lang="cs-CZ" sz="2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	</a:t>
            </a:r>
            <a:r>
              <a:rPr lang="cs-CZ" sz="2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	N</a:t>
            </a:r>
            <a:r>
              <a:rPr lang="cs-CZ" sz="2400" baseline="-250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2</a:t>
            </a:r>
            <a:r>
              <a:rPr lang="cs-CZ" sz="2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H</a:t>
            </a:r>
            <a:r>
              <a:rPr lang="cs-CZ" sz="2400" baseline="-250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4	</a:t>
            </a:r>
            <a:r>
              <a:rPr lang="cs-CZ" sz="2400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diazan</a:t>
            </a:r>
            <a:r>
              <a:rPr lang="cs-CZ" sz="2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(hydrazin)</a:t>
            </a:r>
            <a:r>
              <a:rPr lang="cs-CZ" sz="2400" baseline="-250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		</a:t>
            </a:r>
          </a:p>
          <a:p>
            <a:pPr fontAlgn="auto">
              <a:lnSpc>
                <a:spcPct val="110000"/>
              </a:lnSpc>
              <a:spcBef>
                <a:spcPts val="750"/>
              </a:spcBef>
              <a:spcAft>
                <a:spcPts val="0"/>
              </a:spcAft>
              <a:buFont typeface="Arial" panose="020B0604020202020204" pitchFamily="34" charset="0"/>
              <a:buNone/>
              <a:tabLst>
                <a:tab pos="1698625" algn="l"/>
                <a:tab pos="3673475" algn="l"/>
              </a:tabLst>
              <a:defRPr/>
            </a:pPr>
            <a:r>
              <a:rPr lang="cs-CZ" sz="2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Výjimka:	H</a:t>
            </a:r>
            <a:r>
              <a:rPr lang="cs-CZ" sz="2400" baseline="-250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2</a:t>
            </a:r>
            <a:r>
              <a:rPr lang="cs-CZ" sz="2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	voda </a:t>
            </a:r>
          </a:p>
          <a:p>
            <a:pPr fontAlgn="auto">
              <a:lnSpc>
                <a:spcPct val="110000"/>
              </a:lnSpc>
              <a:spcBef>
                <a:spcPts val="750"/>
              </a:spcBef>
              <a:spcAft>
                <a:spcPts val="0"/>
              </a:spcAft>
              <a:buNone/>
              <a:tabLst>
                <a:tab pos="1698625" algn="l"/>
                <a:tab pos="3673475" algn="l"/>
              </a:tabLst>
              <a:defRPr/>
            </a:pPr>
            <a:r>
              <a:rPr lang="cs-CZ" sz="2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	</a:t>
            </a:r>
            <a:r>
              <a:rPr lang="cs-CZ" sz="2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	H</a:t>
            </a:r>
            <a:r>
              <a:rPr lang="cs-CZ" sz="2400" baseline="-250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2</a:t>
            </a:r>
            <a:r>
              <a:rPr lang="cs-CZ" sz="2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</a:t>
            </a:r>
            <a:r>
              <a:rPr lang="cs-CZ" sz="2400" baseline="-250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2	</a:t>
            </a:r>
            <a:r>
              <a:rPr lang="cs-CZ" sz="2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peroxid vodíku</a:t>
            </a:r>
          </a:p>
        </p:txBody>
      </p:sp>
    </p:spTree>
    <p:extLst>
      <p:ext uri="{BB962C8B-B14F-4D97-AF65-F5344CB8AC3E}">
        <p14:creationId xmlns:p14="http://schemas.microsoft.com/office/powerpoint/2010/main" val="34784439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437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cs-CZ" sz="40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Názvosloví binárních sloučenin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5328320"/>
          </a:xfrm>
        </p:spPr>
        <p:txBody>
          <a:bodyPr rtlCol="0">
            <a:normAutofit/>
          </a:bodyPr>
          <a:lstStyle/>
          <a:p>
            <a:pPr marL="0" indent="0" fontAlgn="auto">
              <a:spcAft>
                <a:spcPts val="0"/>
              </a:spcAft>
              <a:buNone/>
              <a:defRPr/>
            </a:pPr>
            <a:r>
              <a:rPr lang="cs-CZ" sz="2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Procvičování:</a:t>
            </a:r>
          </a:p>
          <a:p>
            <a:pPr marL="0" indent="0" fontAlgn="auto">
              <a:spcAft>
                <a:spcPts val="0"/>
              </a:spcAft>
              <a:buNone/>
              <a:defRPr/>
            </a:pPr>
            <a:r>
              <a:rPr lang="cs-CZ" sz="2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Pojmenujte sloučeninu, která má chemický vzorec:</a:t>
            </a:r>
          </a:p>
          <a:p>
            <a:pPr marL="0" indent="0" fontAlgn="auto">
              <a:spcAft>
                <a:spcPts val="0"/>
              </a:spcAft>
              <a:buNone/>
              <a:defRPr/>
            </a:pPr>
            <a:r>
              <a:rPr lang="cs-CZ" sz="2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WS</a:t>
            </a:r>
            <a:r>
              <a:rPr lang="cs-CZ" sz="2400" baseline="-250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3</a:t>
            </a:r>
          </a:p>
          <a:p>
            <a:pPr marL="0" indent="0" fontAlgn="auto">
              <a:spcAft>
                <a:spcPts val="0"/>
              </a:spcAft>
              <a:buNone/>
              <a:defRPr/>
            </a:pPr>
            <a:r>
              <a:rPr lang="cs-CZ" sz="2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BaF</a:t>
            </a:r>
            <a:r>
              <a:rPr lang="cs-CZ" sz="2400" baseline="-25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2</a:t>
            </a:r>
            <a:endParaRPr lang="cs-CZ" sz="2400" baseline="-25000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0" indent="0" fontAlgn="auto">
              <a:spcAft>
                <a:spcPts val="0"/>
              </a:spcAft>
              <a:buNone/>
              <a:defRPr/>
            </a:pPr>
            <a:r>
              <a:rPr lang="cs-CZ" sz="2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</a:t>
            </a:r>
            <a:r>
              <a:rPr lang="cs-CZ" sz="2400" baseline="-25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2</a:t>
            </a:r>
            <a:r>
              <a:rPr lang="cs-CZ" sz="2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</a:t>
            </a:r>
            <a:r>
              <a:rPr lang="cs-CZ" sz="2400" baseline="-25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5</a:t>
            </a:r>
            <a:endParaRPr lang="cs-CZ" sz="2400" baseline="-25000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0" indent="0" fontAlgn="auto">
              <a:spcAft>
                <a:spcPts val="0"/>
              </a:spcAft>
              <a:buNone/>
              <a:defRPr/>
            </a:pPr>
            <a:endParaRPr lang="cs-CZ" sz="24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0" indent="0" fontAlgn="auto">
              <a:spcAft>
                <a:spcPts val="0"/>
              </a:spcAft>
              <a:buNone/>
              <a:defRPr/>
            </a:pPr>
            <a:r>
              <a:rPr lang="cs-CZ" sz="2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Sestavte chemický </a:t>
            </a:r>
            <a:r>
              <a:rPr lang="cs-CZ" sz="2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vzorec sloučeniny, jejíž název je:</a:t>
            </a:r>
          </a:p>
          <a:p>
            <a:pPr marL="0" indent="0" fontAlgn="auto">
              <a:spcAft>
                <a:spcPts val="0"/>
              </a:spcAft>
              <a:buNone/>
              <a:defRPr/>
            </a:pPr>
            <a:r>
              <a:rPr lang="cs-CZ" sz="2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</a:t>
            </a:r>
            <a:r>
              <a:rPr lang="cs-CZ" sz="2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hlorid křemičitý</a:t>
            </a:r>
          </a:p>
          <a:p>
            <a:pPr marL="0" indent="0" fontAlgn="auto">
              <a:spcAft>
                <a:spcPts val="0"/>
              </a:spcAft>
              <a:buNone/>
              <a:defRPr/>
            </a:pPr>
            <a:r>
              <a:rPr lang="cs-CZ" sz="2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</a:t>
            </a:r>
            <a:r>
              <a:rPr lang="cs-CZ" sz="2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xid hlinitý</a:t>
            </a:r>
          </a:p>
          <a:p>
            <a:pPr marL="0" indent="0" fontAlgn="auto">
              <a:spcAft>
                <a:spcPts val="0"/>
              </a:spcAft>
              <a:buNone/>
              <a:defRPr/>
            </a:pPr>
            <a:r>
              <a:rPr lang="cs-CZ" sz="24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</a:t>
            </a:r>
            <a:r>
              <a:rPr lang="cs-CZ" sz="240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itrid hořečnatý</a:t>
            </a:r>
            <a:endParaRPr lang="cs-CZ" sz="2400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0" indent="0" fontAlgn="auto">
              <a:spcAft>
                <a:spcPts val="0"/>
              </a:spcAft>
              <a:buNone/>
              <a:defRPr/>
            </a:pPr>
            <a:endParaRPr lang="cs-CZ" sz="2400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0" indent="0" fontAlgn="auto">
              <a:spcAft>
                <a:spcPts val="0"/>
              </a:spcAft>
              <a:buNone/>
              <a:defRPr/>
            </a:pPr>
            <a:endParaRPr lang="cs-CZ" sz="2400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0" indent="0" fontAlgn="auto">
              <a:spcAft>
                <a:spcPts val="0"/>
              </a:spcAft>
              <a:buNone/>
              <a:defRPr/>
            </a:pPr>
            <a:endParaRPr lang="cs-CZ" sz="2400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489859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116013" y="2060575"/>
            <a:ext cx="7161212" cy="3578225"/>
          </a:xfrm>
        </p:spPr>
        <p:txBody>
          <a:bodyPr/>
          <a:lstStyle/>
          <a:p>
            <a:pPr algn="l" eaLnBrk="1" hangingPunct="1"/>
            <a:r>
              <a:rPr lang="cs-CZ" sz="2000" b="1" dirty="0" smtClean="0">
                <a:solidFill>
                  <a:srgbClr val="898989"/>
                </a:solidFill>
              </a:rPr>
              <a:t>Anotace: </a:t>
            </a:r>
            <a:r>
              <a:rPr lang="cs-CZ" sz="2000" dirty="0" smtClean="0">
                <a:solidFill>
                  <a:srgbClr val="898989"/>
                </a:solidFill>
              </a:rPr>
              <a:t> </a:t>
            </a:r>
            <a:r>
              <a:rPr lang="cs-CZ" sz="2000" i="1" dirty="0" smtClean="0">
                <a:solidFill>
                  <a:srgbClr val="898989"/>
                </a:solidFill>
              </a:rPr>
              <a:t> výuková prezentace v prvním ročníku studia </a:t>
            </a:r>
          </a:p>
          <a:p>
            <a:pPr algn="l" eaLnBrk="1" hangingPunct="1"/>
            <a:r>
              <a:rPr lang="cs-CZ" sz="2000" b="1" dirty="0" smtClean="0">
                <a:solidFill>
                  <a:srgbClr val="898989"/>
                </a:solidFill>
              </a:rPr>
              <a:t>Předmět:</a:t>
            </a:r>
            <a:r>
              <a:rPr lang="cs-CZ" sz="2000" dirty="0" smtClean="0">
                <a:solidFill>
                  <a:srgbClr val="898989"/>
                </a:solidFill>
              </a:rPr>
              <a:t> </a:t>
            </a:r>
            <a:r>
              <a:rPr lang="cs-CZ" sz="2000" i="1" dirty="0" smtClean="0">
                <a:solidFill>
                  <a:srgbClr val="898989"/>
                </a:solidFill>
              </a:rPr>
              <a:t>chemie</a:t>
            </a:r>
          </a:p>
          <a:p>
            <a:pPr algn="l" eaLnBrk="1" hangingPunct="1"/>
            <a:r>
              <a:rPr lang="cs-CZ" sz="2000" b="1" dirty="0" smtClean="0">
                <a:solidFill>
                  <a:srgbClr val="898989"/>
                </a:solidFill>
              </a:rPr>
              <a:t>Ročník: </a:t>
            </a:r>
            <a:r>
              <a:rPr lang="cs-CZ" sz="2000" i="1" dirty="0" smtClean="0">
                <a:solidFill>
                  <a:srgbClr val="898989"/>
                </a:solidFill>
              </a:rPr>
              <a:t>I. ročník SŠ</a:t>
            </a:r>
          </a:p>
          <a:p>
            <a:pPr algn="l" eaLnBrk="1" hangingPunct="1"/>
            <a:r>
              <a:rPr lang="cs-CZ" sz="2000" b="1" dirty="0" smtClean="0">
                <a:solidFill>
                  <a:srgbClr val="898989"/>
                </a:solidFill>
              </a:rPr>
              <a:t>Tematický celek: </a:t>
            </a:r>
            <a:r>
              <a:rPr lang="cs-CZ" sz="2000" i="1" dirty="0" smtClean="0">
                <a:solidFill>
                  <a:srgbClr val="898989"/>
                </a:solidFill>
              </a:rPr>
              <a:t>anorganická chemie </a:t>
            </a:r>
          </a:p>
          <a:p>
            <a:pPr algn="l" eaLnBrk="1" hangingPunct="1"/>
            <a:r>
              <a:rPr lang="cs-CZ" sz="2000" b="1" dirty="0" smtClean="0">
                <a:solidFill>
                  <a:srgbClr val="898989"/>
                </a:solidFill>
              </a:rPr>
              <a:t>Klíčová slova: </a:t>
            </a:r>
            <a:r>
              <a:rPr lang="cs-CZ" sz="2000" dirty="0" smtClean="0">
                <a:solidFill>
                  <a:srgbClr val="898989"/>
                </a:solidFill>
              </a:rPr>
              <a:t> názvosloví, oxidační číslo, binární sloučenina</a:t>
            </a:r>
          </a:p>
          <a:p>
            <a:pPr algn="l" eaLnBrk="1" hangingPunct="1"/>
            <a:r>
              <a:rPr lang="cs-CZ" sz="2000" b="1" dirty="0" smtClean="0">
                <a:solidFill>
                  <a:srgbClr val="898989"/>
                </a:solidFill>
              </a:rPr>
              <a:t>Forma:</a:t>
            </a:r>
            <a:r>
              <a:rPr lang="cs-CZ" sz="2000" dirty="0" smtClean="0">
                <a:solidFill>
                  <a:srgbClr val="898989"/>
                </a:solidFill>
              </a:rPr>
              <a:t> vysvětlování </a:t>
            </a:r>
          </a:p>
          <a:p>
            <a:pPr algn="l" eaLnBrk="1" hangingPunct="1"/>
            <a:r>
              <a:rPr lang="cs-CZ" sz="2000" b="1" dirty="0" smtClean="0">
                <a:solidFill>
                  <a:srgbClr val="898989"/>
                </a:solidFill>
              </a:rPr>
              <a:t>Datum vytvoření:  </a:t>
            </a:r>
            <a:r>
              <a:rPr lang="cs-CZ" sz="2000" i="1" dirty="0" smtClean="0">
                <a:solidFill>
                  <a:srgbClr val="898989"/>
                </a:solidFill>
              </a:rPr>
              <a:t>20. </a:t>
            </a:r>
            <a:r>
              <a:rPr lang="cs-CZ" sz="2000" i="1" dirty="0">
                <a:solidFill>
                  <a:srgbClr val="898989"/>
                </a:solidFill>
              </a:rPr>
              <a:t>7</a:t>
            </a:r>
            <a:r>
              <a:rPr lang="cs-CZ" sz="2000" i="1" dirty="0" smtClean="0">
                <a:solidFill>
                  <a:srgbClr val="898989"/>
                </a:solidFill>
              </a:rPr>
              <a:t>. 2013</a:t>
            </a:r>
          </a:p>
          <a:p>
            <a:pPr algn="l" eaLnBrk="1" hangingPunct="1"/>
            <a:endParaRPr lang="cs-CZ" sz="2000" dirty="0" smtClean="0">
              <a:solidFill>
                <a:srgbClr val="898989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sz="4000" smtClean="0">
                <a:latin typeface="Verdana" panose="020B0604030504040204" pitchFamily="34" charset="0"/>
              </a:rPr>
              <a:t>Seznam obrázků:</a:t>
            </a:r>
          </a:p>
        </p:txBody>
      </p:sp>
      <p:sp>
        <p:nvSpPr>
          <p:cNvPr id="22531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lnSpc>
                <a:spcPct val="100000"/>
              </a:lnSpc>
              <a:spcBef>
                <a:spcPct val="0"/>
              </a:spcBef>
              <a:buNone/>
            </a:pPr>
            <a:r>
              <a:rPr lang="cs-CZ" sz="2000" dirty="0" smtClean="0">
                <a:latin typeface="Verdana" panose="020B0604030504040204" pitchFamily="34" charset="0"/>
              </a:rPr>
              <a:t>Obr</a:t>
            </a:r>
            <a:r>
              <a:rPr lang="cs-CZ" sz="2000" dirty="0">
                <a:latin typeface="Verdana" panose="020B0604030504040204" pitchFamily="34" charset="0"/>
              </a:rPr>
              <a:t>. </a:t>
            </a:r>
            <a:r>
              <a:rPr lang="cs-CZ" sz="2000" dirty="0" smtClean="0">
                <a:latin typeface="Verdana" panose="020B0604030504040204" pitchFamily="34" charset="0"/>
              </a:rPr>
              <a:t>1 Emil Votoček.</a:t>
            </a:r>
            <a:r>
              <a:rPr lang="cs-CZ" sz="20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cs-CZ" sz="2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Zdroj: </a:t>
            </a:r>
            <a:r>
              <a:rPr lang="cs-CZ" sz="20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CVUT v Praze </a:t>
            </a:r>
            <a:r>
              <a:rPr lang="en-US" sz="2000" i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[o</a:t>
            </a:r>
            <a:r>
              <a:rPr lang="cs-CZ" sz="2000" i="1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nline</a:t>
            </a:r>
            <a:r>
              <a:rPr lang="en-US" sz="2000" i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]</a:t>
            </a:r>
            <a:r>
              <a:rPr lang="cs-CZ" sz="2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. </a:t>
            </a:r>
            <a:r>
              <a:rPr lang="en-US" sz="2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[</a:t>
            </a:r>
            <a:r>
              <a:rPr lang="cs-CZ" sz="2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vid. </a:t>
            </a:r>
            <a:r>
              <a:rPr lang="cs-CZ" sz="20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17.7.2013</a:t>
            </a:r>
            <a:r>
              <a:rPr lang="en-US" sz="2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]</a:t>
            </a:r>
            <a:r>
              <a:rPr lang="cs-CZ" sz="2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. Dostupné z:</a:t>
            </a:r>
          </a:p>
          <a:p>
            <a:pPr marL="0" indent="0" eaLnBrk="1" hangingPunct="1">
              <a:lnSpc>
                <a:spcPct val="100000"/>
              </a:lnSpc>
              <a:spcBef>
                <a:spcPct val="0"/>
              </a:spcBef>
              <a:buNone/>
            </a:pPr>
            <a:r>
              <a:rPr lang="cs-CZ" sz="20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http</a:t>
            </a:r>
            <a:r>
              <a:rPr lang="cs-CZ" sz="2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://</a:t>
            </a:r>
            <a:r>
              <a:rPr lang="cs-CZ" sz="20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www.cvut.cz/fotobanka/osobnosti/rektori/r58.jpg/image_preview</a:t>
            </a:r>
          </a:p>
          <a:p>
            <a:pPr marL="0" indent="0" eaLnBrk="1" hangingPunct="1">
              <a:lnSpc>
                <a:spcPct val="100000"/>
              </a:lnSpc>
              <a:spcBef>
                <a:spcPts val="750"/>
              </a:spcBef>
              <a:buNone/>
            </a:pPr>
            <a:r>
              <a:rPr lang="cs-CZ" sz="2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Obr. 2, 3 foto Ivana Töpferová</a:t>
            </a:r>
          </a:p>
          <a:p>
            <a:pPr marL="0" indent="0" eaLnBrk="1" hangingPunct="1">
              <a:lnSpc>
                <a:spcPct val="100000"/>
              </a:lnSpc>
              <a:spcBef>
                <a:spcPct val="0"/>
              </a:spcBef>
              <a:buNone/>
            </a:pPr>
            <a:endParaRPr lang="cs-CZ" sz="20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0" indent="0" eaLnBrk="1" hangingPunct="1">
              <a:lnSpc>
                <a:spcPct val="100000"/>
              </a:lnSpc>
              <a:spcBef>
                <a:spcPct val="0"/>
              </a:spcBef>
              <a:buNone/>
            </a:pPr>
            <a:endParaRPr lang="cs-CZ" sz="20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sz="4000" smtClean="0">
                <a:latin typeface="Verdana" panose="020B0604030504040204" pitchFamily="34" charset="0"/>
              </a:rPr>
              <a:t>Použité zdroje:</a:t>
            </a:r>
          </a:p>
        </p:txBody>
      </p:sp>
      <p:sp>
        <p:nvSpPr>
          <p:cNvPr id="17411" name="Zástupný symbol pro obsah 5"/>
          <p:cNvSpPr>
            <a:spLocks noGrp="1"/>
          </p:cNvSpPr>
          <p:nvPr>
            <p:ph idx="1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cs-CZ" sz="2000" dirty="0" smtClean="0">
                <a:latin typeface="Verdana" pitchFamily="34" charset="0"/>
              </a:rPr>
              <a:t>BANÝR, J., BENEŠ, P. A KOLEKTIV. </a:t>
            </a:r>
            <a:r>
              <a:rPr lang="cs-CZ" sz="2000" i="1" dirty="0" smtClean="0">
                <a:latin typeface="Verdana" pitchFamily="34" charset="0"/>
              </a:rPr>
              <a:t>Chemie pro střední školy. </a:t>
            </a:r>
            <a:r>
              <a:rPr lang="cs-CZ" sz="2000" dirty="0" smtClean="0">
                <a:latin typeface="Verdana" pitchFamily="34" charset="0"/>
              </a:rPr>
              <a:t>Praha: SPN, a.s., 1995. ISBN 80-85937-11-5.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cs-CZ" sz="2000" dirty="0" smtClean="0">
                <a:latin typeface="Verdana" pitchFamily="34" charset="0"/>
              </a:rPr>
              <a:t>FLEMR, V., DUŠEK, B. </a:t>
            </a:r>
            <a:r>
              <a:rPr lang="cs-CZ" sz="2000" i="1" dirty="0" smtClean="0">
                <a:latin typeface="Verdana" pitchFamily="34" charset="0"/>
              </a:rPr>
              <a:t>Chemie I pro gymnázia (obecná anorganická chemie). </a:t>
            </a:r>
            <a:r>
              <a:rPr lang="cs-CZ" sz="2000" dirty="0" smtClean="0">
                <a:latin typeface="Verdana" pitchFamily="34" charset="0"/>
              </a:rPr>
              <a:t>Praha. SPN, a.s., 2001. ISBN 80-7235-147-8.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cs-CZ" sz="2000" cap="all" dirty="0" err="1">
                <a:latin typeface="Verdana" pitchFamily="34" charset="0"/>
              </a:rPr>
              <a:t>Čtrnáctová</a:t>
            </a:r>
            <a:r>
              <a:rPr lang="cs-CZ" sz="2000" dirty="0">
                <a:latin typeface="Verdana" pitchFamily="34" charset="0"/>
              </a:rPr>
              <a:t>, H., KOLÁŘ, K., SVOBODOVÁ, M., ZEMÁNEK, F. </a:t>
            </a:r>
            <a:r>
              <a:rPr lang="cs-CZ" sz="2000" i="1" dirty="0">
                <a:latin typeface="Verdana" pitchFamily="34" charset="0"/>
              </a:rPr>
              <a:t>Přehled chemie pro základní školy. </a:t>
            </a:r>
            <a:r>
              <a:rPr lang="cs-CZ" sz="2000" dirty="0">
                <a:latin typeface="Verdana" pitchFamily="34" charset="0"/>
              </a:rPr>
              <a:t>Praha: SPN a.s. , 2006. ISBN 80-7235-260-1</a:t>
            </a:r>
            <a:r>
              <a:rPr lang="cs-CZ" sz="2000" dirty="0" smtClean="0">
                <a:latin typeface="Verdana" pitchFamily="34" charset="0"/>
              </a:rPr>
              <a:t>.</a:t>
            </a:r>
          </a:p>
          <a:p>
            <a:pPr marL="0" indent="0" eaLnBrk="1" fontAlgn="auto" hangingPunct="1">
              <a:spcAft>
                <a:spcPts val="0"/>
              </a:spcAft>
              <a:buNone/>
              <a:defRPr/>
            </a:pPr>
            <a:endParaRPr lang="cs-CZ" sz="2000" dirty="0" smtClean="0">
              <a:latin typeface="Verdan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Nadpis 1"/>
          <p:cNvSpPr>
            <a:spLocks noGrp="1"/>
          </p:cNvSpPr>
          <p:nvPr>
            <p:ph type="ctrTitle"/>
          </p:nvPr>
        </p:nvSpPr>
        <p:spPr>
          <a:xfrm>
            <a:off x="684213" y="1700213"/>
            <a:ext cx="7772400" cy="1470025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cs-CZ" sz="4400" dirty="0" smtClean="0">
                <a:solidFill>
                  <a:srgbClr val="C00000"/>
                </a:solidFill>
                <a:latin typeface="Verdana" pitchFamily="34" charset="0"/>
              </a:rPr>
              <a:t>Chemické názvosloví</a:t>
            </a:r>
          </a:p>
        </p:txBody>
      </p:sp>
      <p:sp>
        <p:nvSpPr>
          <p:cNvPr id="7171" name="Podnadpis 2"/>
          <p:cNvSpPr>
            <a:spLocks noGrp="1"/>
          </p:cNvSpPr>
          <p:nvPr>
            <p:ph type="subTitle" idx="1"/>
          </p:nvPr>
        </p:nvSpPr>
        <p:spPr>
          <a:xfrm>
            <a:off x="1116013" y="3644900"/>
            <a:ext cx="7056437" cy="2663825"/>
          </a:xfrm>
        </p:spPr>
        <p:txBody>
          <a:bodyPr/>
          <a:lstStyle/>
          <a:p>
            <a:pPr eaLnBrk="1" hangingPunct="1"/>
            <a:r>
              <a:rPr lang="cs-CZ" sz="3500" dirty="0" smtClean="0">
                <a:latin typeface="Verdana" panose="020B0604030504040204" pitchFamily="34" charset="0"/>
              </a:rPr>
              <a:t>soubor pravidel k označování sloučenin</a:t>
            </a:r>
          </a:p>
          <a:p>
            <a:pPr eaLnBrk="1" hangingPunct="1"/>
            <a:endParaRPr lang="cs-CZ" sz="3500" dirty="0" smtClean="0">
              <a:latin typeface="Verdana" panose="020B0604030504040204" pitchFamily="34" charset="0"/>
            </a:endParaRPr>
          </a:p>
          <a:p>
            <a:pPr eaLnBrk="1" hangingPunct="1"/>
            <a:r>
              <a:rPr lang="cs-CZ" sz="3500" dirty="0" smtClean="0">
                <a:latin typeface="Verdana" panose="020B0604030504040204" pitchFamily="34" charset="0"/>
              </a:rPr>
              <a:t> </a:t>
            </a:r>
            <a:endParaRPr lang="cs-CZ" sz="3500" baseline="-25000" dirty="0" smtClean="0">
              <a:latin typeface="Verdana" panose="020B060403050404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40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Názvosloví anorganických sloučenin</a:t>
            </a:r>
            <a:endParaRPr lang="cs-CZ" sz="4000" dirty="0"/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>
          <a:xfrm>
            <a:off x="635344" y="1690688"/>
            <a:ext cx="8041112" cy="4834656"/>
          </a:xfrm>
        </p:spPr>
        <p:txBody>
          <a:bodyPr/>
          <a:lstStyle/>
          <a:p>
            <a:pPr marL="0" indent="0">
              <a:lnSpc>
                <a:spcPct val="100000"/>
              </a:lnSpc>
              <a:spcBef>
                <a:spcPts val="750"/>
              </a:spcBef>
              <a:buNone/>
              <a:tabLst>
                <a:tab pos="358775" algn="l"/>
              </a:tabLst>
            </a:pPr>
            <a:r>
              <a:rPr lang="cs-CZ" sz="2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= na vytváření českého anorganického názvosloví 	se </a:t>
            </a:r>
            <a:r>
              <a:rPr lang="cs-CZ" sz="2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v </a:t>
            </a:r>
            <a:r>
              <a:rPr lang="cs-CZ" sz="2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19.století podíleli J. S. </a:t>
            </a:r>
            <a:r>
              <a:rPr lang="cs-CZ" sz="2400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Presl</a:t>
            </a:r>
            <a:r>
              <a:rPr lang="cs-CZ" sz="2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, J. Jungmann, 	V. Šafařík, A. Batěk , … </a:t>
            </a:r>
          </a:p>
          <a:p>
            <a:pPr marL="0" indent="0">
              <a:lnSpc>
                <a:spcPct val="100000"/>
              </a:lnSpc>
              <a:spcBef>
                <a:spcPts val="750"/>
              </a:spcBef>
              <a:buNone/>
              <a:tabLst>
                <a:tab pos="358775" algn="l"/>
              </a:tabLst>
            </a:pPr>
            <a:r>
              <a:rPr lang="cs-CZ" sz="2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= začátkem 20. století provedl úpravy profesor 	chemie na pražské polytechnice Emil Votoček 	(1872 - 1950)</a:t>
            </a:r>
          </a:p>
          <a:p>
            <a:pPr marL="0" indent="0">
              <a:lnSpc>
                <a:spcPct val="100000"/>
              </a:lnSpc>
              <a:spcBef>
                <a:spcPts val="750"/>
              </a:spcBef>
              <a:buNone/>
              <a:tabLst>
                <a:tab pos="358775" algn="l"/>
              </a:tabLst>
            </a:pPr>
            <a:r>
              <a:rPr lang="cs-CZ" sz="2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= v současné době se 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  <a:tabLst>
                <a:tab pos="358775" algn="l"/>
              </a:tabLst>
            </a:pPr>
            <a:r>
              <a:rPr lang="cs-CZ" sz="2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cs-CZ" sz="2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 názvosloví přizpůsobuje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  <a:tabLst>
                <a:tab pos="358775" algn="l"/>
              </a:tabLst>
            </a:pPr>
            <a:r>
              <a:rPr lang="cs-CZ" sz="2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	doporučením IUPAC</a:t>
            </a:r>
          </a:p>
          <a:p>
            <a:pPr marL="0" indent="0">
              <a:lnSpc>
                <a:spcPct val="100000"/>
              </a:lnSpc>
              <a:spcBef>
                <a:spcPts val="750"/>
              </a:spcBef>
              <a:buNone/>
              <a:tabLst>
                <a:tab pos="358775" algn="l"/>
              </a:tabLst>
            </a:pPr>
            <a:endParaRPr lang="cs-CZ" sz="2400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3074" name="Picture 2" descr="http://www.cvut.cz/fotobanka/osobnosti/rektori/r58.jpg/image_preview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152" y="3717032"/>
            <a:ext cx="2000250" cy="24574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Zástupný symbol pro obsah 7"/>
          <p:cNvSpPr txBox="1">
            <a:spLocks/>
          </p:cNvSpPr>
          <p:nvPr/>
        </p:nvSpPr>
        <p:spPr bwMode="auto">
          <a:xfrm>
            <a:off x="3419872" y="5807579"/>
            <a:ext cx="2905993" cy="3669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20000"/>
              </a:spcBef>
              <a:buFont typeface="Arial" panose="020B0604020202020204" pitchFamily="34" charset="0"/>
              <a:buNone/>
            </a:pPr>
            <a:r>
              <a:rPr lang="cs-CZ" sz="1800" dirty="0">
                <a:latin typeface="Verdana" panose="020B0604030504040204" pitchFamily="34" charset="0"/>
              </a:rPr>
              <a:t>Obr. </a:t>
            </a:r>
            <a:r>
              <a:rPr lang="cs-CZ" sz="1800" dirty="0" smtClean="0">
                <a:latin typeface="Verdana" panose="020B0604030504040204" pitchFamily="34" charset="0"/>
              </a:rPr>
              <a:t>1 Emil Votoček</a:t>
            </a:r>
            <a:endParaRPr lang="cs-CZ" sz="1800" dirty="0"/>
          </a:p>
        </p:txBody>
      </p:sp>
    </p:spTree>
    <p:extLst>
      <p:ext uri="{BB962C8B-B14F-4D97-AF65-F5344CB8AC3E}">
        <p14:creationId xmlns:p14="http://schemas.microsoft.com/office/powerpoint/2010/main" val="10039472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>
          <a:xfrm>
            <a:off x="628650" y="365125"/>
            <a:ext cx="7759774" cy="1325563"/>
          </a:xfrm>
        </p:spPr>
        <p:txBody>
          <a:bodyPr/>
          <a:lstStyle/>
          <a:p>
            <a:r>
              <a:rPr lang="cs-CZ" sz="40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CAS RN</a:t>
            </a:r>
            <a:endParaRPr lang="cs-CZ" sz="40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>
          <a:xfrm>
            <a:off x="635344" y="1690688"/>
            <a:ext cx="8041112" cy="4690640"/>
          </a:xfrm>
        </p:spPr>
        <p:txBody>
          <a:bodyPr/>
          <a:lstStyle/>
          <a:p>
            <a:pPr marL="0" indent="0">
              <a:lnSpc>
                <a:spcPct val="100000"/>
              </a:lnSpc>
              <a:spcBef>
                <a:spcPts val="750"/>
              </a:spcBef>
              <a:buNone/>
              <a:tabLst>
                <a:tab pos="358775" algn="l"/>
              </a:tabLst>
            </a:pPr>
            <a:r>
              <a:rPr lang="cs-CZ" sz="2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Registrační čísla </a:t>
            </a:r>
            <a:r>
              <a:rPr lang="cs-CZ" sz="2400" dirty="0" smtClean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(CAS RN – </a:t>
            </a:r>
            <a:r>
              <a:rPr lang="en-US" sz="2400" dirty="0" smtClean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Chemical </a:t>
            </a:r>
            <a:r>
              <a:rPr lang="en-US" sz="2400" dirty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Abstracts Service Registry </a:t>
            </a:r>
            <a:r>
              <a:rPr lang="en-US" sz="2400" dirty="0" smtClean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Number</a:t>
            </a:r>
            <a:r>
              <a:rPr lang="cs-CZ" sz="2400" dirty="0" smtClean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)</a:t>
            </a:r>
            <a:r>
              <a:rPr lang="cs-CZ" sz="2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jsou čísla zavedená pro označování chemických sloučenin </a:t>
            </a:r>
          </a:p>
          <a:p>
            <a:pPr marL="0" indent="0">
              <a:lnSpc>
                <a:spcPct val="100000"/>
              </a:lnSpc>
              <a:spcBef>
                <a:spcPts val="750"/>
              </a:spcBef>
              <a:buNone/>
              <a:tabLst>
                <a:tab pos="358775" algn="l"/>
              </a:tabLst>
            </a:pPr>
            <a:r>
              <a:rPr lang="cs-CZ" sz="2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= databáze informací o chemických látkách</a:t>
            </a:r>
          </a:p>
          <a:p>
            <a:pPr marL="0" indent="0">
              <a:buNone/>
            </a:pPr>
            <a:r>
              <a:rPr lang="cs-CZ" sz="2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= každé číslo přiřazeno pouze jedné látce</a:t>
            </a:r>
          </a:p>
          <a:p>
            <a:pPr marL="0" indent="0">
              <a:buNone/>
            </a:pPr>
            <a:r>
              <a:rPr lang="cs-CZ" sz="2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= nesouvisí s jakýmkoli chemickým názvoslovím</a:t>
            </a:r>
            <a:endParaRPr lang="cs-CZ" sz="24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0" indent="0">
              <a:buNone/>
              <a:tabLst>
                <a:tab pos="358775" algn="l"/>
              </a:tabLst>
            </a:pPr>
            <a:r>
              <a:rPr lang="cs-CZ" sz="2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= slouží </a:t>
            </a:r>
            <a:r>
              <a:rPr lang="cs-CZ" sz="2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jako </a:t>
            </a:r>
            <a:r>
              <a:rPr lang="cs-CZ" sz="2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mezinárodní zdroj pro označování 	chemických látek pro vědce i průmysl</a:t>
            </a:r>
          </a:p>
          <a:p>
            <a:pPr marL="0" indent="0">
              <a:buNone/>
              <a:tabLst>
                <a:tab pos="358775" algn="l"/>
              </a:tabLst>
            </a:pPr>
            <a:r>
              <a:rPr lang="cs-CZ" sz="2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= obsahuje více než 72 milionů látek</a:t>
            </a:r>
          </a:p>
          <a:p>
            <a:pPr marL="0" indent="0">
              <a:buNone/>
              <a:tabLst>
                <a:tab pos="358775" algn="l"/>
              </a:tabLst>
            </a:pPr>
            <a:r>
              <a:rPr lang="cs-CZ" sz="2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 </a:t>
            </a:r>
            <a:r>
              <a:rPr lang="fr-FR" sz="2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Například, je 58-08-2 </a:t>
            </a:r>
            <a:r>
              <a:rPr lang="fr-FR" sz="24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CAS RN</a:t>
            </a:r>
            <a:r>
              <a:rPr lang="fr-FR" sz="2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 </a:t>
            </a:r>
            <a:r>
              <a:rPr lang="fr-FR" sz="2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kofeinu</a:t>
            </a:r>
            <a:r>
              <a:rPr lang="cs-CZ" sz="2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.</a:t>
            </a:r>
            <a:endParaRPr lang="cs-CZ" sz="2400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0" indent="0">
              <a:buNone/>
              <a:tabLst>
                <a:tab pos="358775" algn="l"/>
              </a:tabLst>
            </a:pPr>
            <a:endParaRPr lang="cs-CZ" sz="24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0" indent="0">
              <a:lnSpc>
                <a:spcPct val="100000"/>
              </a:lnSpc>
              <a:spcBef>
                <a:spcPts val="750"/>
              </a:spcBef>
              <a:buNone/>
              <a:tabLst>
                <a:tab pos="358775" algn="l"/>
              </a:tabLst>
            </a:pPr>
            <a:endParaRPr lang="cs-CZ" sz="2400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966227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10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10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40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Chemické značky a vzorce</a:t>
            </a:r>
            <a:endParaRPr lang="cs-CZ" sz="4000" dirty="0"/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>
          <a:xfrm>
            <a:off x="635344" y="1412776"/>
            <a:ext cx="7886700" cy="5112568"/>
          </a:xfrm>
        </p:spPr>
        <p:txBody>
          <a:bodyPr/>
          <a:lstStyle/>
          <a:p>
            <a:pPr marL="0" indent="0">
              <a:lnSpc>
                <a:spcPct val="100000"/>
              </a:lnSpc>
              <a:spcBef>
                <a:spcPts val="750"/>
              </a:spcBef>
              <a:buNone/>
              <a:tabLst>
                <a:tab pos="358775" algn="l"/>
              </a:tabLst>
            </a:pPr>
            <a:r>
              <a:rPr lang="cs-CZ" sz="2400" dirty="0" smtClean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Značky</a:t>
            </a:r>
            <a:r>
              <a:rPr lang="cs-CZ" sz="2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chemických prvků jsou odvozeny od jejich mezinárodních názvů – uveďte příklady</a:t>
            </a:r>
          </a:p>
          <a:p>
            <a:pPr marL="0" indent="0">
              <a:lnSpc>
                <a:spcPct val="100000"/>
              </a:lnSpc>
              <a:spcBef>
                <a:spcPts val="750"/>
              </a:spcBef>
              <a:buNone/>
              <a:tabLst>
                <a:tab pos="358775" algn="l"/>
              </a:tabLst>
            </a:pPr>
            <a:r>
              <a:rPr lang="cs-CZ" sz="2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Chemický </a:t>
            </a:r>
            <a:r>
              <a:rPr lang="cs-CZ" sz="2400" dirty="0" smtClean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vzorec</a:t>
            </a:r>
            <a:r>
              <a:rPr lang="cs-CZ" sz="2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sloučeniny udává druh a počet atomů vázaných v molekule – uveďte příklady</a:t>
            </a:r>
          </a:p>
          <a:p>
            <a:pPr marL="0" indent="0">
              <a:lnSpc>
                <a:spcPct val="100000"/>
              </a:lnSpc>
              <a:spcBef>
                <a:spcPts val="750"/>
              </a:spcBef>
              <a:buNone/>
              <a:tabLst>
                <a:tab pos="800100" algn="l"/>
                <a:tab pos="3673475" algn="l"/>
              </a:tabLst>
            </a:pPr>
            <a:r>
              <a:rPr lang="cs-CZ" sz="2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Značky a vzorce vyjadřují</a:t>
            </a:r>
            <a:r>
              <a:rPr lang="cs-CZ" sz="2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:</a:t>
            </a:r>
          </a:p>
          <a:p>
            <a:pPr>
              <a:lnSpc>
                <a:spcPct val="100000"/>
              </a:lnSpc>
              <a:spcBef>
                <a:spcPts val="750"/>
              </a:spcBef>
            </a:pPr>
            <a:r>
              <a:rPr lang="cs-CZ" sz="2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 kterou látku se jedná</a:t>
            </a:r>
          </a:p>
          <a:p>
            <a:pPr>
              <a:lnSpc>
                <a:spcPct val="100000"/>
              </a:lnSpc>
              <a:spcBef>
                <a:spcPts val="750"/>
              </a:spcBef>
              <a:tabLst>
                <a:tab pos="800100" algn="l"/>
                <a:tab pos="3673475" algn="l"/>
              </a:tabLst>
            </a:pPr>
            <a:r>
              <a:rPr lang="cs-CZ" sz="2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částicové složení látek</a:t>
            </a:r>
          </a:p>
          <a:p>
            <a:pPr>
              <a:lnSpc>
                <a:spcPct val="100000"/>
              </a:lnSpc>
              <a:spcBef>
                <a:spcPts val="750"/>
              </a:spcBef>
              <a:tabLst>
                <a:tab pos="800100" algn="l"/>
                <a:tab pos="3673475" algn="l"/>
              </a:tabLst>
            </a:pPr>
            <a:r>
              <a:rPr lang="cs-CZ" sz="2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látkové množství</a:t>
            </a:r>
          </a:p>
          <a:p>
            <a:pPr marL="0" indent="0">
              <a:lnSpc>
                <a:spcPct val="100000"/>
              </a:lnSpc>
              <a:spcBef>
                <a:spcPts val="750"/>
              </a:spcBef>
              <a:buNone/>
              <a:tabLst>
                <a:tab pos="358775" algn="l"/>
              </a:tabLst>
            </a:pPr>
            <a:r>
              <a:rPr lang="cs-CZ" sz="2400" b="1" dirty="0" smtClean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Na</a:t>
            </a:r>
            <a:endParaRPr lang="cs-CZ" sz="2400" b="1" dirty="0">
              <a:solidFill>
                <a:srgbClr val="FF000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0" indent="0">
              <a:lnSpc>
                <a:spcPct val="100000"/>
              </a:lnSpc>
              <a:spcBef>
                <a:spcPts val="750"/>
              </a:spcBef>
              <a:buNone/>
              <a:tabLst>
                <a:tab pos="358775" algn="l"/>
              </a:tabLst>
            </a:pPr>
            <a:r>
              <a:rPr lang="cs-CZ" sz="2400" b="1" dirty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2 </a:t>
            </a:r>
            <a:r>
              <a:rPr lang="cs-CZ" sz="2400" b="1" dirty="0" err="1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HCl</a:t>
            </a:r>
            <a:endParaRPr lang="cs-CZ" sz="2400" b="1" dirty="0">
              <a:solidFill>
                <a:srgbClr val="FF000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0" indent="0">
              <a:lnSpc>
                <a:spcPct val="100000"/>
              </a:lnSpc>
              <a:spcBef>
                <a:spcPts val="750"/>
              </a:spcBef>
              <a:buNone/>
              <a:tabLst>
                <a:tab pos="358775" algn="l"/>
              </a:tabLst>
            </a:pPr>
            <a:r>
              <a:rPr lang="cs-CZ" sz="2400" b="1" dirty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3 Na</a:t>
            </a:r>
            <a:r>
              <a:rPr lang="cs-CZ" sz="2400" b="1" baseline="-25000" dirty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2</a:t>
            </a:r>
            <a:r>
              <a:rPr lang="cs-CZ" sz="2400" b="1" dirty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CO</a:t>
            </a:r>
            <a:r>
              <a:rPr lang="cs-CZ" sz="2400" b="1" baseline="-25000" dirty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3</a:t>
            </a:r>
          </a:p>
          <a:p>
            <a:pPr marL="0" indent="0">
              <a:lnSpc>
                <a:spcPct val="100000"/>
              </a:lnSpc>
              <a:spcBef>
                <a:spcPts val="750"/>
              </a:spcBef>
              <a:buNone/>
              <a:tabLst>
                <a:tab pos="358775" algn="l"/>
              </a:tabLst>
            </a:pPr>
            <a:endParaRPr lang="cs-CZ" sz="2400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229273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10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10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10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10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10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10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1000" fill="hold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1000" fill="hold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40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Chemické vzorce</a:t>
            </a:r>
            <a:endParaRPr lang="cs-CZ" sz="4000" dirty="0"/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>
          <a:xfrm>
            <a:off x="635344" y="1412776"/>
            <a:ext cx="7886700" cy="5112568"/>
          </a:xfrm>
        </p:spPr>
        <p:txBody>
          <a:bodyPr/>
          <a:lstStyle/>
          <a:p>
            <a:pPr marL="0" indent="0">
              <a:lnSpc>
                <a:spcPct val="100000"/>
              </a:lnSpc>
              <a:spcBef>
                <a:spcPts val="750"/>
              </a:spcBef>
              <a:buNone/>
              <a:tabLst>
                <a:tab pos="358775" algn="l"/>
              </a:tabLst>
            </a:pPr>
            <a:r>
              <a:rPr lang="cs-CZ" sz="2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Druhy chemických vzorců používaných 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  <a:tabLst>
                <a:tab pos="358775" algn="l"/>
              </a:tabLst>
            </a:pPr>
            <a:r>
              <a:rPr lang="cs-CZ" sz="2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v anorganické chemii:</a:t>
            </a:r>
          </a:p>
          <a:p>
            <a:pPr>
              <a:lnSpc>
                <a:spcPct val="100000"/>
              </a:lnSpc>
              <a:spcBef>
                <a:spcPts val="750"/>
              </a:spcBef>
              <a:tabLst>
                <a:tab pos="358775" algn="l"/>
              </a:tabLst>
            </a:pPr>
            <a:r>
              <a:rPr lang="cs-CZ" sz="2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stechiometrické = empirické, např. SO</a:t>
            </a:r>
            <a:r>
              <a:rPr lang="cs-CZ" sz="2400" baseline="-250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2</a:t>
            </a:r>
            <a:endParaRPr lang="cs-CZ" sz="2400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>
              <a:lnSpc>
                <a:spcPct val="100000"/>
              </a:lnSpc>
              <a:spcBef>
                <a:spcPts val="750"/>
              </a:spcBef>
              <a:tabLst>
                <a:tab pos="358775" algn="l"/>
              </a:tabLst>
            </a:pPr>
            <a:r>
              <a:rPr lang="cs-CZ" sz="2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</a:t>
            </a:r>
            <a:r>
              <a:rPr lang="cs-CZ" sz="2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ouhrnné </a:t>
            </a:r>
            <a:r>
              <a:rPr lang="cs-CZ" sz="2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= </a:t>
            </a:r>
            <a:r>
              <a:rPr lang="cs-CZ" sz="2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molekulové, např. N</a:t>
            </a:r>
            <a:r>
              <a:rPr lang="cs-CZ" sz="2400" baseline="-250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2</a:t>
            </a:r>
            <a:r>
              <a:rPr lang="cs-CZ" sz="2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H</a:t>
            </a:r>
            <a:r>
              <a:rPr lang="cs-CZ" sz="2400" baseline="-250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4</a:t>
            </a:r>
            <a:endParaRPr lang="cs-CZ" sz="2400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400997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40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Oxidační číslo</a:t>
            </a:r>
            <a:endParaRPr lang="cs-CZ" sz="40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Zástupný symbol pro obsah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>
                  <a:lnSpc>
                    <a:spcPct val="100000"/>
                  </a:lnSpc>
                  <a:spcBef>
                    <a:spcPts val="750"/>
                  </a:spcBef>
                </a:pPr>
                <a:r>
                  <a:rPr lang="cs-CZ" sz="2400" dirty="0" smtClean="0">
                    <a:solidFill>
                      <a:srgbClr val="FF0000"/>
                    </a:solidFill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oxidační </a:t>
                </a:r>
                <a:r>
                  <a:rPr lang="cs-CZ" sz="2400" dirty="0">
                    <a:solidFill>
                      <a:srgbClr val="FF0000"/>
                    </a:solidFill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číslo </a:t>
                </a:r>
                <a:r>
                  <a:rPr lang="cs-CZ" sz="2400" dirty="0"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prvku je </a:t>
                </a:r>
                <a:r>
                  <a:rPr lang="cs-CZ" sz="2400" dirty="0" smtClean="0"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náboj (pomyslný), </a:t>
                </a:r>
                <a:r>
                  <a:rPr lang="cs-CZ" sz="2400" dirty="0"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který by </a:t>
                </a:r>
                <a:r>
                  <a:rPr lang="cs-CZ" sz="2400" dirty="0" smtClean="0"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atom prvku ve sloučenině získal po rozštěpení molekuly (pokud by došlo k úplné polarizaci všech vazeb v molekule)</a:t>
                </a:r>
              </a:p>
              <a:p>
                <a:pPr>
                  <a:lnSpc>
                    <a:spcPct val="100000"/>
                  </a:lnSpc>
                  <a:spcBef>
                    <a:spcPts val="750"/>
                  </a:spcBef>
                </a:pPr>
                <a:r>
                  <a:rPr lang="cs-CZ" sz="2400" dirty="0" smtClean="0"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určení oxidačního čísla vychází z hodnot </a:t>
                </a:r>
                <a:r>
                  <a:rPr lang="cs-CZ" sz="2400" dirty="0" smtClean="0">
                    <a:solidFill>
                      <a:srgbClr val="FF0000"/>
                    </a:solidFill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elektronegativity</a:t>
                </a:r>
                <a:r>
                  <a:rPr lang="cs-CZ" sz="2400" dirty="0" smtClean="0"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 jednotlivých prvků = vazebné elektrony (záporný náboj) jsou přiřazeny</a:t>
                </a:r>
              </a:p>
              <a:p>
                <a:pPr marL="0" indent="0">
                  <a:lnSpc>
                    <a:spcPct val="100000"/>
                  </a:lnSpc>
                  <a:spcBef>
                    <a:spcPts val="0"/>
                  </a:spcBef>
                  <a:buNone/>
                </a:pPr>
                <a:r>
                  <a:rPr lang="cs-CZ" sz="2400" dirty="0" smtClean="0"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  k atomu s větší elektronegativitou</a:t>
                </a:r>
              </a:p>
              <a:p>
                <a:pPr marL="0" indent="0">
                  <a:lnSpc>
                    <a:spcPct val="100000"/>
                  </a:lnSpc>
                  <a:spcBef>
                    <a:spcPts val="750"/>
                  </a:spcBef>
                  <a:buNone/>
                </a:pPr>
                <a:endParaRPr lang="cs-CZ" sz="2400" dirty="0"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endParaRPr>
              </a:p>
              <a:p>
                <a:pPr marL="0" indent="0">
                  <a:lnSpc>
                    <a:spcPct val="100000"/>
                  </a:lnSpc>
                  <a:spcBef>
                    <a:spcPts val="750"/>
                  </a:spcBef>
                  <a:buNone/>
                </a:pPr>
                <a:r>
                  <a:rPr lang="cs-CZ" sz="2400" dirty="0" smtClean="0"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H    O    H                  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cs-CZ" sz="2400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m:rPr>
                            <m:sty m:val="p"/>
                          </m:rPr>
                          <a:rPr lang="cs-CZ" sz="2400">
                            <a:latin typeface="Cambria Math" panose="02040503050406030204" pitchFamily="18" charset="0"/>
                          </a:rPr>
                          <m:t>H</m:t>
                        </m:r>
                      </m:e>
                      <m:sub>
                        <m:r>
                          <a:rPr lang="cs-CZ" sz="240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  <m:sup>
                        <m:r>
                          <m:rPr>
                            <m:sty m:val="p"/>
                          </m:rPr>
                          <a:rPr lang="cs-CZ" sz="2400">
                            <a:latin typeface="Cambria Math" panose="02040503050406030204" pitchFamily="18" charset="0"/>
                          </a:rPr>
                          <m:t>I</m:t>
                        </m:r>
                      </m:sup>
                    </m:sSubSup>
                  </m:oMath>
                </a14:m>
                <a:r>
                  <a:rPr lang="cs-CZ" sz="2400" dirty="0" smtClean="0"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O</a:t>
                </a:r>
                <a:r>
                  <a:rPr lang="cs-CZ" sz="2400" baseline="30000" dirty="0" smtClean="0"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-II</a:t>
                </a:r>
                <a:endParaRPr lang="cs-CZ" sz="2400" baseline="30000" dirty="0"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endParaRPr>
              </a:p>
              <a:p>
                <a:pPr marL="0" indent="0">
                  <a:lnSpc>
                    <a:spcPct val="100000"/>
                  </a:lnSpc>
                  <a:spcBef>
                    <a:spcPts val="750"/>
                  </a:spcBef>
                  <a:buNone/>
                </a:pPr>
                <a:endParaRPr lang="cs-CZ" sz="2400" dirty="0"/>
              </a:p>
              <a:p>
                <a:pPr marL="0" indent="0">
                  <a:lnSpc>
                    <a:spcPct val="100000"/>
                  </a:lnSpc>
                  <a:spcBef>
                    <a:spcPts val="750"/>
                  </a:spcBef>
                  <a:buNone/>
                </a:pPr>
                <a:r>
                  <a:rPr lang="cs-CZ" sz="2400" dirty="0" smtClean="0"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   </a:t>
                </a:r>
                <a:endParaRPr lang="cs-CZ" dirty="0"/>
              </a:p>
            </p:txBody>
          </p:sp>
        </mc:Choice>
        <mc:Fallback xmlns="">
          <p:sp>
            <p:nvSpPr>
              <p:cNvPr id="3" name="Zástupný symbol pro obsah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1159" t="-1120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ovnoramenný trojúhelník 3"/>
          <p:cNvSpPr/>
          <p:nvPr/>
        </p:nvSpPr>
        <p:spPr>
          <a:xfrm rot="-5400000">
            <a:off x="1016149" y="5517232"/>
            <a:ext cx="216024" cy="360040"/>
          </a:xfrm>
          <a:prstGeom prst="triangl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5" name="Rovnoramenný trojúhelník 4"/>
          <p:cNvSpPr/>
          <p:nvPr/>
        </p:nvSpPr>
        <p:spPr>
          <a:xfrm rot="5400000">
            <a:off x="1757602" y="5517232"/>
            <a:ext cx="216024" cy="360040"/>
          </a:xfrm>
          <a:prstGeom prst="triangl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061410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40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Oxidační číslo</a:t>
            </a:r>
            <a:endParaRPr lang="cs-CZ" sz="40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00000"/>
              </a:lnSpc>
              <a:spcBef>
                <a:spcPts val="750"/>
              </a:spcBef>
            </a:pPr>
            <a:r>
              <a:rPr lang="cs-CZ" sz="2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značí </a:t>
            </a:r>
            <a:r>
              <a:rPr lang="cs-CZ" sz="2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se římskou číslicí vpravo nahoře </a:t>
            </a:r>
            <a:endParaRPr lang="cs-CZ" sz="2400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cs-CZ" sz="2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cs-CZ" sz="2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u </a:t>
            </a:r>
            <a:r>
              <a:rPr lang="cs-CZ" sz="2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symbolu vázaného prvku ve sloučenině</a:t>
            </a:r>
          </a:p>
          <a:p>
            <a:pPr>
              <a:lnSpc>
                <a:spcPct val="100000"/>
              </a:lnSpc>
              <a:spcBef>
                <a:spcPts val="750"/>
              </a:spcBef>
            </a:pPr>
            <a:r>
              <a:rPr lang="cs-CZ" sz="2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nabývá kladných hodnot, </a:t>
            </a:r>
            <a:r>
              <a:rPr lang="cs-CZ" sz="2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záporných hodnot a </a:t>
            </a:r>
            <a:r>
              <a:rPr lang="cs-CZ" sz="2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nuly</a:t>
            </a:r>
          </a:p>
          <a:p>
            <a:pPr marL="0" indent="0">
              <a:lnSpc>
                <a:spcPct val="100000"/>
              </a:lnSpc>
              <a:spcBef>
                <a:spcPts val="750"/>
              </a:spcBef>
              <a:buNone/>
            </a:pPr>
            <a:endParaRPr lang="cs-CZ" sz="24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0" indent="0">
              <a:lnSpc>
                <a:spcPct val="100000"/>
              </a:lnSpc>
              <a:spcBef>
                <a:spcPts val="750"/>
              </a:spcBef>
              <a:buNone/>
            </a:pPr>
            <a:endParaRPr lang="cs-CZ" sz="2400" dirty="0" smtClean="0">
              <a:solidFill>
                <a:srgbClr val="FF000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0" indent="0">
              <a:lnSpc>
                <a:spcPct val="100000"/>
              </a:lnSpc>
              <a:spcBef>
                <a:spcPts val="750"/>
              </a:spcBef>
              <a:buNone/>
            </a:pPr>
            <a:r>
              <a:rPr lang="cs-CZ" sz="2400" dirty="0" smtClean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kladné </a:t>
            </a:r>
            <a:r>
              <a:rPr lang="cs-CZ" sz="2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oxidační číslo nabývá hodnot v rozmezí </a:t>
            </a:r>
            <a:r>
              <a:rPr lang="cs-CZ" sz="2400" dirty="0" smtClean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 až VIII</a:t>
            </a:r>
          </a:p>
          <a:p>
            <a:pPr marL="0" indent="0">
              <a:lnSpc>
                <a:spcPct val="100000"/>
              </a:lnSpc>
              <a:spcBef>
                <a:spcPts val="750"/>
              </a:spcBef>
              <a:buNone/>
            </a:pPr>
            <a:r>
              <a:rPr lang="cs-CZ" sz="2400" dirty="0" smtClean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záporné </a:t>
            </a:r>
            <a:r>
              <a:rPr lang="cs-CZ" sz="2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oxidační číslo nabývá hodnot v rozmezí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cs-CZ" sz="2400" dirty="0" smtClean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–I až –IV</a:t>
            </a:r>
          </a:p>
          <a:p>
            <a:pPr marL="0" indent="0">
              <a:lnSpc>
                <a:spcPct val="100000"/>
              </a:lnSpc>
              <a:spcBef>
                <a:spcPts val="750"/>
              </a:spcBef>
              <a:buNone/>
            </a:pPr>
            <a:endParaRPr lang="cs-CZ" dirty="0"/>
          </a:p>
        </p:txBody>
      </p:sp>
      <p:graphicFrame>
        <p:nvGraphicFramePr>
          <p:cNvPr id="4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20833072"/>
              </p:ext>
            </p:extLst>
          </p:nvPr>
        </p:nvGraphicFramePr>
        <p:xfrm>
          <a:off x="2699792" y="3476930"/>
          <a:ext cx="1656581" cy="67769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2" name="Rovnice" r:id="rId3" imgW="583947" imgH="241195" progId="Equation.3">
                  <p:embed/>
                </p:oleObj>
              </mc:Choice>
              <mc:Fallback>
                <p:oleObj name="Rovnice" r:id="rId3" imgW="583947" imgH="241195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99792" y="3476930"/>
                        <a:ext cx="1656581" cy="677691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6298156"/>
              </p:ext>
            </p:extLst>
          </p:nvPr>
        </p:nvGraphicFramePr>
        <p:xfrm>
          <a:off x="5486300" y="3428014"/>
          <a:ext cx="633041" cy="70309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3" name="Rovnice" r:id="rId5" imgW="203040" imgH="228600" progId="Equation.3">
                  <p:embed/>
                </p:oleObj>
              </mc:Choice>
              <mc:Fallback>
                <p:oleObj name="Rovnice" r:id="rId5" imgW="20304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86300" y="3428014"/>
                        <a:ext cx="633041" cy="703099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8509493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Motiv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Motiv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otiv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9090</TotalTime>
  <Words>709</Words>
  <Application>Microsoft Office PowerPoint</Application>
  <PresentationFormat>Předvádění na obrazovce (4:3)</PresentationFormat>
  <Paragraphs>161</Paragraphs>
  <Slides>21</Slides>
  <Notes>0</Notes>
  <HiddenSlides>0</HiddenSlides>
  <MMClips>0</MMClips>
  <ScaleCrop>false</ScaleCrop>
  <HeadingPairs>
    <vt:vector size="8" baseType="variant">
      <vt:variant>
        <vt:lpstr>Použitá písma</vt:lpstr>
      </vt:variant>
      <vt:variant>
        <vt:i4>5</vt:i4>
      </vt:variant>
      <vt:variant>
        <vt:lpstr>Motiv</vt:lpstr>
      </vt:variant>
      <vt:variant>
        <vt:i4>1</vt:i4>
      </vt:variant>
      <vt:variant>
        <vt:lpstr>Vložené servery OLE</vt:lpstr>
      </vt:variant>
      <vt:variant>
        <vt:i4>1</vt:i4>
      </vt:variant>
      <vt:variant>
        <vt:lpstr>Nadpisy snímků</vt:lpstr>
      </vt:variant>
      <vt:variant>
        <vt:i4>21</vt:i4>
      </vt:variant>
    </vt:vector>
  </HeadingPairs>
  <TitlesOfParts>
    <vt:vector size="28" baseType="lpstr">
      <vt:lpstr>Arial</vt:lpstr>
      <vt:lpstr>Calibri</vt:lpstr>
      <vt:lpstr>Calibri Light</vt:lpstr>
      <vt:lpstr>Cambria Math</vt:lpstr>
      <vt:lpstr>Verdana</vt:lpstr>
      <vt:lpstr>Office Theme</vt:lpstr>
      <vt:lpstr>Rovnice</vt:lpstr>
      <vt:lpstr>Prezentace aplikace PowerPoint</vt:lpstr>
      <vt:lpstr>Prezentace aplikace PowerPoint</vt:lpstr>
      <vt:lpstr>Chemické názvosloví</vt:lpstr>
      <vt:lpstr>Názvosloví anorganických sloučenin</vt:lpstr>
      <vt:lpstr>CAS RN</vt:lpstr>
      <vt:lpstr>Chemické značky a vzorce</vt:lpstr>
      <vt:lpstr>Chemické vzorce</vt:lpstr>
      <vt:lpstr>Oxidační číslo</vt:lpstr>
      <vt:lpstr>Oxidační číslo</vt:lpstr>
      <vt:lpstr>Oxidační  číslo – pravidla </vt:lpstr>
      <vt:lpstr>Prezentace aplikace PowerPoint</vt:lpstr>
      <vt:lpstr>Oxidační  číslo – pravidla </vt:lpstr>
      <vt:lpstr>Názvy a vzorce binárních sloučenin</vt:lpstr>
      <vt:lpstr>Názvosloví binárních sloučenin</vt:lpstr>
      <vt:lpstr>Názvosloví binárních sloučenin</vt:lpstr>
      <vt:lpstr>Názvosloví binárních sloučenin</vt:lpstr>
      <vt:lpstr>Názvosloví binárních sloučenin</vt:lpstr>
      <vt:lpstr>Názvosloví binárních sloučenin</vt:lpstr>
      <vt:lpstr>Názvosloví binárních sloučenin</vt:lpstr>
      <vt:lpstr>Seznam obrázků:</vt:lpstr>
      <vt:lpstr>Použité zdroje: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CHEMIE</dc:title>
  <dc:creator>Zdenek Topfer</dc:creator>
  <cp:lastModifiedBy>Ivana Töpferová</cp:lastModifiedBy>
  <cp:revision>1214</cp:revision>
  <dcterms:created xsi:type="dcterms:W3CDTF">2012-09-09T15:49:48Z</dcterms:created>
  <dcterms:modified xsi:type="dcterms:W3CDTF">2013-08-25T20:12:36Z</dcterms:modified>
</cp:coreProperties>
</file>