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notesMasterIdLst>
    <p:notesMasterId r:id="rId20"/>
  </p:notesMasterIdLst>
  <p:handoutMasterIdLst>
    <p:handoutMasterId r:id="rId21"/>
  </p:handoutMasterIdLst>
  <p:sldIdLst>
    <p:sldId id="277" r:id="rId2"/>
    <p:sldId id="278" r:id="rId3"/>
    <p:sldId id="351" r:id="rId4"/>
    <p:sldId id="361" r:id="rId5"/>
    <p:sldId id="358" r:id="rId6"/>
    <p:sldId id="352" r:id="rId7"/>
    <p:sldId id="359" r:id="rId8"/>
    <p:sldId id="360" r:id="rId9"/>
    <p:sldId id="362" r:id="rId10"/>
    <p:sldId id="363" r:id="rId11"/>
    <p:sldId id="364" r:id="rId12"/>
    <p:sldId id="355" r:id="rId13"/>
    <p:sldId id="367" r:id="rId14"/>
    <p:sldId id="368" r:id="rId15"/>
    <p:sldId id="365" r:id="rId16"/>
    <p:sldId id="369" r:id="rId17"/>
    <p:sldId id="271" r:id="rId18"/>
    <p:sldId id="270" r:id="rId1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B3"/>
    <a:srgbClr val="29C7FF"/>
    <a:srgbClr val="FFE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9202D7-D963-419D-93D3-4F9C4F8381AB}" type="datetimeFigureOut">
              <a:rPr lang="cs-CZ"/>
              <a:pPr>
                <a:defRPr/>
              </a:pPr>
              <a:t>28.2.2014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E3D5BE-4176-44E9-B001-52EDA1193D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08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023140-B697-4E63-8627-34A55954F7A0}" type="datetimeFigureOut">
              <a:rPr lang="cs-CZ"/>
              <a:pPr>
                <a:defRPr/>
              </a:pPr>
              <a:t>28.2.2014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421D52-8DEC-402E-A196-6D951B9CE2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4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3089-24F6-4F75-A27E-AC7B8A90A6D6}" type="datetimeFigureOut">
              <a:rPr lang="cs-CZ"/>
              <a:pPr>
                <a:defRPr/>
              </a:pPr>
              <a:t>28.2.2014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03E1-1CE6-4D4C-936A-262814A6B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62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A88D-D6CF-4F16-801A-BD41B6B30B1D}" type="datetimeFigureOut">
              <a:rPr lang="cs-CZ"/>
              <a:pPr>
                <a:defRPr/>
              </a:pPr>
              <a:t>28.2.2014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44EB-D8B6-45D0-A7DB-DA8721B31F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EF0E-783E-43A4-9A94-EEADD9DD512F}" type="datetimeFigureOut">
              <a:rPr lang="cs-CZ"/>
              <a:pPr>
                <a:defRPr/>
              </a:pPr>
              <a:t>28.2.2014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9538-29FC-48C5-943F-7FBE0944E7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4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F446-CE0E-4101-B085-BF23B2C6EF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246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78184-4060-498C-8156-C76D3700EAA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47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8A0D-0342-4EB9-8DCD-79E18293C5EA}" type="datetimeFigureOut">
              <a:rPr lang="cs-CZ"/>
              <a:pPr>
                <a:defRPr/>
              </a:pPr>
              <a:t>28.2.2014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08CC-B173-4F3B-A316-917A04459A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83D8-74B6-4A20-BADC-5760770BF33E}" type="datetimeFigureOut">
              <a:rPr lang="cs-CZ"/>
              <a:pPr>
                <a:defRPr/>
              </a:pPr>
              <a:t>28.2.2014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B4F2-D3FC-4873-92AA-CEA7CC353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4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0614-4D67-42A6-8AF8-EABBD919548E}" type="datetimeFigureOut">
              <a:rPr lang="cs-CZ"/>
              <a:pPr>
                <a:defRPr/>
              </a:pPr>
              <a:t>28.2.2014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8B9F-59AC-46D0-A5E3-0D7E8AE6A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6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A963-7CA6-4F3E-BCB6-432A29F98F0B}" type="datetimeFigureOut">
              <a:rPr lang="cs-CZ"/>
              <a:pPr>
                <a:defRPr/>
              </a:pPr>
              <a:t>28.2.2014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96C8-4D23-48E3-87CA-FD23DC3356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DF4B-41E3-4CC8-8206-23FBC172BE7F}" type="datetimeFigureOut">
              <a:rPr lang="cs-CZ"/>
              <a:pPr>
                <a:defRPr/>
              </a:pPr>
              <a:t>28.2.2014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6F39-59DA-4E8A-992C-DF42BBD420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66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1D9D-37E4-4CF3-BF58-132A7235F53D}" type="datetimeFigureOut">
              <a:rPr lang="cs-CZ"/>
              <a:pPr>
                <a:defRPr/>
              </a:pPr>
              <a:t>28.2.2014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F4BF-C166-4ACF-ABF5-362351BA48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74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F92-9995-40C7-AE3E-028C4DEDAB40}" type="datetimeFigureOut">
              <a:rPr lang="cs-CZ"/>
              <a:pPr>
                <a:defRPr/>
              </a:pPr>
              <a:t>28.2.2014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CE16-B593-4055-8582-D14BFF47E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95C7-42EC-4360-BF49-4815BAB85FA4}" type="datetimeFigureOut">
              <a:rPr lang="cs-CZ"/>
              <a:pPr>
                <a:defRPr/>
              </a:pPr>
              <a:t>28.2.2014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FCF9-0CDD-4F6D-B0B5-636080D317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6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CFCFC9-9753-4145-ABBE-836E24747078}" type="datetimeFigureOut">
              <a:rPr lang="cs-CZ"/>
              <a:pPr>
                <a:defRPr/>
              </a:pPr>
              <a:t>28.2.2014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17FD0B-6399-46D7-A736-F3BE61EB3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  <p:sldLayoutId id="214748434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chembook.eu/wp-content/uploads/Danielluv-clanek.png" TargetMode="External"/><Relationship Id="rId2" Type="http://schemas.openxmlformats.org/officeDocument/2006/relationships/hyperlink" Target="http://www.zschemie.euweb.cz/redox/clanek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schemie.euweb.cz/redox/galvanicky_clanek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AY9qcDCFeVI" TargetMode="External"/><Relationship Id="rId2" Type="http://schemas.openxmlformats.org/officeDocument/2006/relationships/hyperlink" Target="http://www.komenskeho66.cz/materialy/chemie/WEB-CHEMIE9/9obrazky/galvan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AY9qcDCFeVI" TargetMode="External"/><Relationship Id="rId2" Type="http://schemas.openxmlformats.org/officeDocument/2006/relationships/hyperlink" Target="http://www.youtube.com/watch?feature=player_detailpage&amp;v=HXD9PAoLrA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b="1" smtClean="0">
                <a:latin typeface="Arial" panose="020B0604020202020204" pitchFamily="34" charset="0"/>
              </a:rPr>
              <a:t>Elektrochemické </a:t>
            </a:r>
            <a:r>
              <a:rPr lang="cs-CZ" sz="1800" b="1" smtClean="0">
                <a:latin typeface="Arial" panose="020B0604020202020204" pitchFamily="34" charset="0"/>
              </a:rPr>
              <a:t>reakce - (galvanické</a:t>
            </a:r>
            <a:r>
              <a:rPr lang="cs-CZ" sz="1800" b="1" dirty="0" smtClean="0">
                <a:latin typeface="Arial" panose="020B0604020202020204" pitchFamily="34" charset="0"/>
              </a:rPr>
              <a:t>) články</a:t>
            </a:r>
            <a:endParaRPr lang="cs-CZ" sz="1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PaedDr. Ivana Töpferová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Střední průmyslová škola, Mladá Boleslav, Havlíčkova 456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CZ.1.07/1.5.00/34.0861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Galvanické články sekundární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Druhy akumulátorů: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lověný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 indent="-85725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ikl-železný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Ni-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 indent="-85725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nikl-kadmiový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Ni-Cd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" indent="-85725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lithium-iontový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-ion)</a:t>
            </a:r>
          </a:p>
          <a:p>
            <a:pPr marL="85725" indent="-85725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nikl-metal hydridový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NiMH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solidFill>
                  <a:srgbClr val="FF0000"/>
                </a:solidFill>
              </a:rPr>
              <a:t>           </a:t>
            </a:r>
            <a:r>
              <a:rPr lang="cs-CZ" sz="2400" b="1" dirty="0">
                <a:solidFill>
                  <a:srgbClr val="FF0000"/>
                </a:solidFill>
              </a:rPr>
              <a:t>...</a:t>
            </a:r>
          </a:p>
          <a:p>
            <a:pPr marL="0" indent="0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908" y="1825625"/>
            <a:ext cx="3151262" cy="24798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753150"/>
            <a:ext cx="4440159" cy="1921749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390901" y="4417526"/>
            <a:ext cx="312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5, 6  Dobíjecí baterie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0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Olověný akumulátor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30774"/>
            <a:ext cx="6075773" cy="514103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704423" y="6176963"/>
            <a:ext cx="226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 Autobaterie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9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Olověný akumulátor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776"/>
            <a:ext cx="8785225" cy="518457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000" dirty="0" smtClean="0"/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katoda = olověná elektroda pokrytá vrstvou PbO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anoda = čisté olovo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elektrolyt  = zředěná kyselina sírová (akumulátorová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l-GR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Děje probíhající na elektrodách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vybíjení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cs-CZ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baseline="30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s-CZ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olovo se rozpouští a do roztoku přechází Pb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2+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které reagují s anionty SO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vytváří vrstvu PbSO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- 2e-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Pb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2+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oxidace</a:t>
            </a:r>
            <a:endParaRPr lang="cs-CZ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baseline="30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olovičitý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redukuje na Pb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2+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které opět reagují s anionty SO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vytváří vrstvu PbSO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Pb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4+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+ 2e-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Pb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2+   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redukce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vybíjení článku se olovo oxiduje a oxid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olovičitý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redukuje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Vzniká síran olovnatý a voda. 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1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Olověný akumulátor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" y="1268760"/>
            <a:ext cx="8785225" cy="506744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Připojením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vnější zdroj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el.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roudu lze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vybití článku akumulátor znovu nabít. Směr reakce se obrátí, probíhá opačný jev =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nabíjení (elektrolýza):</a:t>
            </a:r>
            <a:endParaRPr lang="cs-CZ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2400" b="1" baseline="30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odevzdávají SO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elektrony a přetváří PbSO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PbO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Pb</a:t>
            </a: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- 2e-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Pb</a:t>
            </a: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4+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oxidace</a:t>
            </a:r>
            <a:endParaRPr lang="cs-CZ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s-CZ" sz="2400" b="1" baseline="30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 katodě se pohybují ionty H</a:t>
            </a: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které zde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přebírají elektrony a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redukují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PbSO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Pb</a:t>
            </a: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2+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+ 2e-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redukce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Sumárně lze oba děje popsat rovnicí: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PbO</a:t>
            </a:r>
            <a:r>
              <a:rPr lang="cs-CZ" sz="2400" baseline="-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cs-CZ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Pb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+ 2H</a:t>
            </a:r>
            <a:r>
              <a:rPr lang="cs-CZ" sz="2400" baseline="-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lang="cs-CZ" sz="2400" baseline="-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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2PbSO</a:t>
            </a:r>
            <a:r>
              <a:rPr lang="cs-CZ" sz="2400" baseline="-25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2H</a:t>
            </a:r>
            <a:r>
              <a:rPr lang="cs-CZ" sz="2400" baseline="-25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endParaRPr lang="cs-CZ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187624" y="5589240"/>
            <a:ext cx="619268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91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Olověný akumulátor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7" y="1268760"/>
            <a:ext cx="8785225" cy="506744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Jednotlivé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články olověných akumulátorů se spojují za sebou do akumulátorových baterií 6V, 12V, 24V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Schopnost nabíjení se postupem času ztrácí.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Zkuste vysvětlit, proč se tak děje.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endParaRPr lang="cs-CZ" sz="2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Seznam obrázků: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651520" y="1720999"/>
            <a:ext cx="7952928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</a:rPr>
              <a:t>Obr. 1 Galvanický článek.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Zdroj: www.zschemie.euweb.cz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27.8.2013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www.zschemie.euweb.cz/redox/clanek.gif</a:t>
            </a: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</a:rPr>
              <a:t>Obr</a:t>
            </a:r>
            <a:r>
              <a:rPr lang="cs-CZ" sz="2000" dirty="0">
                <a:latin typeface="Verdana" panose="020B0604030504040204" pitchFamily="34" charset="0"/>
              </a:rPr>
              <a:t>. 2</a:t>
            </a:r>
            <a:r>
              <a:rPr lang="cs-CZ" sz="2000" dirty="0" smtClean="0">
                <a:latin typeface="Verdana" panose="020B0604030504040204" pitchFamily="34" charset="0"/>
              </a:rPr>
              <a:t> </a:t>
            </a:r>
            <a:r>
              <a:rPr lang="cs-CZ" sz="2000" dirty="0" err="1" smtClean="0">
                <a:latin typeface="Verdana" panose="020B0604030504040204" pitchFamily="34" charset="0"/>
              </a:rPr>
              <a:t>Daniellův</a:t>
            </a:r>
            <a:r>
              <a:rPr lang="cs-CZ" sz="2000" dirty="0" smtClean="0">
                <a:latin typeface="Verdana" panose="020B0604030504040204" pitchFamily="34" charset="0"/>
              </a:rPr>
              <a:t> článek.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www.e-chembook.eu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27.8.2013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www.e-chembook.eu/wp-content/uploads/Danielluv-clanek.png</a:t>
            </a: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3 </a:t>
            </a:r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Daniellův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článek.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www.zschemie.euweb.cz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27.8.2013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://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www.zschemie.euweb.cz/redox/galvanicky_clanek.gif</a:t>
            </a: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Seznam obrázků: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651520" y="1720999"/>
            <a:ext cx="7952928" cy="435133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4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Suchý článek.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Zdroj: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www.komenskeho66.cz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27.8.2013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www.komenskeho66.cz/materialy/chemie/WEB-CHEMIE9/9obrazky/galvan.jpg</a:t>
            </a: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Video: Galvanický článek z ovoce Zdroj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www.youtube.com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27.8.2013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</a:t>
            </a: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z: </a:t>
            </a: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</a:t>
            </a:r>
            <a:r>
              <a:rPr lang="cs-CZ" sz="2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www.youtube.com/watch?feature=player_embedded&amp;v=AY9qcDCFeVI</a:t>
            </a:r>
            <a:endParaRPr lang="cs-CZ" sz="20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Seznam obrázků: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651520" y="1720999"/>
            <a:ext cx="78867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</a:rPr>
              <a:t>Obr. </a:t>
            </a:r>
            <a:r>
              <a:rPr lang="cs-CZ" sz="2000" dirty="0" smtClean="0">
                <a:latin typeface="Verdana" panose="020B0604030504040204" pitchFamily="34" charset="0"/>
              </a:rPr>
              <a:t>5 až 7 foto Ivana Töpferová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BANÝR, J., BENEŠ, P. A KOLEKTIV. </a:t>
            </a:r>
            <a:r>
              <a:rPr lang="cs-CZ" sz="2000" i="1" dirty="0" smtClean="0">
                <a:latin typeface="Verdana" pitchFamily="34" charset="0"/>
              </a:rPr>
              <a:t>Chemie pro střední školy. </a:t>
            </a:r>
            <a:r>
              <a:rPr lang="cs-CZ" sz="2000" dirty="0" smtClean="0">
                <a:latin typeface="Verdana" pitchFamily="34" charset="0"/>
              </a:rPr>
              <a:t>Praha: SPN, a.s., 1995. ISBN 80-85937-11-5.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cap="all" dirty="0" err="1">
                <a:latin typeface="Verdana" pitchFamily="34" charset="0"/>
              </a:rPr>
              <a:t>Čtrnáctová</a:t>
            </a:r>
            <a:r>
              <a:rPr lang="cs-CZ" sz="2000" dirty="0">
                <a:latin typeface="Verdana" pitchFamily="34" charset="0"/>
              </a:rPr>
              <a:t>, H., KOLÁŘ, K., SVOBODOVÁ, M., ZEMÁNEK, F. </a:t>
            </a:r>
            <a:r>
              <a:rPr lang="cs-CZ" sz="2000" i="1" dirty="0">
                <a:latin typeface="Verdana" pitchFamily="34" charset="0"/>
              </a:rPr>
              <a:t>Přehled chemie pro základní školy. </a:t>
            </a:r>
            <a:r>
              <a:rPr lang="cs-CZ" sz="2000" dirty="0">
                <a:latin typeface="Verdana" pitchFamily="34" charset="0"/>
              </a:rPr>
              <a:t>Praha: SPN a.s. , 2006. ISBN 80-7235-260-1</a:t>
            </a:r>
            <a:r>
              <a:rPr lang="cs-CZ" sz="2000" dirty="0" smtClean="0">
                <a:latin typeface="Verdana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ŠIBOR, J., PLUCKOVÁ, I., MACH, J. 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Chemie pro 9. ročník. Úvod do obecné a organické chemie, biochemie a dalších chemických oborů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Brno: NOVÁ ŠKOLA, s.r.o., 2011. ISBN 978-80-7289-282-2.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ŠKODA, J., DOULÍK, P. 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Chemie 9 učebnice pro základní školy a víceletá gymnázia.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Plzeň: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Fraus, 1. vydání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</a:t>
            </a:r>
            <a:r>
              <a:rPr lang="cs-CZ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ISBN 978-80-7238-3.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000" dirty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2060575"/>
            <a:ext cx="7161212" cy="3578225"/>
          </a:xfrm>
        </p:spPr>
        <p:txBody>
          <a:bodyPr/>
          <a:lstStyle/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Anotace: </a:t>
            </a:r>
            <a:r>
              <a:rPr lang="cs-CZ" sz="2000" dirty="0" smtClean="0">
                <a:solidFill>
                  <a:srgbClr val="898989"/>
                </a:solidFill>
              </a:rPr>
              <a:t> </a:t>
            </a:r>
            <a:r>
              <a:rPr lang="cs-CZ" sz="2000" i="1" dirty="0" smtClean="0">
                <a:solidFill>
                  <a:srgbClr val="898989"/>
                </a:solidFill>
              </a:rPr>
              <a:t> výuková prezentace v prvním ročníku studia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Předmět:</a:t>
            </a:r>
            <a:r>
              <a:rPr lang="cs-CZ" sz="2000" dirty="0" smtClean="0">
                <a:solidFill>
                  <a:srgbClr val="898989"/>
                </a:solidFill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</a:rPr>
              <a:t>chemie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Ročník: </a:t>
            </a:r>
            <a:r>
              <a:rPr lang="cs-CZ" sz="2000" i="1" dirty="0" smtClean="0">
                <a:solidFill>
                  <a:srgbClr val="898989"/>
                </a:solidFill>
              </a:rPr>
              <a:t>I. ročník SŠ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Tematický celek: </a:t>
            </a:r>
            <a:r>
              <a:rPr lang="cs-CZ" sz="2000" i="1" dirty="0" smtClean="0">
                <a:solidFill>
                  <a:srgbClr val="898989"/>
                </a:solidFill>
              </a:rPr>
              <a:t>anorganická chemie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Klíčová slova: </a:t>
            </a:r>
            <a:r>
              <a:rPr lang="cs-CZ" sz="2000" dirty="0" smtClean="0">
                <a:solidFill>
                  <a:srgbClr val="898989"/>
                </a:solidFill>
              </a:rPr>
              <a:t> elektrochemický (galvanický) článek, primární, sekundární, </a:t>
            </a:r>
            <a:r>
              <a:rPr lang="cs-CZ" sz="2000" dirty="0" err="1" smtClean="0">
                <a:solidFill>
                  <a:srgbClr val="898989"/>
                </a:solidFill>
              </a:rPr>
              <a:t>Daniellův</a:t>
            </a:r>
            <a:r>
              <a:rPr lang="cs-CZ" sz="2000" dirty="0" smtClean="0">
                <a:solidFill>
                  <a:srgbClr val="898989"/>
                </a:solidFill>
              </a:rPr>
              <a:t> článek, suchý článek, olověný akumulátor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Forma:</a:t>
            </a:r>
            <a:r>
              <a:rPr lang="cs-CZ" sz="2000" dirty="0" smtClean="0">
                <a:solidFill>
                  <a:srgbClr val="898989"/>
                </a:solidFill>
              </a:rPr>
              <a:t> vysvětlování, demonstrace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Datum vytvoření:  </a:t>
            </a:r>
            <a:r>
              <a:rPr lang="cs-CZ" sz="2000" i="1" dirty="0" smtClean="0">
                <a:solidFill>
                  <a:srgbClr val="898989"/>
                </a:solidFill>
              </a:rPr>
              <a:t>27. </a:t>
            </a:r>
            <a:r>
              <a:rPr lang="cs-CZ" sz="2000" i="1" dirty="0">
                <a:solidFill>
                  <a:srgbClr val="898989"/>
                </a:solidFill>
              </a:rPr>
              <a:t>8</a:t>
            </a:r>
            <a:r>
              <a:rPr lang="cs-CZ" sz="2000" i="1" dirty="0" smtClean="0">
                <a:solidFill>
                  <a:srgbClr val="898989"/>
                </a:solidFill>
              </a:rPr>
              <a:t>. 2013</a:t>
            </a:r>
          </a:p>
          <a:p>
            <a:pPr algn="l" eaLnBrk="1" hangingPunct="1"/>
            <a:endParaRPr lang="cs-CZ" sz="20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Redoxní reakce jako zdroj energie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 dvou různých elektrod a elektrolytu lze sestavit elektrochemický článek, který je zdrojem energie: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Elektrochemický (galvanický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článek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zařízení, ze kterého se na základě redoxních reakcí získává elektrický proud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skládá se ze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dvou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poločlánků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které jsou vodivě spojené (porézní přepážkou nebo solným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můstkem)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každý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poločlánek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skládá z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elektrody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ponořené do roztoku elektrolytu </a:t>
            </a:r>
          </a:p>
        </p:txBody>
      </p:sp>
    </p:spTree>
    <p:extLst>
      <p:ext uri="{BB962C8B-B14F-4D97-AF65-F5344CB8AC3E}">
        <p14:creationId xmlns:p14="http://schemas.microsoft.com/office/powerpoint/2010/main" val="6568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Galvanický článek</a:t>
            </a:r>
            <a:endParaRPr lang="cs-CZ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První galvanický článek vytvořil Alessandro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Volta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První pokusy s „živočišnou elektřinou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prováděl na konci 18. století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Luigi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Galvani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Chemická energie se v galvanických článcích mění na elektrickou energii.</a:t>
            </a:r>
          </a:p>
          <a:p>
            <a:pPr marL="0" indent="0"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Galvanické články poskytují stejnosměrný elektrický proud.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cs-CZ" dirty="0" smtClean="0"/>
              <a:t>Pokus: </a:t>
            </a:r>
            <a:r>
              <a:rPr lang="cs-CZ" dirty="0" smtClean="0">
                <a:hlinkClick r:id="rId3"/>
              </a:rPr>
              <a:t>galvanický článek z ovoce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6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Galvanický článek</a:t>
            </a:r>
          </a:p>
        </p:txBody>
      </p:sp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37158"/>
            <a:ext cx="374491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32346" y="1862856"/>
            <a:ext cx="4462214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anoda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záporná elektroda </a:t>
            </a:r>
          </a:p>
          <a:p>
            <a:pPr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dochází k 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oxidaci</a:t>
            </a:r>
          </a:p>
          <a:p>
            <a:pPr>
              <a:buFontTx/>
              <a:buNone/>
            </a:pPr>
            <a:endParaRPr lang="cs-CZ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katoda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kladná elektroda </a:t>
            </a:r>
          </a:p>
          <a:p>
            <a:pPr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dochází k </a:t>
            </a:r>
            <a:r>
              <a:rPr lang="cs-CZ" sz="2400" dirty="0" smtClean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redukci</a:t>
            </a:r>
          </a:p>
          <a:p>
            <a:pPr>
              <a:buFontTx/>
              <a:buNone/>
            </a:pPr>
            <a:endParaRPr lang="cs-CZ" sz="2400" dirty="0" smtClean="0">
              <a:solidFill>
                <a:srgbClr val="00C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5887031"/>
            <a:ext cx="374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/>
              <a:t>1</a:t>
            </a:r>
            <a:r>
              <a:rPr lang="cs-CZ" dirty="0" smtClean="0"/>
              <a:t>  Galvanický článek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7406284"/>
              </p:ext>
            </p:extLst>
          </p:nvPr>
        </p:nvGraphicFramePr>
        <p:xfrm>
          <a:off x="5150329" y="2601552"/>
          <a:ext cx="792162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" name="Rovnice" r:id="rId4" imgW="431640" imgH="177480" progId="Equation.3">
                  <p:embed/>
                </p:oleObj>
              </mc:Choice>
              <mc:Fallback>
                <p:oleObj name="Rovnice" r:id="rId4" imgW="43164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0329" y="2601552"/>
                        <a:ext cx="792162" cy="32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Zástupný symbol pro obsah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596295"/>
              </p:ext>
            </p:extLst>
          </p:nvPr>
        </p:nvGraphicFramePr>
        <p:xfrm>
          <a:off x="6720793" y="2614252"/>
          <a:ext cx="825691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4" name="Rovnice" r:id="rId6" imgW="469800" imgH="177480" progId="Equation.3">
                  <p:embed/>
                </p:oleObj>
              </mc:Choice>
              <mc:Fallback>
                <p:oleObj name="Rovnice" r:id="rId6" imgW="4698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20793" y="2614252"/>
                        <a:ext cx="825691" cy="31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Zástupný symbol pro obsah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2323278"/>
              </p:ext>
            </p:extLst>
          </p:nvPr>
        </p:nvGraphicFramePr>
        <p:xfrm>
          <a:off x="6953619" y="3600051"/>
          <a:ext cx="360040" cy="27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5" name="Rovnice" r:id="rId8" imgW="139680" imgH="139680" progId="Equation.3">
                  <p:embed/>
                </p:oleObj>
              </mc:Choice>
              <mc:Fallback>
                <p:oleObj name="Rovnice" r:id="rId8" imgW="1396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53619" y="3600051"/>
                        <a:ext cx="360040" cy="271198"/>
                      </a:xfrm>
                      <a:prstGeom prst="rect">
                        <a:avLst/>
                      </a:prstGeom>
                      <a:solidFill>
                        <a:srgbClr val="00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Zástupný symbol pro obsah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41615132"/>
              </p:ext>
            </p:extLst>
          </p:nvPr>
        </p:nvGraphicFramePr>
        <p:xfrm>
          <a:off x="5388734" y="3600051"/>
          <a:ext cx="403184" cy="257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6" name="Rovnice" r:id="rId10" imgW="126720" imgH="75960" progId="Equation.3">
                  <p:embed/>
                </p:oleObj>
              </mc:Choice>
              <mc:Fallback>
                <p:oleObj name="Rovnice" r:id="rId10" imgW="126720" imgH="75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88734" y="3600051"/>
                        <a:ext cx="403184" cy="2579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346633" y="1862856"/>
            <a:ext cx="4311662" cy="20133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852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559" y="323950"/>
            <a:ext cx="7941891" cy="1209674"/>
          </a:xfrm>
        </p:spPr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Galvanické články primární</a:t>
            </a:r>
          </a:p>
        </p:txBody>
      </p:sp>
      <p:sp>
        <p:nvSpPr>
          <p:cNvPr id="15363" name="Rectangle 41"/>
          <p:cNvSpPr>
            <a:spLocks noGrp="1" noChangeArrowheads="1"/>
          </p:cNvSpPr>
          <p:nvPr>
            <p:ph sz="half" idx="1"/>
          </p:nvPr>
        </p:nvSpPr>
        <p:spPr>
          <a:xfrm>
            <a:off x="422276" y="1533624"/>
            <a:ext cx="8229600" cy="5097364"/>
          </a:xfrm>
        </p:spPr>
        <p:txBody>
          <a:bodyPr/>
          <a:lstStyle/>
          <a:p>
            <a:pPr marL="85725" indent="-85725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8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Daniellův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článek: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každá kovová elektroda je ponořena do roztoku téhož kovu. </a:t>
            </a:r>
          </a:p>
          <a:p>
            <a:pPr marL="85725" indent="-85725"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Při vybíjení tohoto článku probíhají děje:</a:t>
            </a:r>
          </a:p>
          <a:p>
            <a:pPr marL="85725" indent="-85725"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2e</a:t>
            </a: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Zn</a:t>
            </a:r>
            <a:r>
              <a:rPr lang="cs-CZ" sz="24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2+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K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Cu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2+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+ 2e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  <a:p>
            <a:pPr algn="ctr">
              <a:buFontTx/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</a:p>
        </p:txBody>
      </p:sp>
      <p:sp>
        <p:nvSpPr>
          <p:cNvPr id="15364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3789363"/>
            <a:ext cx="8229600" cy="2841625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dirty="0" smtClean="0"/>
              <a:t>    </a:t>
            </a:r>
          </a:p>
          <a:p>
            <a:pPr>
              <a:buFontTx/>
              <a:buNone/>
            </a:pPr>
            <a:endParaRPr lang="cs-CZ" sz="2800" dirty="0" smtClean="0"/>
          </a:p>
          <a:p>
            <a:pPr marL="0" indent="0">
              <a:buFontTx/>
              <a:buNone/>
            </a:pPr>
            <a:endParaRPr lang="cs-CZ" sz="2800" dirty="0" smtClean="0"/>
          </a:p>
          <a:p>
            <a:pPr marL="0" indent="0">
              <a:buFontTx/>
              <a:buNone/>
            </a:pPr>
            <a:endParaRPr lang="cs-CZ" sz="2800" dirty="0" smtClean="0"/>
          </a:p>
          <a:p>
            <a:pPr>
              <a:buFontTx/>
              <a:buNone/>
            </a:pPr>
            <a:endParaRPr lang="cs-CZ" sz="2800" dirty="0" smtClean="0"/>
          </a:p>
          <a:p>
            <a:pPr>
              <a:buFontTx/>
              <a:buNone/>
            </a:pPr>
            <a:endParaRPr lang="cs-CZ" sz="2800" dirty="0" smtClean="0"/>
          </a:p>
        </p:txBody>
      </p:sp>
      <p:pic>
        <p:nvPicPr>
          <p:cNvPr id="1026" name="Picture 2" descr="http://www.e-chembook.eu/wp-content/uploads/Danielluv-clan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5813429" cy="305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1501627" y="6409044"/>
            <a:ext cx="452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/>
              <a:t>2</a:t>
            </a:r>
            <a:r>
              <a:rPr lang="cs-CZ" dirty="0" smtClean="0"/>
              <a:t>  </a:t>
            </a:r>
            <a:r>
              <a:rPr lang="cs-CZ" dirty="0" err="1" smtClean="0"/>
              <a:t>Daniellův</a:t>
            </a:r>
            <a:r>
              <a:rPr lang="cs-CZ" dirty="0" smtClean="0"/>
              <a:t> článek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4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559" y="323950"/>
            <a:ext cx="7941891" cy="1209674"/>
          </a:xfrm>
        </p:spPr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Galvanické články primární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Je-li z článku odebírán proud, oxidují se atomy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kationty Zn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2+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uvolněné ze zinkové elektrody prochází vnějším elektrickým obvodem přes spotřebič ke kationtům Cu</a:t>
            </a:r>
            <a:r>
              <a:rPr lang="cs-CZ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2+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které se redukují na atomy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51473" y="6138723"/>
            <a:ext cx="452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/>
              <a:t>3</a:t>
            </a:r>
            <a:r>
              <a:rPr lang="cs-CZ" dirty="0" smtClean="0"/>
              <a:t>  </a:t>
            </a:r>
            <a:r>
              <a:rPr lang="cs-CZ" dirty="0" err="1" smtClean="0"/>
              <a:t>Daniellův</a:t>
            </a:r>
            <a:r>
              <a:rPr lang="cs-CZ" dirty="0" smtClean="0"/>
              <a:t> článek</a:t>
            </a:r>
            <a:endParaRPr lang="cs-CZ" dirty="0"/>
          </a:p>
        </p:txBody>
      </p:sp>
      <p:pic>
        <p:nvPicPr>
          <p:cNvPr id="3074" name="Picture 2" descr="http://www.zschemie.euweb.cz/redox/galvanicky_clane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6" y="3397308"/>
            <a:ext cx="4608512" cy="31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0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559" y="323950"/>
            <a:ext cx="7941891" cy="1209674"/>
          </a:xfrm>
        </p:spPr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Galvanické články primární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„suchý</a:t>
            </a:r>
            <a:r>
              <a:rPr lang="en-US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článek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zinkouhlíkový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článek 1,5 V</a:t>
            </a:r>
          </a:p>
          <a:p>
            <a:pPr marL="0" indent="0"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Anoda(-): nádobka ze zinku</a:t>
            </a:r>
          </a:p>
          <a:p>
            <a:pPr marL="0" indent="0"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Katoda(+): uhlíková tyčinka obalená pastou z oxidu manganičitého a grafitu</a:t>
            </a:r>
          </a:p>
          <a:p>
            <a:pPr marL="0" indent="0"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Elektrolyt: pasta, která obsahuje chlorid amonný</a:t>
            </a:r>
          </a:p>
          <a:p>
            <a:pPr marL="0" indent="0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http://www.komenskeho66.cz/materialy/chemie/WEB-CHEMIE9/9obrazky/galv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0" y="3573016"/>
            <a:ext cx="30648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649510" y="6011996"/>
            <a:ext cx="452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/>
              <a:t>4</a:t>
            </a:r>
            <a:r>
              <a:rPr lang="cs-CZ" dirty="0" smtClean="0"/>
              <a:t>  </a:t>
            </a:r>
            <a:r>
              <a:rPr lang="cs-CZ" dirty="0"/>
              <a:t>S</a:t>
            </a:r>
            <a:r>
              <a:rPr lang="cs-CZ" dirty="0" smtClean="0"/>
              <a:t>uchý článek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7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title"/>
          </p:nvPr>
        </p:nvSpPr>
        <p:spPr>
          <a:xfrm>
            <a:off x="611559" y="323950"/>
            <a:ext cx="7941891" cy="1209674"/>
          </a:xfrm>
        </p:spPr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Galvanické články sekundární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29600" cy="53285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akumulátory 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dají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po vybití znovu nabít a použít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vícekrát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připojení ke zdroji stejnosměrného elektrického proudu se článek 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nabíjí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probíhá elektrolýza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při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vybíjení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stává zdrojem elektrického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proudu (galvanický článek)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Elektrochemické děje probíhají oběma směry.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Elektrochemické děje jsou děje probíhající při elektrolýze a při vybíjení galvanických článků.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108077" y="3484476"/>
            <a:ext cx="30243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lektrická energie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94139" y="3501008"/>
            <a:ext cx="3074050" cy="2848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chemická energie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4134099" y="3617601"/>
            <a:ext cx="360040" cy="1600"/>
          </a:xfrm>
          <a:prstGeom prst="straightConnector1">
            <a:avLst/>
          </a:prstGeom>
          <a:ln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4494139" y="4829440"/>
            <a:ext cx="30243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lektrická energie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115616" y="4825208"/>
            <a:ext cx="3024336" cy="2848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chemická energie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 flipV="1">
            <a:off x="4126703" y="4947021"/>
            <a:ext cx="360040" cy="1600"/>
          </a:xfrm>
          <a:prstGeom prst="straightConnector1">
            <a:avLst/>
          </a:prstGeom>
          <a:ln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03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8428</TotalTime>
  <Words>865</Words>
  <Application>Microsoft Office PowerPoint</Application>
  <PresentationFormat>Předvádění na obrazovce (4:3)</PresentationFormat>
  <Paragraphs>133</Paragraphs>
  <Slides>18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Office Theme</vt:lpstr>
      <vt:lpstr>Rovnice</vt:lpstr>
      <vt:lpstr>Prezentace aplikace PowerPoint</vt:lpstr>
      <vt:lpstr>Prezentace aplikace PowerPoint</vt:lpstr>
      <vt:lpstr>Redoxní reakce jako zdroj energie</vt:lpstr>
      <vt:lpstr>Galvanický článek</vt:lpstr>
      <vt:lpstr>Galvanický článek</vt:lpstr>
      <vt:lpstr>Galvanické články primární</vt:lpstr>
      <vt:lpstr>Galvanické články primární</vt:lpstr>
      <vt:lpstr>Galvanické články primární</vt:lpstr>
      <vt:lpstr>Galvanické články sekundární</vt:lpstr>
      <vt:lpstr>Galvanické články sekundární</vt:lpstr>
      <vt:lpstr>Olověný akumulátor</vt:lpstr>
      <vt:lpstr>Olověný akumulátor</vt:lpstr>
      <vt:lpstr>Olověný akumulátor</vt:lpstr>
      <vt:lpstr>Olověný akumulátor</vt:lpstr>
      <vt:lpstr>Seznam obrázků:</vt:lpstr>
      <vt:lpstr>Seznam obrázků:</vt:lpstr>
      <vt:lpstr>Seznam obrázků: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Ondřej Havrda</cp:lastModifiedBy>
  <cp:revision>1194</cp:revision>
  <dcterms:created xsi:type="dcterms:W3CDTF">2012-09-09T15:49:48Z</dcterms:created>
  <dcterms:modified xsi:type="dcterms:W3CDTF">2014-02-28T13:34:19Z</dcterms:modified>
</cp:coreProperties>
</file>