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8" r:id="rId3"/>
    <p:sldId id="256" r:id="rId4"/>
    <p:sldId id="307" r:id="rId5"/>
    <p:sldId id="332" r:id="rId6"/>
    <p:sldId id="336" r:id="rId7"/>
    <p:sldId id="335" r:id="rId8"/>
    <p:sldId id="340" r:id="rId9"/>
    <p:sldId id="341" r:id="rId10"/>
    <p:sldId id="342" r:id="rId11"/>
    <p:sldId id="333" r:id="rId12"/>
    <p:sldId id="337" r:id="rId13"/>
    <p:sldId id="338" r:id="rId14"/>
    <p:sldId id="339" r:id="rId15"/>
    <p:sldId id="271" r:id="rId16"/>
    <p:sldId id="270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5.6.2013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m.webchemie.cz/dvm/detail/16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dirty="0" smtClean="0">
                <a:latin typeface="Arial" panose="020B0604020202020204" pitchFamily="34" charset="0"/>
              </a:rPr>
              <a:t>Železo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87114" cy="5382259"/>
          </a:xfrm>
          <a:prstGeom prst="rect">
            <a:avLst/>
          </a:prstGeom>
        </p:spPr>
      </p:pic>
      <p:sp>
        <p:nvSpPr>
          <p:cNvPr id="3" name="Zástupný symbol pro obsah 7"/>
          <p:cNvSpPr txBox="1">
            <a:spLocks/>
          </p:cNvSpPr>
          <p:nvPr/>
        </p:nvSpPr>
        <p:spPr bwMode="auto">
          <a:xfrm>
            <a:off x="369862" y="5946853"/>
            <a:ext cx="8412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11 Umělecké využití železa a dalších kovů – metalové sympozium SPŠ květen 2013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365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Výroba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412776"/>
            <a:ext cx="7886700" cy="475252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ve vysokých pecích redukcí kyslíkatých rud 	koksem a oxidem uhelnatým za přítomnosti 	struskotvorných látek (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vápenec,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křemen, …)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vzniká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surové železo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(obsahuje více jak 2,14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uhlíku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křemík, síru, fosfor a další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prvky), které 	je tvrdé a křehké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9592" y="400506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86063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Spalování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koksu: 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→  CO</a:t>
            </a:r>
            <a:r>
              <a:rPr lang="cs-CZ" sz="2400" baseline="-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CO</a:t>
            </a:r>
            <a:r>
              <a:rPr lang="cs-CZ" sz="2400" baseline="-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 2 CO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Redukce železa oxidem uhelnatým nebo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uhlíkem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CO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r>
              <a:rPr lang="cs-CZ" sz="2400" baseline="-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+ 3 CO</a:t>
            </a:r>
            <a:r>
              <a:rPr lang="cs-CZ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C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Fe</a:t>
            </a:r>
            <a:r>
              <a:rPr lang="cs-CZ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→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+ 3 CO</a:t>
            </a:r>
          </a:p>
        </p:txBody>
      </p:sp>
    </p:spTree>
    <p:extLst>
      <p:ext uri="{BB962C8B-B14F-4D97-AF65-F5344CB8AC3E}">
        <p14:creationId xmlns:p14="http://schemas.microsoft.com/office/powerpoint/2010/main" val="32813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yukovematerialy.cz/chemie/rocnik9/foto/vysoka%20p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5" y="305882"/>
            <a:ext cx="4818306" cy="60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5436097" y="5949280"/>
            <a:ext cx="3024336" cy="3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12 Vysoká pec</a:t>
            </a:r>
            <a:endParaRPr lang="cs-CZ" sz="1800" dirty="0"/>
          </a:p>
        </p:txBody>
      </p:sp>
      <p:sp>
        <p:nvSpPr>
          <p:cNvPr id="16" name="Zástupný symbol pro obsah 7"/>
          <p:cNvSpPr txBox="1">
            <a:spLocks/>
          </p:cNvSpPr>
          <p:nvPr/>
        </p:nvSpPr>
        <p:spPr bwMode="auto">
          <a:xfrm>
            <a:off x="5436096" y="548680"/>
            <a:ext cx="360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Výroba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- animace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Zpracování železa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surové železo se zpracovává na litinu a ocel: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257300" algn="l"/>
              </a:tabLst>
            </a:pPr>
            <a:r>
              <a:rPr lang="cs-CZ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itina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tvrdá a křehká = vyrábějí se z ní odlitky, 	kotle, radiátory, součástky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strojů,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nádobí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pružná a pevnější než litina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Výroba oceli (zkujňování železa): založena na snižování obsahu uhlíku a dalších prvků (Si, P, …)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v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konvertorech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vháněním vzdušného kyslíku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Siemens-Martinských pecích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přídavkem rudy 	a železného šrotu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elektrických pecích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(speciální oceli)</a:t>
            </a:r>
            <a:endParaRPr lang="cs-CZ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Ocel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nejčastěji používaný materiál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nosné 	konstrukce, lešení, plechy, koleje, traverzy,  	nástroje, …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legování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přídávání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malých množství kovů (Ti, 	V,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Co,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W, Ni) kvůli zlepšení 	mechanických vlastností, odolnosti proti korozi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mechanické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(válcování, kování) a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tepelné 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(kalení, popouštění, …)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zpracování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ovlivňuje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vlastnosti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oceli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1 – 11  foto Ivana Töpferová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anose="020B0604030504040204" pitchFamily="34" charset="0"/>
              </a:rPr>
              <a:t>12 </a:t>
            </a:r>
            <a:r>
              <a:rPr lang="cs-CZ" sz="2000" dirty="0">
                <a:latin typeface="Verdana" panose="020B0604030504040204" pitchFamily="34" charset="0"/>
              </a:rPr>
              <a:t>Vysoká </a:t>
            </a:r>
            <a:r>
              <a:rPr lang="cs-CZ" sz="2000" dirty="0" smtClean="0">
                <a:latin typeface="Verdana" panose="020B0604030504040204" pitchFamily="34" charset="0"/>
              </a:rPr>
              <a:t>pec.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Výukové materiály ZŠ Kaplice, Školní 226.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30.5.2013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http://www.vyukovematerialy.cz/chemie/rocnik9/reak01.htm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VLČEK J., </a:t>
            </a:r>
            <a:r>
              <a:rPr lang="cs-CZ" sz="2000" i="1" dirty="0" smtClean="0">
                <a:latin typeface="Verdana" pitchFamily="34" charset="0"/>
              </a:rPr>
              <a:t>Základy středoškolské chemie. </a:t>
            </a:r>
            <a:r>
              <a:rPr lang="cs-CZ" sz="2000" dirty="0" smtClean="0">
                <a:latin typeface="Verdana" pitchFamily="34" charset="0"/>
              </a:rPr>
              <a:t>Praha: Ing. Jiří Vlček vlastním nákladem s využitím distribuční sítě nakladatelství BEN-technická literatura, 2007.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železo,  vlastnosti, výroba, zpracování,  vysoká pec,  litina, ocel, použití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30. 5. 2013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Železo</a:t>
            </a: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1116013" y="3644900"/>
            <a:ext cx="7056437" cy="2663825"/>
          </a:xfrm>
        </p:spPr>
        <p:txBody>
          <a:bodyPr/>
          <a:lstStyle/>
          <a:p>
            <a:pPr eaLnBrk="1" hangingPunct="1"/>
            <a:r>
              <a:rPr lang="cs-CZ" sz="3500" dirty="0" smtClean="0">
                <a:latin typeface="Verdana" panose="020B0604030504040204" pitchFamily="34" charset="0"/>
              </a:rPr>
              <a:t>kov VIII.B</a:t>
            </a:r>
          </a:p>
          <a:p>
            <a:pPr eaLnBrk="1" hangingPunct="1"/>
            <a:endParaRPr lang="cs-CZ" sz="3500" dirty="0" smtClean="0">
              <a:latin typeface="Verdana" panose="020B0604030504040204" pitchFamily="34" charset="0"/>
            </a:endParaRPr>
          </a:p>
          <a:p>
            <a:pPr eaLnBrk="1" hangingPunct="1"/>
            <a:r>
              <a:rPr lang="cs-CZ" sz="3500" dirty="0">
                <a:latin typeface="Verdana" panose="020B0604030504040204" pitchFamily="34" charset="0"/>
              </a:rPr>
              <a:t>t</a:t>
            </a:r>
            <a:r>
              <a:rPr lang="cs-CZ" sz="3500" dirty="0" smtClean="0">
                <a:latin typeface="Verdana" panose="020B0604030504040204" pitchFamily="34" charset="0"/>
              </a:rPr>
              <a:t>riáda železa = </a:t>
            </a:r>
            <a:r>
              <a:rPr lang="cs-CZ" sz="3500" dirty="0" err="1" smtClean="0">
                <a:latin typeface="Verdana" panose="020B0604030504040204" pitchFamily="34" charset="0"/>
              </a:rPr>
              <a:t>Fe</a:t>
            </a:r>
            <a:r>
              <a:rPr lang="cs-CZ" sz="3500" dirty="0" smtClean="0">
                <a:latin typeface="Verdana" panose="020B0604030504040204" pitchFamily="34" charset="0"/>
              </a:rPr>
              <a:t>, Co, Ni</a:t>
            </a:r>
          </a:p>
          <a:p>
            <a:pPr eaLnBrk="1" hangingPunct="1"/>
            <a:endParaRPr lang="cs-CZ" sz="3500" dirty="0" smtClean="0">
              <a:latin typeface="Verdana" panose="020B0604030504040204" pitchFamily="34" charset="0"/>
            </a:endParaRPr>
          </a:p>
          <a:p>
            <a:pPr eaLnBrk="1" hangingPunct="1"/>
            <a:r>
              <a:rPr lang="cs-CZ" sz="3500" dirty="0" smtClean="0">
                <a:latin typeface="Verdana" panose="020B0604030504040204" pitchFamily="34" charset="0"/>
              </a:rPr>
              <a:t> </a:t>
            </a:r>
            <a:endParaRPr lang="cs-CZ" sz="3500" baseline="-250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7"/>
          <p:cNvSpPr txBox="1">
            <a:spLocks/>
          </p:cNvSpPr>
          <p:nvPr/>
        </p:nvSpPr>
        <p:spPr bwMode="auto">
          <a:xfrm>
            <a:off x="107950" y="648811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>
                <a:latin typeface="Verdana" panose="020B0604030504040204" pitchFamily="34" charset="0"/>
              </a:rPr>
              <a:t>1 Periodická soustava prvků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Výskyt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412776"/>
            <a:ext cx="7886700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druhý nejrozšířenější kov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zemské kůře se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vyskytuje ve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formě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sloučenin 	(železných rud):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976438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magnetovec (magnetit) Fe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976438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krevel (hematit) Fe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976438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hnědel (limonit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976438" algn="l"/>
              </a:tabLst>
            </a:pP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ocelek (siderit) FeCO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cs-CZ" sz="24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976438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pyrit FeS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976438" algn="l"/>
              </a:tabLst>
            </a:pP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biogenní prvek: součást chlorofylu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rozšířeno ve vesmíru (meteority)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Vlastnosti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stříbrolesklé, magnetické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podléhá korozi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tavné, kujné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nejdůležitější konstrukční materiál 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technický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kov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2656776" y="6176963"/>
            <a:ext cx="3206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2 Korodující zábradlí  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0" y="4118171"/>
            <a:ext cx="1800200" cy="2400266"/>
          </a:xfrm>
          <a:prstGeom prst="rect">
            <a:avLst/>
          </a:prstGeom>
        </p:spPr>
      </p:pic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4139952" y="3800350"/>
            <a:ext cx="2880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3 Práškové železo  </a:t>
            </a:r>
            <a:endParaRPr lang="cs-CZ" sz="1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6678" r="8000" b="3327"/>
          <a:stretch/>
        </p:blipFill>
        <p:spPr>
          <a:xfrm>
            <a:off x="4139952" y="4156225"/>
            <a:ext cx="3725521" cy="19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0380"/>
            <a:ext cx="2913194" cy="2184605"/>
          </a:xfrm>
        </p:spPr>
      </p:pic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4711956" y="5514382"/>
            <a:ext cx="331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6 Železná vrata  </a:t>
            </a:r>
            <a:endParaRPr lang="cs-CZ" sz="1800" dirty="0"/>
          </a:p>
        </p:txBody>
      </p:sp>
      <p:sp>
        <p:nvSpPr>
          <p:cNvPr id="9" name="Zástupný symbol pro obsah 7"/>
          <p:cNvSpPr txBox="1">
            <a:spLocks/>
          </p:cNvSpPr>
          <p:nvPr/>
        </p:nvSpPr>
        <p:spPr bwMode="auto">
          <a:xfrm>
            <a:off x="3703050" y="6130785"/>
            <a:ext cx="455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 smtClean="0">
                <a:latin typeface="Verdana" panose="020B0604030504040204" pitchFamily="34" charset="0"/>
              </a:rPr>
              <a:t>Obr. 5 Železný odpad 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8621"/>
            <a:ext cx="3746656" cy="3322427"/>
          </a:xfrm>
          <a:prstGeom prst="rect">
            <a:avLst/>
          </a:prstGeom>
        </p:spPr>
      </p:pic>
      <p:sp>
        <p:nvSpPr>
          <p:cNvPr id="10" name="Zástupný symbol pro obsah 7"/>
          <p:cNvSpPr txBox="1">
            <a:spLocks/>
          </p:cNvSpPr>
          <p:nvPr/>
        </p:nvSpPr>
        <p:spPr bwMode="auto">
          <a:xfrm>
            <a:off x="755576" y="3861048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4</a:t>
            </a:r>
            <a:r>
              <a:rPr lang="cs-CZ" sz="1800" dirty="0" smtClean="0">
                <a:latin typeface="Verdana" panose="020B0604030504040204" pitchFamily="34" charset="0"/>
              </a:rPr>
              <a:t> Nádobí z nerezu</a:t>
            </a:r>
            <a:endParaRPr lang="cs-CZ" sz="1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6" y="538621"/>
            <a:ext cx="3542215" cy="49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62159" cy="5441325"/>
          </a:xfrm>
          <a:prstGeom prst="rect">
            <a:avLst/>
          </a:prstGeom>
        </p:spPr>
      </p:pic>
      <p:sp>
        <p:nvSpPr>
          <p:cNvPr id="3" name="Zástupný symbol pro obsah 7"/>
          <p:cNvSpPr txBox="1">
            <a:spLocks/>
          </p:cNvSpPr>
          <p:nvPr/>
        </p:nvSpPr>
        <p:spPr bwMode="auto">
          <a:xfrm>
            <a:off x="899592" y="6062013"/>
            <a:ext cx="468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7 Dílna na zpracování kovů v SPŠ 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122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8000" r="26017" b="13251"/>
          <a:stretch/>
        </p:blipFill>
        <p:spPr>
          <a:xfrm>
            <a:off x="5724128" y="404664"/>
            <a:ext cx="2673477" cy="54192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6504" cy="2820707"/>
          </a:xfrm>
          <a:prstGeom prst="rect">
            <a:avLst/>
          </a:prstGeom>
        </p:spPr>
      </p:pic>
      <p:sp>
        <p:nvSpPr>
          <p:cNvPr id="7" name="Zástupný symbol pro obsah 7"/>
          <p:cNvSpPr txBox="1">
            <a:spLocks/>
          </p:cNvSpPr>
          <p:nvPr/>
        </p:nvSpPr>
        <p:spPr bwMode="auto">
          <a:xfrm>
            <a:off x="3292401" y="5972383"/>
            <a:ext cx="6092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10 Umělecké využití železa a dalších kovů</a:t>
            </a:r>
            <a:endParaRPr lang="cs-CZ" sz="1800" dirty="0"/>
          </a:p>
        </p:txBody>
      </p:sp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532160" y="3264699"/>
            <a:ext cx="2752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8 Kovové nářadí</a:t>
            </a:r>
            <a:endParaRPr lang="cs-CZ" sz="1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0" y="3735051"/>
            <a:ext cx="3851920" cy="2208653"/>
          </a:xfrm>
          <a:prstGeom prst="rect">
            <a:avLst/>
          </a:prstGeom>
        </p:spPr>
      </p:pic>
      <p:sp>
        <p:nvSpPr>
          <p:cNvPr id="10" name="Zástupný symbol pro obsah 7"/>
          <p:cNvSpPr txBox="1">
            <a:spLocks/>
          </p:cNvSpPr>
          <p:nvPr/>
        </p:nvSpPr>
        <p:spPr bwMode="auto">
          <a:xfrm>
            <a:off x="395536" y="5983032"/>
            <a:ext cx="2752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 smtClean="0">
                <a:latin typeface="Verdana" panose="020B0604030504040204" pitchFamily="34" charset="0"/>
              </a:rPr>
              <a:t>Obr. 9 Zábradlí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188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7918</TotalTime>
  <Words>350</Words>
  <Application>Microsoft Office PowerPoint</Application>
  <PresentationFormat>Předvádění na obrazovce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Office Theme</vt:lpstr>
      <vt:lpstr>Prezentace aplikace PowerPoint</vt:lpstr>
      <vt:lpstr>Prezentace aplikace PowerPoint</vt:lpstr>
      <vt:lpstr>Železo</vt:lpstr>
      <vt:lpstr>Prezentace aplikace PowerPoint</vt:lpstr>
      <vt:lpstr>Výskyt </vt:lpstr>
      <vt:lpstr>Vlastnosti</vt:lpstr>
      <vt:lpstr>Prezentace aplikace PowerPoint</vt:lpstr>
      <vt:lpstr>Prezentace aplikace PowerPoint</vt:lpstr>
      <vt:lpstr>Prezentace aplikace PowerPoint</vt:lpstr>
      <vt:lpstr>Prezentace aplikace PowerPoint</vt:lpstr>
      <vt:lpstr>Výroba</vt:lpstr>
      <vt:lpstr>Prezentace aplikace PowerPoint</vt:lpstr>
      <vt:lpstr>Zpracování železa</vt:lpstr>
      <vt:lpstr>Ocel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1084</cp:revision>
  <dcterms:created xsi:type="dcterms:W3CDTF">2012-09-09T15:49:48Z</dcterms:created>
  <dcterms:modified xsi:type="dcterms:W3CDTF">2013-06-05T20:49:07Z</dcterms:modified>
</cp:coreProperties>
</file>