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8" r:id="rId3"/>
    <p:sldId id="256" r:id="rId4"/>
    <p:sldId id="307" r:id="rId5"/>
    <p:sldId id="332" r:id="rId6"/>
    <p:sldId id="335" r:id="rId7"/>
    <p:sldId id="333" r:id="rId8"/>
    <p:sldId id="339" r:id="rId9"/>
    <p:sldId id="341" r:id="rId10"/>
    <p:sldId id="338" r:id="rId11"/>
    <p:sldId id="334" r:id="rId12"/>
    <p:sldId id="343" r:id="rId13"/>
    <p:sldId id="336" r:id="rId14"/>
    <p:sldId id="337" r:id="rId15"/>
    <p:sldId id="342" r:id="rId16"/>
    <p:sldId id="331" r:id="rId17"/>
    <p:sldId id="271" r:id="rId18"/>
    <p:sldId id="270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10.8.2014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iumchemie.cz/materialy/Eva_Vrzackova/ruzne_barvy_Mn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dirty="0">
                <a:latin typeface="Arial" panose="020B0604020202020204" pitchFamily="34" charset="0"/>
              </a:rPr>
              <a:t>Přechodné prvky, d </a:t>
            </a:r>
            <a:r>
              <a:rPr lang="cs-CZ" sz="1800" b="1" dirty="0" smtClean="0">
                <a:latin typeface="Arial" panose="020B0604020202020204" pitchFamily="34" charset="0"/>
              </a:rPr>
              <a:t>prvky II.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</a:t>
            </a:r>
            <a:r>
              <a:rPr 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Töpferová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Wolfram W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šedý až stříbřitě bílý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těžký, obtížně tavitelný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součást slitin, materiál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výrobu žárovkových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vláken, k </a:t>
            </a:r>
            <a:r>
              <a:rPr lang="cs-CZ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výrobě elektrod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91069"/>
            <a:ext cx="3582697" cy="2346954"/>
          </a:xfrm>
          <a:prstGeom prst="rect">
            <a:avLst/>
          </a:prstGeom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603700" y="5591692"/>
            <a:ext cx="4066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9</a:t>
            </a:r>
            <a:r>
              <a:rPr lang="cs-CZ" sz="1800" dirty="0" smtClean="0">
                <a:latin typeface="Verdana" panose="020B0604030504040204" pitchFamily="34" charset="0"/>
              </a:rPr>
              <a:t> Žárovka s wolframovým vláknem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835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Mangan </a:t>
            </a: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</a:t>
            </a:r>
            <a:endParaRPr lang="cs-CZ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stříbrolesklý,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paramagnetický, tvrdý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křehký 	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k legování ocelí,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různých slitin,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na výrobu katalyzátorů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barevných pigmentů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MnO</a:t>
            </a:r>
            <a:r>
              <a:rPr lang="cs-CZ" sz="2400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(oxid manganičitý, burel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suchých článcích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bateriích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ve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sklářství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odbarvování skla, jako katalyzátor</a:t>
            </a:r>
          </a:p>
          <a:p>
            <a:pPr marL="0" indent="0">
              <a:buNone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KMnO</a:t>
            </a:r>
            <a:r>
              <a:rPr lang="cs-CZ" sz="2400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(manganistan draselný) = fialová, krystalická látka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 oxidační účinky, používá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k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dezinfekci, k odbarvování kůží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chemické odměrné analýze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7"/>
          <p:cNvSpPr txBox="1">
            <a:spLocks/>
          </p:cNvSpPr>
          <p:nvPr/>
        </p:nvSpPr>
        <p:spPr bwMode="auto">
          <a:xfrm>
            <a:off x="5364088" y="5141088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11 Mangan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859" y="764704"/>
            <a:ext cx="4684030" cy="3242962"/>
          </a:xfrm>
          <a:prstGeom prst="rect">
            <a:avLst/>
          </a:prstGeom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675696" y="4086486"/>
            <a:ext cx="375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10 Manganistan draselný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513" r="17323" b="-1"/>
          <a:stretch/>
        </p:blipFill>
        <p:spPr>
          <a:xfrm>
            <a:off x="5404961" y="2085937"/>
            <a:ext cx="3168352" cy="2976331"/>
          </a:xfrm>
          <a:prstGeom prst="rect">
            <a:avLst/>
          </a:prstGeom>
        </p:spPr>
      </p:pic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868760" y="5589240"/>
            <a:ext cx="5147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Pokus:</a:t>
            </a:r>
            <a:r>
              <a:rPr lang="cs-CZ" sz="2400" dirty="0" smtClean="0">
                <a:latin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hlinkClick r:id="rId4"/>
              </a:rPr>
              <a:t>Různé barvy manganu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93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Kobalt Co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namodralý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až šedý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feromagnetický, tvrdý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tvrdší než ocel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v metalurgii pro zlepšování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vlastností slitin, k legování oceli,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barvení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skla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keramiky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součást vitaminu B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adionuklid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kobaltu 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je 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zdrojem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-záření 	pro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ozařování rakovinných nádorů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sloučeniny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kobaltu se používají při výrobě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smaltů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barviv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Nikl Ni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bílý, feromagnetický, kujný a tažný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velmi dobře odolný vůči působení roztoků 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tavenin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hydroxidů alkalických kovů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v mincích, jako součást slitin,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potravinářském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průmyslu jako katalyzátor při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ztužování tuků,  k povrchové úpravě kovů před 	korozí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Nikl-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metalhydridové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baterie slouží jako zdroj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elektrické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764238"/>
            <a:ext cx="4392487" cy="3456631"/>
          </a:xfrm>
          <a:prstGeom prst="rect">
            <a:avLst/>
          </a:prstGeom>
        </p:spPr>
      </p:pic>
      <p:sp>
        <p:nvSpPr>
          <p:cNvPr id="3" name="Zástupný symbol pro obsah 7"/>
          <p:cNvSpPr txBox="1">
            <a:spLocks/>
          </p:cNvSpPr>
          <p:nvPr/>
        </p:nvSpPr>
        <p:spPr bwMode="auto">
          <a:xfrm>
            <a:off x="611561" y="4372837"/>
            <a:ext cx="393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12 Baterie obsahující Ni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5773" y="4591245"/>
            <a:ext cx="2425301" cy="1467185"/>
          </a:xfrm>
          <a:prstGeom prst="rect">
            <a:avLst/>
          </a:prstGeom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2915816" y="6193917"/>
            <a:ext cx="2965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14 Šperk z iridia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77" y="764238"/>
            <a:ext cx="3466159" cy="2871563"/>
          </a:xfrm>
          <a:prstGeom prst="rect">
            <a:avLst/>
          </a:prstGeom>
        </p:spPr>
      </p:pic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5004048" y="3742855"/>
            <a:ext cx="399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13 Talíř obarvený kobaltem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93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Platina </a:t>
            </a: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cs-CZ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velmi těžký, stříbřitě bílý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odolný, nereaguje s kyselinami ani hydroxidy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jako katalyzátor v chemickém 	průmyslu, k výrobě automobilových 	katalyzátorů, technicky odolného nádobí, při 	výrobě šperků, léků proti rakovině, do slitin, 	termočlánků</a:t>
            </a:r>
          </a:p>
          <a:p>
            <a:pPr marL="0" indent="0">
              <a:buNone/>
              <a:tabLst>
                <a:tab pos="800100" algn="l"/>
                <a:tab pos="3673475" algn="l"/>
              </a:tabLst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1 – 14  foto Ivana Töpferová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VLČEK J., </a:t>
            </a:r>
            <a:r>
              <a:rPr lang="cs-CZ" sz="2000" i="1" dirty="0" smtClean="0">
                <a:latin typeface="Verdana" pitchFamily="34" charset="0"/>
              </a:rPr>
              <a:t>Základy středoškolské chemie. </a:t>
            </a:r>
            <a:r>
              <a:rPr lang="cs-CZ" sz="2000" dirty="0" smtClean="0">
                <a:latin typeface="Verdana" pitchFamily="34" charset="0"/>
              </a:rPr>
              <a:t>Praha: Ing. Jiří Vlček vlastním nákladem s využitím distribuční sítě nakladatelství BEN-technická literatura, 2007.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kovy, přechodné prvky, vlastnosti, použití, sloučeniny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26. 5. 2013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Přechodné prvky</a:t>
            </a:r>
            <a:br>
              <a:rPr lang="cs-CZ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 d prvky</a:t>
            </a: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1116013" y="3644900"/>
            <a:ext cx="7056437" cy="2663825"/>
          </a:xfrm>
        </p:spPr>
        <p:txBody>
          <a:bodyPr/>
          <a:lstStyle/>
          <a:p>
            <a:pPr eaLnBrk="1" hangingPunct="1"/>
            <a:r>
              <a:rPr lang="cs-CZ" sz="3500" smtClean="0">
                <a:latin typeface="Verdana" panose="020B0604030504040204" pitchFamily="34" charset="0"/>
              </a:rPr>
              <a:t>kovy podskupin I.B až VIII.B</a:t>
            </a:r>
          </a:p>
          <a:p>
            <a:pPr eaLnBrk="1" hangingPunct="1"/>
            <a:endParaRPr lang="cs-CZ" sz="3500" smtClean="0">
              <a:latin typeface="Verdana" panose="020B0604030504040204" pitchFamily="34" charset="0"/>
            </a:endParaRPr>
          </a:p>
          <a:p>
            <a:pPr eaLnBrk="1" hangingPunct="1"/>
            <a:r>
              <a:rPr lang="cs-CZ" sz="3500" smtClean="0">
                <a:latin typeface="Verdana" panose="020B0604030504040204" pitchFamily="34" charset="0"/>
              </a:rPr>
              <a:t> </a:t>
            </a:r>
            <a:endParaRPr lang="cs-CZ" sz="3500" baseline="-2500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7"/>
          <p:cNvSpPr txBox="1">
            <a:spLocks/>
          </p:cNvSpPr>
          <p:nvPr/>
        </p:nvSpPr>
        <p:spPr bwMode="auto">
          <a:xfrm>
            <a:off x="107950" y="648811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>
                <a:latin typeface="Verdana" panose="020B0604030504040204" pitchFamily="34" charset="0"/>
              </a:rPr>
              <a:t>1 Periodická soustava prvků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412776"/>
            <a:ext cx="7886700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Titan Ti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velmi lehký, tvrdý kov, šedý až stříbřitě lesklý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odolný proti vysokým teplotám, vnějším vlivům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je součástí slitin, které se používají na výrobu 	hodinek, golfových holí, brýlí, jízdních kol, 	okapů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se k výrobě umělých kloubních 	implantátů, namáhaných částí letadel, lodních 	šroubů, v kosmických technologiích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  <a:tab pos="3673475" algn="l"/>
              </a:tabLst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TiO</a:t>
            </a:r>
            <a:r>
              <a:rPr lang="cs-CZ" sz="2400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(oxid titaničitý, titanová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běloba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= bílý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pigment do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nátěrových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barev s velkou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krycí schopností</a:t>
            </a:r>
          </a:p>
        </p:txBody>
      </p:sp>
    </p:spTree>
    <p:extLst>
      <p:ext uri="{BB962C8B-B14F-4D97-AF65-F5344CB8AC3E}">
        <p14:creationId xmlns:p14="http://schemas.microsoft.com/office/powerpoint/2010/main" val="10039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Vanad V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tvrdý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ocelově šedý,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kujný kov s vysokými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teplotami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tání a varu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používán pro výrobu speciálních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slitin, jako 	přísada do ocelí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průmyslových katalyzátorů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(oxid vanadičný) = používá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jako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katalyzátor při průmyslové výrobě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14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kovy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556792"/>
            <a:ext cx="7886700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Chrom </a:t>
            </a: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</a:t>
            </a:r>
            <a:endParaRPr lang="cs-CZ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lesklý, velmi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tvrdý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zároveň křehký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na vzduchu stálý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používá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k ochraně povrchů kovů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proti 	korozi, přidává se do ocelových slitin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sloučeniny chromu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existují v různých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oxidačních číslech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jsou barevné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3" t="-44" r="11741" b="28284"/>
          <a:stretch/>
        </p:blipFill>
        <p:spPr>
          <a:xfrm>
            <a:off x="4578694" y="3838352"/>
            <a:ext cx="2808312" cy="2709775"/>
          </a:xfrm>
          <a:prstGeom prst="rect">
            <a:avLst/>
          </a:prstGeom>
        </p:spPr>
      </p:pic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1339627" y="6178795"/>
            <a:ext cx="455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2</a:t>
            </a:r>
            <a:r>
              <a:rPr lang="cs-CZ" sz="1800" dirty="0" smtClean="0">
                <a:latin typeface="Verdana" panose="020B0604030504040204" pitchFamily="34" charset="0"/>
              </a:rPr>
              <a:t> Sloučeniny chromu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813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49188" y="494866"/>
            <a:ext cx="8127268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Pokus: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tepelný rozklad dichromanu amonného</a:t>
            </a:r>
          </a:p>
          <a:p>
            <a:pPr marL="0" indent="0" algn="ctr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N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+Cr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+ 4 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9" name="Zástupný symbol pro obsah 7"/>
          <p:cNvSpPr txBox="1">
            <a:spLocks/>
          </p:cNvSpPr>
          <p:nvPr/>
        </p:nvSpPr>
        <p:spPr bwMode="auto">
          <a:xfrm>
            <a:off x="1242601" y="6129457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3, 4, 5, 6 Pokus</a:t>
            </a: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44632"/>
            <a:ext cx="2808312" cy="20528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22" y="1566414"/>
            <a:ext cx="3209656" cy="207369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32610"/>
            <a:ext cx="2774251" cy="239366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22" y="3735795"/>
            <a:ext cx="3216024" cy="23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210997" cy="5256584"/>
          </a:xfrm>
          <a:prstGeom prst="rect">
            <a:avLst/>
          </a:prstGeom>
        </p:spPr>
      </p:pic>
      <p:sp>
        <p:nvSpPr>
          <p:cNvPr id="4" name="Zástupný symbol pro obsah 7"/>
          <p:cNvSpPr txBox="1">
            <a:spLocks/>
          </p:cNvSpPr>
          <p:nvPr/>
        </p:nvSpPr>
        <p:spPr bwMode="auto">
          <a:xfrm>
            <a:off x="4784250" y="5891636"/>
            <a:ext cx="3460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8</a:t>
            </a:r>
            <a:r>
              <a:rPr lang="cs-CZ" sz="1800" dirty="0" smtClean="0">
                <a:latin typeface="Verdana" panose="020B0604030504040204" pitchFamily="34" charset="0"/>
              </a:rPr>
              <a:t> Chrom-vanadová ocel</a:t>
            </a:r>
            <a:endParaRPr lang="cs-CZ" sz="1800" dirty="0"/>
          </a:p>
        </p:txBody>
      </p:sp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196778" y="5859930"/>
            <a:ext cx="4464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 smtClean="0">
                <a:latin typeface="Verdana" panose="020B0604030504040204" pitchFamily="34" charset="0"/>
              </a:rPr>
              <a:t>Obr. 7 Pochromovaná houkačka auta  </a:t>
            </a:r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32478" y="2332372"/>
            <a:ext cx="5311250" cy="17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7335</TotalTime>
  <Words>431</Words>
  <Application>Microsoft Office PowerPoint</Application>
  <PresentationFormat>Předvádění na obrazovce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Office Theme</vt:lpstr>
      <vt:lpstr>Prezentace aplikace PowerPoint</vt:lpstr>
      <vt:lpstr>Prezentace aplikace PowerPoint</vt:lpstr>
      <vt:lpstr>Přechodné prvky  d prvky</vt:lpstr>
      <vt:lpstr>Prezentace aplikace PowerPoint</vt:lpstr>
      <vt:lpstr>Vybrané kovy </vt:lpstr>
      <vt:lpstr>Vybrané kovy </vt:lpstr>
      <vt:lpstr>Vybrané kovy </vt:lpstr>
      <vt:lpstr>Prezentace aplikace PowerPoint</vt:lpstr>
      <vt:lpstr>Prezentace aplikace PowerPoint</vt:lpstr>
      <vt:lpstr>Vybrané kovy </vt:lpstr>
      <vt:lpstr>Vybrané kovy </vt:lpstr>
      <vt:lpstr>Prezentace aplikace PowerPoint</vt:lpstr>
      <vt:lpstr>Vybrané kovy </vt:lpstr>
      <vt:lpstr>Vybrané kovy </vt:lpstr>
      <vt:lpstr>Prezentace aplikace PowerPoint</vt:lpstr>
      <vt:lpstr>Vybrané kovy </vt:lpstr>
      <vt:lpstr>Seznam obrázků: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ONDRA</cp:lastModifiedBy>
  <cp:revision>1014</cp:revision>
  <dcterms:created xsi:type="dcterms:W3CDTF">2012-09-09T15:49:48Z</dcterms:created>
  <dcterms:modified xsi:type="dcterms:W3CDTF">2014-08-10T14:51:11Z</dcterms:modified>
</cp:coreProperties>
</file>