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19"/>
  </p:notesMasterIdLst>
  <p:handoutMasterIdLst>
    <p:handoutMasterId r:id="rId20"/>
  </p:handoutMasterIdLst>
  <p:sldIdLst>
    <p:sldId id="277" r:id="rId2"/>
    <p:sldId id="278" r:id="rId3"/>
    <p:sldId id="256" r:id="rId4"/>
    <p:sldId id="307" r:id="rId5"/>
    <p:sldId id="279" r:id="rId6"/>
    <p:sldId id="324" r:id="rId7"/>
    <p:sldId id="325" r:id="rId8"/>
    <p:sldId id="331" r:id="rId9"/>
    <p:sldId id="332" r:id="rId10"/>
    <p:sldId id="336" r:id="rId11"/>
    <p:sldId id="333" r:id="rId12"/>
    <p:sldId id="334" r:id="rId13"/>
    <p:sldId id="330" r:id="rId14"/>
    <p:sldId id="329" r:id="rId15"/>
    <p:sldId id="335" r:id="rId16"/>
    <p:sldId id="271" r:id="rId17"/>
    <p:sldId id="270" r:id="rId1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6"/>
    <a:srgbClr val="29C7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9202D7-D963-419D-93D3-4F9C4F8381AB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3D5BE-4176-44E9-B001-52EDA119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8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23140-B697-4E63-8627-34A55954F7A0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421D52-8DEC-402E-A196-6D951B9CE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3089-24F6-4F75-A27E-AC7B8A90A6D6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03E1-1CE6-4D4C-936A-262814A6B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88D-D6CF-4F16-801A-BD41B6B30B1D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4EB-D8B6-45D0-A7DB-DA8721B3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F0E-783E-43A4-9A94-EEADD9DD512F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9538-29FC-48C5-943F-7FBE0944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446-CE0E-4101-B085-BF23B2C6E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A0D-0342-4EB9-8DCD-79E18293C5EA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08CC-B173-4F3B-A316-917A04459A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3D8-74B6-4A20-BADC-5760770BF33E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B4F2-D3FC-4873-92AA-CEA7CC35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0614-4D67-42A6-8AF8-EABBD919548E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B9F-59AC-46D0-A5E3-0D7E8AE6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963-7CA6-4F3E-BCB6-432A29F98F0B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6C8-4D23-48E3-87CA-FD23DC335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DF4B-41E3-4CC8-8206-23FBC172BE7F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6F39-59DA-4E8A-992C-DF42BBD42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1D9D-37E4-4CF3-BF58-132A7235F53D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BF-C166-4ACF-ABF5-362351BA4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F92-9995-40C7-AE3E-028C4DEDAB40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CE16-B593-4055-8582-D14BFF47E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95C7-42EC-4360-BF49-4815BAB85FA4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CF9-0CDD-4F6D-B0B5-636080D31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CFC9-9753-4145-ABBE-836E24747078}" type="datetimeFigureOut">
              <a:rPr lang="cs-CZ"/>
              <a:pPr>
                <a:defRPr/>
              </a:pPr>
              <a:t>28.5.2013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7FD0B-6399-46D7-A736-F3BE61EB3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tudiumchemie.cz/video.php?id=26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b="1">
                <a:latin typeface="Arial" panose="020B0604020202020204" pitchFamily="34" charset="0"/>
              </a:rPr>
              <a:t>Přechodné prvky, d prvky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Arial" panose="020B0604020202020204" pitchFamily="34" charset="0"/>
              </a:rPr>
              <a:t>PaedDr. Ivana Töpferová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Arial" panose="020B0604020202020204" pitchFamily="34" charset="0"/>
              </a:rPr>
              <a:t>Střední průmyslová škola, Mladá Boleslav, Havlíčkova 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Arial" panose="020B0604020202020204" pitchFamily="34" charset="0"/>
              </a:rPr>
              <a:t>CZ.1.07/1.5.00/34.0861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Arial" panose="020B0604020202020204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Měď</a:t>
            </a:r>
            <a:endParaRPr lang="cs-CZ" sz="4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615262" y="1484784"/>
            <a:ext cx="7900087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 oxidujícími kyselinami měď reaguje např.:</a:t>
            </a:r>
          </a:p>
          <a:p>
            <a:pPr marL="0" indent="0"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3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Cu + 8HNO</a:t>
            </a:r>
            <a:r>
              <a:rPr lang="en-US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(zř.)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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3Cu(NO</a:t>
            </a:r>
            <a:r>
              <a:rPr lang="en-US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3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)</a:t>
            </a:r>
            <a:r>
              <a:rPr lang="en-US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+ 2NO +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4H</a:t>
            </a:r>
            <a:r>
              <a:rPr lang="en-US" sz="2400" baseline="-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O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 marL="0" indent="0">
              <a:buNone/>
              <a:tabLst>
                <a:tab pos="1158875" algn="l"/>
              </a:tabLs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Cu +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4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HNO</a:t>
            </a:r>
            <a:r>
              <a:rPr lang="en-US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(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konc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.)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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Cu(NO</a:t>
            </a:r>
            <a:r>
              <a:rPr lang="en-US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3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)</a:t>
            </a:r>
            <a:r>
              <a:rPr lang="en-US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+ 2NO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+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H</a:t>
            </a:r>
            <a:r>
              <a:rPr lang="en-US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O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 marL="0" lvl="0" indent="0">
              <a:buNone/>
              <a:tabLst>
                <a:tab pos="1158875" algn="l"/>
              </a:tabLst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Pokus: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Kousek měděného drátku ponořit do 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	koncentrované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kyseliny dusičné</a:t>
            </a:r>
            <a:endParaRPr lang="cs-CZ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0" y="3772911"/>
            <a:ext cx="3499344" cy="262403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21" y="3788531"/>
            <a:ext cx="704812" cy="259279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55" y="3760584"/>
            <a:ext cx="972830" cy="260790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34" y="3665151"/>
            <a:ext cx="1944781" cy="2708920"/>
          </a:xfrm>
          <a:prstGeom prst="rect">
            <a:avLst/>
          </a:prstGeom>
        </p:spPr>
      </p:pic>
      <p:sp>
        <p:nvSpPr>
          <p:cNvPr id="15" name="Zástupný symbol pro obsah 7"/>
          <p:cNvSpPr txBox="1">
            <a:spLocks/>
          </p:cNvSpPr>
          <p:nvPr/>
        </p:nvSpPr>
        <p:spPr bwMode="auto">
          <a:xfrm>
            <a:off x="570869" y="6396944"/>
            <a:ext cx="4551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>
                <a:latin typeface="Verdana" panose="020B0604030504040204" pitchFamily="34" charset="0"/>
              </a:rPr>
              <a:t>5</a:t>
            </a:r>
            <a:r>
              <a:rPr lang="cs-CZ" sz="1800" dirty="0" smtClean="0">
                <a:latin typeface="Verdana" panose="020B0604030504040204" pitchFamily="34" charset="0"/>
              </a:rPr>
              <a:t>, </a:t>
            </a:r>
            <a:r>
              <a:rPr lang="cs-CZ" sz="1800" dirty="0">
                <a:latin typeface="Verdana" panose="020B0604030504040204" pitchFamily="34" charset="0"/>
              </a:rPr>
              <a:t>6</a:t>
            </a:r>
            <a:r>
              <a:rPr lang="cs-CZ" sz="1800" dirty="0" smtClean="0">
                <a:latin typeface="Verdana" panose="020B0604030504040204" pitchFamily="34" charset="0"/>
              </a:rPr>
              <a:t>, </a:t>
            </a:r>
            <a:r>
              <a:rPr lang="cs-CZ" sz="1800" dirty="0">
                <a:latin typeface="Verdana" panose="020B0604030504040204" pitchFamily="34" charset="0"/>
              </a:rPr>
              <a:t>7</a:t>
            </a:r>
            <a:r>
              <a:rPr lang="cs-CZ" sz="1800" dirty="0" smtClean="0">
                <a:latin typeface="Verdana" panose="020B0604030504040204" pitchFamily="34" charset="0"/>
              </a:rPr>
              <a:t>, </a:t>
            </a:r>
            <a:r>
              <a:rPr lang="cs-CZ" sz="1800" dirty="0">
                <a:latin typeface="Verdana" panose="020B0604030504040204" pitchFamily="34" charset="0"/>
              </a:rPr>
              <a:t>8</a:t>
            </a:r>
            <a:r>
              <a:rPr lang="cs-CZ" sz="1800" dirty="0" smtClean="0">
                <a:latin typeface="Verdana" panose="020B0604030504040204" pitchFamily="34" charset="0"/>
              </a:rPr>
              <a:t> </a:t>
            </a:r>
            <a:r>
              <a:rPr lang="cs-CZ" sz="1800" dirty="0" smtClean="0">
                <a:latin typeface="Verdana" panose="020B0604030504040204" pitchFamily="34" charset="0"/>
              </a:rPr>
              <a:t>Pokus</a:t>
            </a:r>
            <a:endParaRPr lang="cs-CZ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5161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7651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Stříbro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824536"/>
          </a:xfrm>
        </p:spPr>
        <p:txBody>
          <a:bodyPr/>
          <a:lstStyle/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vyskytuje se jako součást stříbrné rudy 	argentitu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nejlepší vodič elektrického proudu a tepla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se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šperkařství,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výrobě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pamětních 	mincí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medailí, k výrobě zrcadel (výborná 	reflektivita), na výrobu fotografických 	materiálů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poměrně stálé na vzduchu, 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časem černá (vlivem 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některých plynných látek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např. 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24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defTabSz="358775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35298" r="42125" b="25846"/>
          <a:stretch/>
        </p:blipFill>
        <p:spPr>
          <a:xfrm>
            <a:off x="5580112" y="3882818"/>
            <a:ext cx="2736304" cy="2354494"/>
          </a:xfrm>
          <a:prstGeom prst="rect">
            <a:avLst/>
          </a:prstGeom>
        </p:spPr>
      </p:pic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3792183" y="5877272"/>
            <a:ext cx="1787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9 </a:t>
            </a:r>
            <a:r>
              <a:rPr lang="cs-CZ" sz="1800" dirty="0" smtClean="0">
                <a:latin typeface="Verdana" panose="020B0604030504040204" pitchFamily="34" charset="0"/>
              </a:rPr>
              <a:t>Stříbro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537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7651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Zlato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824536"/>
          </a:xfrm>
        </p:spPr>
        <p:txBody>
          <a:bodyPr/>
          <a:lstStyle/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vyskytuje se v přírodě v rudních žilách, 	zlatonosných píscích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se ve šperkařství, k výrobě pamětních 	mincí, medailí, při výrobě elektrotechnických 	součástek, vysoce spolehlivých čipů	a 	paměťových médií s vysokou kapacitou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Jak se vyjadřuje čistota zlata?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karátech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: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ryzí zlato má 24 karátů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tisícinách: Au 585/1000, slitina s 58,5% zlata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Pokus: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  <a:hlinkClick r:id="rId2"/>
              </a:rPr>
              <a:t>zlato z vody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 marL="0" lvl="0" indent="0" defTabSz="358775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33056"/>
            <a:ext cx="1864504" cy="1252116"/>
          </a:xfrm>
          <a:prstGeom prst="rect">
            <a:avLst/>
          </a:prstGeom>
        </p:spPr>
      </p:pic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3995936" y="3871900"/>
            <a:ext cx="2580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</a:t>
            </a:r>
            <a:r>
              <a:rPr lang="cs-CZ" sz="1800" dirty="0" smtClean="0">
                <a:latin typeface="Verdana" panose="020B0604030504040204" pitchFamily="34" charset="0"/>
              </a:rPr>
              <a:t>. 10 </a:t>
            </a:r>
            <a:r>
              <a:rPr lang="cs-CZ" sz="1800" dirty="0" smtClean="0">
                <a:latin typeface="Verdana" panose="020B0604030504040204" pitchFamily="34" charset="0"/>
              </a:rPr>
              <a:t>Zlatý šperk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807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Prvky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II.B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800100" algn="l"/>
                <a:tab pos="3673475" algn="l"/>
              </a:tabLst>
            </a:pP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zinek	</a:t>
            </a:r>
            <a:endParaRPr lang="cs-CZ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898525" algn="l"/>
                <a:tab pos="3673475" algn="l"/>
              </a:tabLst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	kadmium	</a:t>
            </a:r>
          </a:p>
          <a:p>
            <a:pPr marL="0" indent="0">
              <a:buNone/>
              <a:tabLst>
                <a:tab pos="898525" algn="l"/>
                <a:tab pos="3673475" algn="l"/>
              </a:tabLst>
            </a:pP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Hg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rtuť		</a:t>
            </a:r>
          </a:p>
          <a:p>
            <a:pPr marL="0" indent="0">
              <a:buNone/>
              <a:tabLst>
                <a:tab pos="898525" algn="l"/>
                <a:tab pos="3673475" algn="l"/>
              </a:tabLst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mají nízké teploty tání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26896" r="29525" b="44749"/>
          <a:stretch/>
        </p:blipFill>
        <p:spPr>
          <a:xfrm>
            <a:off x="755576" y="4353576"/>
            <a:ext cx="2431182" cy="18233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t="23215" r="23471" b="10931"/>
          <a:stretch/>
        </p:blipFill>
        <p:spPr>
          <a:xfrm>
            <a:off x="5004048" y="1481014"/>
            <a:ext cx="3384376" cy="5040560"/>
          </a:xfrm>
          <a:prstGeom prst="rect">
            <a:avLst/>
          </a:prstGeom>
        </p:spPr>
      </p:pic>
      <p:sp>
        <p:nvSpPr>
          <p:cNvPr id="7" name="Zástupný symbol pro obsah 7"/>
          <p:cNvSpPr txBox="1">
            <a:spLocks/>
          </p:cNvSpPr>
          <p:nvPr/>
        </p:nvSpPr>
        <p:spPr bwMode="auto">
          <a:xfrm>
            <a:off x="3241271" y="6202023"/>
            <a:ext cx="1787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12 </a:t>
            </a:r>
            <a:r>
              <a:rPr lang="cs-CZ" sz="1800" dirty="0" smtClean="0">
                <a:latin typeface="Verdana" panose="020B0604030504040204" pitchFamily="34" charset="0"/>
              </a:rPr>
              <a:t>Zinek</a:t>
            </a:r>
            <a:endParaRPr lang="cs-CZ" sz="1800" dirty="0"/>
          </a:p>
        </p:txBody>
      </p:sp>
      <p:sp>
        <p:nvSpPr>
          <p:cNvPr id="8" name="Zástupný symbol pro obsah 7"/>
          <p:cNvSpPr txBox="1">
            <a:spLocks/>
          </p:cNvSpPr>
          <p:nvPr/>
        </p:nvSpPr>
        <p:spPr bwMode="auto">
          <a:xfrm>
            <a:off x="755576" y="6226321"/>
            <a:ext cx="1787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11 </a:t>
            </a:r>
            <a:r>
              <a:rPr lang="cs-CZ" sz="1800" dirty="0" smtClean="0">
                <a:latin typeface="Verdana" panose="020B0604030504040204" pitchFamily="34" charset="0"/>
              </a:rPr>
              <a:t>Rtuť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813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Zinek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 přírodě se vyskytuje např.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nerostu sfaleritu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přítomnost v potravě je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důležitá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správný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organismu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šedobílý kov, stálý na vzduchu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se k pozinkování plechů, výrobě slitin, 	výrobě baterií, monočlánků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neušlechtilý 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vytěsňuje z kyselin vodík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obsah 7"/>
          <p:cNvSpPr txBox="1">
            <a:spLocks/>
          </p:cNvSpPr>
          <p:nvPr/>
        </p:nvSpPr>
        <p:spPr bwMode="auto">
          <a:xfrm>
            <a:off x="5906738" y="3302593"/>
            <a:ext cx="28307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13 </a:t>
            </a:r>
            <a:r>
              <a:rPr lang="cs-CZ" sz="1800" dirty="0" smtClean="0">
                <a:latin typeface="Verdana" panose="020B0604030504040204" pitchFamily="34" charset="0"/>
              </a:rPr>
              <a:t>Doplňky stravy obsahující </a:t>
            </a:r>
            <a:r>
              <a:rPr lang="cs-CZ" sz="1800" dirty="0" err="1" smtClean="0">
                <a:latin typeface="Verdana" panose="020B0604030504040204" pitchFamily="34" charset="0"/>
              </a:rPr>
              <a:t>Zn</a:t>
            </a:r>
            <a:r>
              <a:rPr lang="cs-CZ" sz="1800" dirty="0" smtClean="0">
                <a:latin typeface="Verdana" panose="020B0604030504040204" pitchFamily="34" charset="0"/>
              </a:rPr>
              <a:t>, </a:t>
            </a:r>
            <a:r>
              <a:rPr lang="cs-CZ" sz="1800" dirty="0" err="1" smtClean="0">
                <a:latin typeface="Verdana" panose="020B0604030504040204" pitchFamily="34" charset="0"/>
              </a:rPr>
              <a:t>Cr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73" y="760955"/>
            <a:ext cx="2386477" cy="24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Kadmium, rtuť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 = jedovatý 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538163" algn="l"/>
                <a:tab pos="89852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= používá se k pokovování elektronických 			součástek, v Ni-Cd akumulátorech	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538163" algn="l"/>
                <a:tab pos="89852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= neušlechtilý 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538163" algn="l"/>
                <a:tab pos="898525" algn="l"/>
              </a:tabLst>
            </a:pP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Hg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vyskytuje se v nerostu zvaném rumělka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538163" algn="l"/>
                <a:tab pos="89852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stříbřitý, jedovatý, kapalný 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538163" algn="l"/>
                <a:tab pos="89852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vytváří slitiny s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Au, Na, … (amalgámy)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538163" algn="l"/>
                <a:tab pos="89852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se do teploměrů, laboratorních 			přístrojů, výbojek, elektrod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538163" algn="l"/>
                <a:tab pos="89852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= ušlechtilý kov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1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 Ivana Töpferová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VLČEK J., </a:t>
            </a:r>
            <a:r>
              <a:rPr lang="cs-CZ" sz="2000" i="1" dirty="0" smtClean="0">
                <a:latin typeface="Verdana" pitchFamily="34" charset="0"/>
              </a:rPr>
              <a:t>Základy středoškolské chemie. </a:t>
            </a:r>
            <a:r>
              <a:rPr lang="cs-CZ" sz="2000" dirty="0" smtClean="0">
                <a:latin typeface="Verdana" pitchFamily="34" charset="0"/>
              </a:rPr>
              <a:t>Praha: Ing. Jiří Vlček vlastním nákladem s využitím distribuční sítě nakladatelství BEN-technická literatura, 2007.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060575"/>
            <a:ext cx="7161212" cy="3578225"/>
          </a:xfrm>
        </p:spPr>
        <p:txBody>
          <a:bodyPr/>
          <a:lstStyle/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</a:rPr>
              <a:t> výuková prezentace v prvním ročníku studia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</a:rPr>
              <a:t>chemie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</a:rPr>
              <a:t>I. ročník SŠ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</a:rPr>
              <a:t>anorganická chemie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</a:rPr>
              <a:t> kovy, přechodné prvky, vlastnosti, použití, sloučeniny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</a:rPr>
              <a:t> vysvětlování, demonstrace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Datum vytvoření:  </a:t>
            </a:r>
            <a:r>
              <a:rPr lang="cs-CZ" sz="2000" i="1" dirty="0" smtClean="0">
                <a:solidFill>
                  <a:srgbClr val="898989"/>
                </a:solidFill>
              </a:rPr>
              <a:t>26. 5. 2013</a:t>
            </a:r>
          </a:p>
          <a:p>
            <a:pPr algn="l" eaLnBrk="1" hangingPunct="1"/>
            <a:endParaRPr lang="cs-CZ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Přechodné prvky</a:t>
            </a:r>
            <a:br>
              <a:rPr lang="cs-CZ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 d prvky</a:t>
            </a:r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1116013" y="3644900"/>
            <a:ext cx="7056437" cy="2663825"/>
          </a:xfrm>
        </p:spPr>
        <p:txBody>
          <a:bodyPr/>
          <a:lstStyle/>
          <a:p>
            <a:pPr eaLnBrk="1" hangingPunct="1"/>
            <a:r>
              <a:rPr lang="cs-CZ" sz="3500" smtClean="0">
                <a:latin typeface="Verdana" panose="020B0604030504040204" pitchFamily="34" charset="0"/>
              </a:rPr>
              <a:t>kovy podskupin I.B až VIII.B</a:t>
            </a:r>
          </a:p>
          <a:p>
            <a:pPr eaLnBrk="1" hangingPunct="1"/>
            <a:endParaRPr lang="cs-CZ" sz="3500" smtClean="0">
              <a:latin typeface="Verdana" panose="020B0604030504040204" pitchFamily="34" charset="0"/>
            </a:endParaRPr>
          </a:p>
          <a:p>
            <a:pPr eaLnBrk="1" hangingPunct="1"/>
            <a:r>
              <a:rPr lang="cs-CZ" sz="3500" smtClean="0">
                <a:latin typeface="Verdana" panose="020B0604030504040204" pitchFamily="34" charset="0"/>
              </a:rPr>
              <a:t> </a:t>
            </a:r>
            <a:endParaRPr lang="cs-CZ" sz="3500" baseline="-2500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Zástupný symbol pro obsah 7"/>
          <p:cNvSpPr txBox="1">
            <a:spLocks/>
          </p:cNvSpPr>
          <p:nvPr/>
        </p:nvSpPr>
        <p:spPr bwMode="auto">
          <a:xfrm>
            <a:off x="107950" y="6488113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>
                <a:latin typeface="Verdana" panose="020B0604030504040204" pitchFamily="34" charset="0"/>
              </a:rPr>
              <a:t>1 Periodická soustava prvků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</a:rPr>
              <a:t>Výskyt a vlastnosti d prvků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charset="0"/>
              <a:buNone/>
              <a:tabLst>
                <a:tab pos="358775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 přírodě ve sloučeninách (oxidy, sulfidy, …)</a:t>
            </a:r>
          </a:p>
          <a:p>
            <a:pPr eaLnBrk="1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charset="0"/>
              <a:buNone/>
              <a:tabLst>
                <a:tab pos="358775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ryzí (zlato, platinové kovy)</a:t>
            </a:r>
          </a:p>
          <a:p>
            <a:pPr eaLnBrk="1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charset="0"/>
              <a:buNone/>
              <a:tabLst>
                <a:tab pos="358775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stopové prvky v živých organismech</a:t>
            </a:r>
          </a:p>
          <a:p>
            <a:pPr eaLnBrk="1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charset="0"/>
              <a:buNone/>
              <a:tabLst>
                <a:tab pos="358775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pevné látky (výjimkou je kapalná rtuť)</a:t>
            </a:r>
          </a:p>
          <a:p>
            <a:pPr eaLnBrk="1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charset="0"/>
              <a:buNone/>
              <a:tabLst>
                <a:tab pos="358775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vodiče</a:t>
            </a:r>
          </a:p>
          <a:p>
            <a:pPr eaLnBrk="1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charset="0"/>
              <a:buNone/>
              <a:tabLst>
                <a:tab pos="358775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vyskytují se v různých oxidačních číslech 	(výjimkou jsou zinek a kadmium)</a:t>
            </a:r>
          </a:p>
          <a:p>
            <a:pPr eaLnBrk="1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charset="0"/>
              <a:buNone/>
              <a:tabLst>
                <a:tab pos="358775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vytváří komplexní sloučeniny</a:t>
            </a:r>
          </a:p>
          <a:p>
            <a:pPr eaLnBrk="1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>
                <a:tab pos="358775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sloučeniny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některé ionty většiny prvků jsou 	barevné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cs-CZ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Zástupný symbol pro obsah 7"/>
          <p:cNvSpPr txBox="1">
            <a:spLocks/>
          </p:cNvSpPr>
          <p:nvPr/>
        </p:nvSpPr>
        <p:spPr bwMode="auto">
          <a:xfrm>
            <a:off x="812371" y="6096035"/>
            <a:ext cx="4551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2</a:t>
            </a:r>
            <a:r>
              <a:rPr lang="cs-CZ" sz="1800" dirty="0" smtClean="0">
                <a:latin typeface="Verdana" panose="020B0604030504040204" pitchFamily="34" charset="0"/>
              </a:rPr>
              <a:t> Sloučeniny přechodných prvků</a:t>
            </a:r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1" y="551058"/>
            <a:ext cx="7360029" cy="551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19659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 přechodných kovů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stavební materiály</a:t>
            </a: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konstrukční materiály v leteckém průmyslu, kosmonautice, v lékařství, v chemickém průmyslu, …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materiály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výrobu speciálních přesných, jemných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nástrojů</a:t>
            </a: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magnetické materiály</a:t>
            </a: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ochranné povlaky </a:t>
            </a:r>
          </a:p>
          <a:p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incovní kovy</a:t>
            </a: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vodiče</a:t>
            </a:r>
          </a:p>
          <a:p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Prvky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I.B </a:t>
            </a:r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skupiny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556792"/>
            <a:ext cx="7886700" cy="4608512"/>
          </a:xfrm>
        </p:spPr>
        <p:txBody>
          <a:bodyPr/>
          <a:lstStyle/>
          <a:p>
            <a:pPr marL="0" indent="0">
              <a:buNone/>
              <a:tabLst>
                <a:tab pos="800100" algn="l"/>
                <a:tab pos="3673475" algn="l"/>
              </a:tabLst>
            </a:pP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měď	načervenalá</a:t>
            </a:r>
          </a:p>
          <a:p>
            <a:pPr marL="0" indent="0">
              <a:buNone/>
            </a:pP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stříbro		šedé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	zlato			žluté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výborné vodiče tepla, elektrického proudu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kujné, tažné, navzájem dobře slévatelné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málo reaktivní – nejstálejší jsou měďnaté, 	stříbrné a zlatité sloučeniny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z kyselin nevytěsňují vodík (ušlechtilé kovy)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se rozpouští v lučavce královské (směs koncentrované kyseliny dusičné a chlorovodíkové v poměru 1 : 3)</a:t>
            </a:r>
          </a:p>
        </p:txBody>
      </p:sp>
    </p:spTree>
    <p:extLst>
      <p:ext uri="{BB962C8B-B14F-4D97-AF65-F5344CB8AC3E}">
        <p14:creationId xmlns:p14="http://schemas.microsoft.com/office/powerpoint/2010/main" val="42417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Měď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/>
          <a:lstStyle/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vyskytuje se v přírodě např. v chalkopyritu</a:t>
            </a:r>
          </a:p>
          <a:p>
            <a:pPr marL="0" indent="0" defTabSz="358775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= reaguje s vlhkým vzduchem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pokrývá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se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	zelenou vrstvičkou zásaditého uhličitanu 	měďnatého	(měděnkou)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se na výrobu vodičů, cívek, varných 	kotlů, střešních krytin, okapů, do slitin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60557"/>
            <a:ext cx="2528816" cy="2154027"/>
          </a:xfrm>
          <a:prstGeom prst="rect">
            <a:avLst/>
          </a:prstGeom>
        </p:spPr>
      </p:pic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3587953" y="3960557"/>
            <a:ext cx="4551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3 CuSO</a:t>
            </a:r>
            <a:r>
              <a:rPr lang="cs-CZ" sz="1800" baseline="-25000" dirty="0" smtClean="0">
                <a:latin typeface="Verdana" panose="020B0604030504040204" pitchFamily="34" charset="0"/>
              </a:rPr>
              <a:t>4</a:t>
            </a:r>
            <a:r>
              <a:rPr lang="cs-CZ" sz="1800" dirty="0" smtClean="0">
                <a:latin typeface="Verdana" panose="020B0604030504040204" pitchFamily="34" charset="0"/>
              </a:rPr>
              <a:t>.5H</a:t>
            </a:r>
            <a:r>
              <a:rPr lang="cs-CZ" sz="1800" baseline="-25000" dirty="0" smtClean="0">
                <a:latin typeface="Verdana" panose="020B0604030504040204" pitchFamily="34" charset="0"/>
              </a:rPr>
              <a:t>2</a:t>
            </a:r>
            <a:r>
              <a:rPr lang="cs-CZ" sz="1800" dirty="0" smtClean="0">
                <a:latin typeface="Verdana" panose="020B0604030504040204" pitchFamily="34" charset="0"/>
              </a:rPr>
              <a:t>O</a:t>
            </a:r>
            <a:endParaRPr lang="cs-CZ" sz="1800" baseline="-25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535" y="3962619"/>
            <a:ext cx="2339975" cy="2166644"/>
          </a:xfrm>
          <a:prstGeom prst="rect">
            <a:avLst/>
          </a:prstGeom>
        </p:spPr>
      </p:pic>
      <p:sp>
        <p:nvSpPr>
          <p:cNvPr id="7" name="Zástupný symbol pro obsah 7"/>
          <p:cNvSpPr txBox="1">
            <a:spLocks/>
          </p:cNvSpPr>
          <p:nvPr/>
        </p:nvSpPr>
        <p:spPr bwMode="auto">
          <a:xfrm>
            <a:off x="5004048" y="6129263"/>
            <a:ext cx="4551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>
                <a:latin typeface="Verdana" panose="020B0604030504040204" pitchFamily="34" charset="0"/>
              </a:rPr>
              <a:t>4</a:t>
            </a:r>
            <a:r>
              <a:rPr lang="cs-CZ" sz="1800" dirty="0" smtClean="0">
                <a:latin typeface="Verdana" panose="020B0604030504040204" pitchFamily="34" charset="0"/>
              </a:rPr>
              <a:t> Mince ze slitiny mědi</a:t>
            </a:r>
            <a:endParaRPr lang="cs-CZ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1597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6931</TotalTime>
  <Words>413</Words>
  <Application>Microsoft Office PowerPoint</Application>
  <PresentationFormat>Předvádění na obrazovce (4:3)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Verdana</vt:lpstr>
      <vt:lpstr>Office Theme</vt:lpstr>
      <vt:lpstr>Prezentace aplikace PowerPoint</vt:lpstr>
      <vt:lpstr>Prezentace aplikace PowerPoint</vt:lpstr>
      <vt:lpstr>Přechodné prvky  d prvky</vt:lpstr>
      <vt:lpstr>Prezentace aplikace PowerPoint</vt:lpstr>
      <vt:lpstr>Výskyt a vlastnosti d prvků</vt:lpstr>
      <vt:lpstr>Prezentace aplikace PowerPoint</vt:lpstr>
      <vt:lpstr>Použití přechodných kovů</vt:lpstr>
      <vt:lpstr>Prvky I.B skupiny</vt:lpstr>
      <vt:lpstr>Měď</vt:lpstr>
      <vt:lpstr>Měď</vt:lpstr>
      <vt:lpstr>Stříbro</vt:lpstr>
      <vt:lpstr>Zlato</vt:lpstr>
      <vt:lpstr>Prvky II.B skupiny</vt:lpstr>
      <vt:lpstr>Zinek</vt:lpstr>
      <vt:lpstr>Kadmium, rtuť</vt:lpstr>
      <vt:lpstr>Seznam obrázků: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948</cp:revision>
  <dcterms:created xsi:type="dcterms:W3CDTF">2012-09-09T15:49:48Z</dcterms:created>
  <dcterms:modified xsi:type="dcterms:W3CDTF">2013-05-28T19:06:57Z</dcterms:modified>
</cp:coreProperties>
</file>