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0" r:id="rId1"/>
  </p:sldMasterIdLst>
  <p:notesMasterIdLst>
    <p:notesMasterId r:id="rId21"/>
  </p:notesMasterIdLst>
  <p:handoutMasterIdLst>
    <p:handoutMasterId r:id="rId22"/>
  </p:handoutMasterIdLst>
  <p:sldIdLst>
    <p:sldId id="277" r:id="rId2"/>
    <p:sldId id="278" r:id="rId3"/>
    <p:sldId id="256" r:id="rId4"/>
    <p:sldId id="307" r:id="rId5"/>
    <p:sldId id="279" r:id="rId6"/>
    <p:sldId id="324" r:id="rId7"/>
    <p:sldId id="309" r:id="rId8"/>
    <p:sldId id="306" r:id="rId9"/>
    <p:sldId id="318" r:id="rId10"/>
    <p:sldId id="319" r:id="rId11"/>
    <p:sldId id="314" r:id="rId12"/>
    <p:sldId id="317" r:id="rId13"/>
    <p:sldId id="316" r:id="rId14"/>
    <p:sldId id="320" r:id="rId15"/>
    <p:sldId id="321" r:id="rId16"/>
    <p:sldId id="322" r:id="rId17"/>
    <p:sldId id="323" r:id="rId18"/>
    <p:sldId id="271" r:id="rId19"/>
    <p:sldId id="270" r:id="rId2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C7FF"/>
    <a:srgbClr val="FF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46D0FE9-3E59-4A65-81F3-A19FDD9AEA5B}" type="datetimeFigureOut">
              <a:rPr lang="cs-CZ"/>
              <a:pPr>
                <a:defRPr/>
              </a:pPr>
              <a:t>28.5.2013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AA0902E-A2EC-4600-A9A5-8521D45190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503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BEEEB16-B60A-4B4D-A34B-77A18725E414}" type="datetimeFigureOut">
              <a:rPr lang="cs-CZ"/>
              <a:pPr>
                <a:defRPr/>
              </a:pPr>
              <a:t>28.5.2013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42C790E-A75D-45EA-A6D6-88B72E67EB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9283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FCB59A-6F17-48E5-A056-2851C94BD7D5}" type="datetimeFigureOut">
              <a:rPr lang="cs-CZ" smtClean="0"/>
              <a:pPr>
                <a:defRPr/>
              </a:pPr>
              <a:t>28.5.2013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ABE92-0DC6-4739-94FA-0ECB905851D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3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046510-3719-417E-A80F-B2B42820EF58}" type="datetimeFigureOut">
              <a:rPr lang="cs-CZ" smtClean="0"/>
              <a:pPr>
                <a:defRPr/>
              </a:pPr>
              <a:t>28.5.2013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FC6FA-56B5-458A-A6A1-11B55621618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62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1FB6BF-1C34-4E30-AEA6-CE05C523FB47}" type="datetimeFigureOut">
              <a:rPr lang="cs-CZ" smtClean="0"/>
              <a:pPr>
                <a:defRPr/>
              </a:pPr>
              <a:t>28.5.2013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C93CB-C6B9-4F02-8E59-C0D787B5E9F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790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959DB-A2FE-45FD-804B-9AE9B1EF902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96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5ADAC1-4D7F-446E-8EA2-5BA281342A51}" type="datetimeFigureOut">
              <a:rPr lang="cs-CZ" smtClean="0"/>
              <a:pPr>
                <a:defRPr/>
              </a:pPr>
              <a:t>28.5.2013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55C927-717E-4D13-BD70-492EEBEC348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358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1CF30-034F-4D35-A4B7-6E46D8AF2354}" type="datetimeFigureOut">
              <a:rPr lang="cs-CZ" smtClean="0"/>
              <a:pPr>
                <a:defRPr/>
              </a:pPr>
              <a:t>28.5.2013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DA569-2A87-4DC5-B7A1-4F089F79493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79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8EB179-285B-450F-B0BB-D1A8C665782E}" type="datetimeFigureOut">
              <a:rPr lang="cs-CZ" smtClean="0"/>
              <a:pPr>
                <a:defRPr/>
              </a:pPr>
              <a:t>28.5.2013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F0DFA-A472-4A07-8879-3EB4511531B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73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9DDE90-6D3A-4906-A257-13E8A211792B}" type="datetimeFigureOut">
              <a:rPr lang="cs-CZ" smtClean="0"/>
              <a:pPr>
                <a:defRPr/>
              </a:pPr>
              <a:t>28.5.2013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2CF059-BFA0-4AAB-AC9C-E97E106CB7A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4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D3A91A-5D5A-465D-BBF9-320503248B28}" type="datetimeFigureOut">
              <a:rPr lang="cs-CZ" smtClean="0"/>
              <a:pPr>
                <a:defRPr/>
              </a:pPr>
              <a:t>28.5.2013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6C692-11D4-4172-AA29-318458F22CE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395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98378D-4713-40C9-B71A-88389CD38BDC}" type="datetimeFigureOut">
              <a:rPr lang="cs-CZ" smtClean="0"/>
              <a:pPr>
                <a:defRPr/>
              </a:pPr>
              <a:t>28.5.2013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68E04-4FC8-4091-A374-19E12044658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120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336E35-DADB-4F43-969B-650595526145}" type="datetimeFigureOut">
              <a:rPr lang="cs-CZ" smtClean="0"/>
              <a:pPr>
                <a:defRPr/>
              </a:pPr>
              <a:t>28.5.2013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C2A3D4-DF93-4C7E-937C-5CE6FD0BD9C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021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540C14-6D18-43D6-92AD-E1A6DD96FC68}" type="datetimeFigureOut">
              <a:rPr lang="cs-CZ" smtClean="0"/>
              <a:pPr>
                <a:defRPr/>
              </a:pPr>
              <a:t>28.5.2013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56129-54F9-47B4-9BF9-6A818422499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25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5ADAC1-4D7F-446E-8EA2-5BA281342A51}" type="datetimeFigureOut">
              <a:rPr lang="cs-CZ" smtClean="0"/>
              <a:pPr>
                <a:defRPr/>
              </a:pPr>
              <a:t>28.5.2013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55C927-717E-4D13-BD70-492EEBEC348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72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  <p:sldLayoutId id="21474843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92150"/>
            <a:ext cx="5403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1042988" y="2349500"/>
            <a:ext cx="72009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b="1" dirty="0" smtClean="0">
                <a:ea typeface="Calibri" pitchFamily="34" charset="0"/>
              </a:rPr>
              <a:t>III.A a IV.A skupina, </a:t>
            </a:r>
            <a:r>
              <a:rPr lang="cs-CZ" b="1" dirty="0" smtClean="0">
                <a:ea typeface="Calibri" pitchFamily="34" charset="0"/>
              </a:rPr>
              <a:t>s </a:t>
            </a:r>
            <a:r>
              <a:rPr lang="cs-CZ" b="1" dirty="0" smtClean="0">
                <a:ea typeface="Calibri" pitchFamily="34" charset="0"/>
              </a:rPr>
              <a:t>prvky</a:t>
            </a:r>
            <a:endParaRPr lang="cs-CZ" b="1" dirty="0">
              <a:ea typeface="Calibri" pitchFamily="34" charset="0"/>
            </a:endParaRP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PaedDr. Ivana Töpferová </a:t>
            </a: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Střední průmyslová škola, Mladá Boleslav, Havlíčkova 456</a:t>
            </a: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CZ.1.07/1.5.00/34.0861</a:t>
            </a: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MODERNIZACE VÝUKY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41" y="2907323"/>
            <a:ext cx="3014021" cy="239388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636912"/>
            <a:ext cx="1996474" cy="36765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13923" t="32162" r="13679" b="17121"/>
          <a:stretch/>
        </p:blipFill>
        <p:spPr>
          <a:xfrm>
            <a:off x="4860032" y="601923"/>
            <a:ext cx="3585664" cy="1884773"/>
          </a:xfrm>
          <a:prstGeom prst="rect">
            <a:avLst/>
          </a:prstGeom>
        </p:spPr>
      </p:pic>
      <p:sp>
        <p:nvSpPr>
          <p:cNvPr id="8" name="Zástupný symbol pro obsah 7"/>
          <p:cNvSpPr txBox="1">
            <a:spLocks/>
          </p:cNvSpPr>
          <p:nvPr/>
        </p:nvSpPr>
        <p:spPr bwMode="auto">
          <a:xfrm>
            <a:off x="2929485" y="5928429"/>
            <a:ext cx="57154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6, </a:t>
            </a:r>
            <a:r>
              <a:rPr lang="cs-CZ" dirty="0">
                <a:latin typeface="Verdana" pitchFamily="34" charset="0"/>
              </a:rPr>
              <a:t>7</a:t>
            </a:r>
            <a:r>
              <a:rPr lang="cs-CZ" dirty="0" smtClean="0">
                <a:latin typeface="Verdana" pitchFamily="34" charset="0"/>
              </a:rPr>
              <a:t>, 8, 9, 10 Obaly a předměty z hliníku 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34" y="2907323"/>
            <a:ext cx="2525417" cy="239388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02786"/>
            <a:ext cx="3670135" cy="18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645156" y="252705"/>
            <a:ext cx="7886700" cy="1325563"/>
          </a:xfrm>
        </p:spPr>
        <p:txBody>
          <a:bodyPr/>
          <a:lstStyle/>
          <a:p>
            <a:r>
              <a:rPr lang="cs-CZ" sz="4000" dirty="0" smtClean="0">
                <a:latin typeface="Verdana" pitchFamily="34" charset="0"/>
              </a:rPr>
              <a:t>Použití sloučenin Al</a:t>
            </a:r>
            <a:endParaRPr lang="cs-CZ" dirty="0" smtClean="0">
              <a:latin typeface="Verdana" pitchFamily="34" charset="0"/>
            </a:endParaRPr>
          </a:p>
        </p:txBody>
      </p:sp>
      <p:sp>
        <p:nvSpPr>
          <p:cNvPr id="31747" name="Rectangle 3"/>
          <p:cNvSpPr>
            <a:spLocks noGrp="1"/>
          </p:cNvSpPr>
          <p:nvPr>
            <p:ph idx="1"/>
          </p:nvPr>
        </p:nvSpPr>
        <p:spPr>
          <a:xfrm>
            <a:off x="645156" y="1578268"/>
            <a:ext cx="7886700" cy="45986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898525" algn="l"/>
              </a:tabLst>
            </a:pPr>
            <a:r>
              <a:rPr lang="cs-CZ" sz="2400" dirty="0" smtClean="0">
                <a:latin typeface="Verdana" pitchFamily="34" charset="0"/>
              </a:rPr>
              <a:t>Al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O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r>
              <a:rPr lang="cs-CZ" sz="2400" dirty="0" smtClean="0">
                <a:latin typeface="Verdana" pitchFamily="34" charset="0"/>
              </a:rPr>
              <a:t> (krystalický tvrdý minerál korund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>
                <a:tab pos="898525" algn="l"/>
              </a:tabLst>
            </a:pPr>
            <a:r>
              <a:rPr lang="cs-CZ" sz="2400" dirty="0" smtClean="0">
                <a:latin typeface="Verdana" pitchFamily="34" charset="0"/>
              </a:rPr>
              <a:t> 		s odrůdami safír, rubín, smirek) </a:t>
            </a:r>
            <a:r>
              <a:rPr lang="cs-CZ" sz="2400" dirty="0">
                <a:latin typeface="Verdana" pitchFamily="34" charset="0"/>
              </a:rPr>
              <a:t>=</a:t>
            </a:r>
            <a:r>
              <a:rPr lang="cs-CZ" sz="2400" dirty="0" smtClean="0">
                <a:latin typeface="Verdana" pitchFamily="34" charset="0"/>
              </a:rPr>
              <a:t> užívá se 	v klenotnictví, brusný materiál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>
                <a:tab pos="898525" algn="l"/>
              </a:tabLst>
            </a:pPr>
            <a:r>
              <a:rPr lang="cs-CZ" sz="2400" dirty="0">
                <a:latin typeface="Verdana" pitchFamily="34" charset="0"/>
              </a:rPr>
              <a:t>	</a:t>
            </a:r>
            <a:r>
              <a:rPr lang="cs-CZ" sz="2400" dirty="0" smtClean="0">
                <a:latin typeface="Verdana" pitchFamily="34" charset="0"/>
              </a:rPr>
              <a:t>	prášková podoba – v chromatografii</a:t>
            </a:r>
            <a:endParaRPr lang="cs-CZ" sz="2400" dirty="0">
              <a:latin typeface="Verdana" pitchFamily="34" charset="0"/>
            </a:endParaRP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None/>
              <a:tabLst>
                <a:tab pos="3233738" algn="l"/>
              </a:tabLst>
            </a:pPr>
            <a:r>
              <a:rPr lang="cs-CZ" sz="2400" dirty="0" smtClean="0">
                <a:latin typeface="Verdana" pitchFamily="34" charset="0"/>
              </a:rPr>
              <a:t>Al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(SO</a:t>
            </a:r>
            <a:r>
              <a:rPr lang="cs-CZ" sz="2400" baseline="-25000" dirty="0" smtClean="0">
                <a:latin typeface="Verdana" pitchFamily="34" charset="0"/>
              </a:rPr>
              <a:t>4</a:t>
            </a:r>
            <a:r>
              <a:rPr lang="cs-CZ" sz="2400" dirty="0" smtClean="0">
                <a:latin typeface="Verdana" pitchFamily="34" charset="0"/>
              </a:rPr>
              <a:t>)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r>
              <a:rPr lang="cs-CZ" sz="2400" dirty="0" smtClean="0">
                <a:latin typeface="Verdana" pitchFamily="34" charset="0"/>
              </a:rPr>
              <a:t> </a:t>
            </a:r>
            <a:r>
              <a:rPr lang="cs-CZ" sz="2400" dirty="0">
                <a:latin typeface="Verdana" pitchFamily="34" charset="0"/>
              </a:rPr>
              <a:t>. </a:t>
            </a:r>
            <a:r>
              <a:rPr lang="cs-CZ" sz="2400" dirty="0" smtClean="0">
                <a:latin typeface="Verdana" pitchFamily="34" charset="0"/>
              </a:rPr>
              <a:t>12 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O </a:t>
            </a:r>
            <a:r>
              <a:rPr lang="cs-CZ" sz="2400" dirty="0">
                <a:latin typeface="Verdana" pitchFamily="34" charset="0"/>
              </a:rPr>
              <a:t>=</a:t>
            </a:r>
            <a:r>
              <a:rPr lang="cs-CZ" sz="2400" dirty="0" smtClean="0">
                <a:latin typeface="Verdana" pitchFamily="34" charset="0"/>
              </a:rPr>
              <a:t> při výrobě papíru, úpravě 	vody</a:t>
            </a:r>
          </a:p>
        </p:txBody>
      </p:sp>
    </p:spTree>
    <p:extLst>
      <p:ext uri="{BB962C8B-B14F-4D97-AF65-F5344CB8AC3E}">
        <p14:creationId xmlns:p14="http://schemas.microsoft.com/office/powerpoint/2010/main" val="5363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Prvky IV.A skupiny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charset="0"/>
              <a:buNone/>
              <a:tabLst>
                <a:tab pos="800100" algn="l"/>
                <a:tab pos="3052763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		uhlík 	nekov</a:t>
            </a:r>
          </a:p>
          <a:p>
            <a:pPr defTabSz="1017588" eaLnBrk="1" hangingPunct="1">
              <a:buFont typeface="Arial" charset="0"/>
              <a:buNone/>
              <a:tabLst>
                <a:tab pos="800100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	křemík	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polokov	</a:t>
            </a:r>
          </a:p>
          <a:p>
            <a:pPr eaLnBrk="1" hangingPunct="1">
              <a:buFont typeface="Arial" charset="0"/>
              <a:buNone/>
              <a:tabLst>
                <a:tab pos="800100" algn="l"/>
                <a:tab pos="3052763" algn="l"/>
              </a:tabLst>
            </a:pP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germanium	polokov</a:t>
            </a:r>
          </a:p>
          <a:p>
            <a:pPr eaLnBrk="1" hangingPunct="1">
              <a:buFont typeface="Arial" charset="0"/>
              <a:buNone/>
              <a:tabLst>
                <a:tab pos="800100" algn="l"/>
                <a:tab pos="3052763" algn="l"/>
              </a:tabLst>
            </a:pP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cín	kov</a:t>
            </a:r>
          </a:p>
          <a:p>
            <a:pPr eaLnBrk="1" hangingPunct="1">
              <a:buFont typeface="Arial" charset="0"/>
              <a:buNone/>
              <a:tabLst>
                <a:tab pos="800100" algn="l"/>
                <a:tab pos="3052763" algn="l"/>
              </a:tabLst>
            </a:pP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Pb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olovo	kov</a:t>
            </a:r>
          </a:p>
          <a:p>
            <a:pPr defTabSz="800100" eaLnBrk="1" hangingPunct="1">
              <a:buFont typeface="Arial" charset="0"/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800100" eaLnBrk="1" hangingPunct="1">
              <a:buFont typeface="Arial" charset="0"/>
              <a:buNone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800100" eaLnBrk="1" hangingPunct="1">
              <a:buFont typeface="Arial" charset="0"/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prvky</a:t>
            </a:r>
          </a:p>
          <a:p>
            <a:pPr marL="0" indent="0" eaLnBrk="1" hangingPunct="1"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/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pic>
        <p:nvPicPr>
          <p:cNvPr id="4" name="Picture 2" descr="http://upload.wikimedia.org/wikipedia/commons/e/e5/Cynowy_Danzig_ubt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29378"/>
            <a:ext cx="2742412" cy="362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5580112" y="5526689"/>
            <a:ext cx="2935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11 Cínová nádoba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89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Kovy IV.A skupiny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6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Cín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m</a:t>
            </a:r>
            <a:r>
              <a:rPr lang="cs-CZ" sz="2400" dirty="0" smtClean="0">
                <a:latin typeface="Verdana" pitchFamily="34" charset="0"/>
              </a:rPr>
              <a:t>á nízkou teplotu tání, velmi stálý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e</a:t>
            </a:r>
            <a:r>
              <a:rPr lang="cs-CZ" sz="2400" dirty="0" smtClean="0">
                <a:latin typeface="Verdana" pitchFamily="34" charset="0"/>
              </a:rPr>
              <a:t>xistují 3 alotropické modifikace = šedý </a:t>
            </a:r>
            <a:r>
              <a:rPr lang="el-GR" sz="2400" dirty="0" smtClean="0">
                <a:latin typeface="Verdana" pitchFamily="34" charset="0"/>
              </a:rPr>
              <a:t>α</a:t>
            </a:r>
            <a:r>
              <a:rPr lang="cs-CZ" sz="2400" dirty="0" smtClean="0">
                <a:latin typeface="Verdana" pitchFamily="34" charset="0"/>
              </a:rPr>
              <a:t>-cín, bílý </a:t>
            </a:r>
            <a:r>
              <a:rPr lang="el-GR" sz="2400" dirty="0" smtClean="0">
                <a:latin typeface="Verdana" pitchFamily="34" charset="0"/>
              </a:rPr>
              <a:t>β</a:t>
            </a:r>
            <a:r>
              <a:rPr lang="cs-CZ" sz="2400" dirty="0" smtClean="0">
                <a:latin typeface="Verdana" pitchFamily="34" charset="0"/>
              </a:rPr>
              <a:t>-cín, </a:t>
            </a:r>
            <a:r>
              <a:rPr lang="el-GR" sz="2400" dirty="0" smtClean="0">
                <a:latin typeface="Verdana" pitchFamily="34" charset="0"/>
              </a:rPr>
              <a:t>γ</a:t>
            </a:r>
            <a:r>
              <a:rPr lang="cs-CZ" sz="2400" dirty="0" smtClean="0">
                <a:latin typeface="Verdana" pitchFamily="34" charset="0"/>
              </a:rPr>
              <a:t>-cín krystalizující v různých krystalických soustavách</a:t>
            </a:r>
          </a:p>
          <a:p>
            <a:pPr>
              <a:lnSpc>
                <a:spcPct val="100000"/>
              </a:lnSpc>
              <a:spcBef>
                <a:spcPts val="750"/>
              </a:spcBef>
              <a:tabLst>
                <a:tab pos="179388" algn="l"/>
              </a:tabLst>
            </a:pPr>
            <a:r>
              <a:rPr lang="cs-CZ" sz="2400" dirty="0" smtClean="0">
                <a:latin typeface="Verdana" pitchFamily="34" charset="0"/>
              </a:rPr>
              <a:t>„cínový mor</a:t>
            </a:r>
            <a:r>
              <a:rPr lang="en-US" sz="2400" dirty="0" smtClean="0">
                <a:latin typeface="Verdana" pitchFamily="34" charset="0"/>
              </a:rPr>
              <a:t>”</a:t>
            </a:r>
            <a:r>
              <a:rPr lang="cs-CZ" sz="2400" dirty="0" smtClean="0">
                <a:latin typeface="Verdana" pitchFamily="34" charset="0"/>
              </a:rPr>
              <a:t> = rozpad cínových předmětů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179388" algn="l"/>
              </a:tabLst>
            </a:pPr>
            <a:r>
              <a:rPr lang="cs-CZ" sz="2400" dirty="0" smtClean="0">
                <a:latin typeface="Verdana" pitchFamily="34" charset="0"/>
              </a:rPr>
              <a:t> 	v důsledku dlouhodobého působení teploty pod 	13,2°C, kdy dochází k přeměně bílého </a:t>
            </a:r>
            <a:r>
              <a:rPr lang="el-GR" sz="2400" dirty="0">
                <a:latin typeface="Verdana" pitchFamily="34" charset="0"/>
              </a:rPr>
              <a:t>β</a:t>
            </a:r>
            <a:r>
              <a:rPr lang="cs-CZ" sz="2400" dirty="0" smtClean="0">
                <a:latin typeface="Verdana" pitchFamily="34" charset="0"/>
              </a:rPr>
              <a:t>-cínu na 	šedý </a:t>
            </a:r>
            <a:r>
              <a:rPr lang="el-GR" sz="2400" dirty="0">
                <a:latin typeface="Verdana" pitchFamily="34" charset="0"/>
              </a:rPr>
              <a:t>α</a:t>
            </a:r>
            <a:r>
              <a:rPr lang="cs-CZ" sz="2400" dirty="0">
                <a:latin typeface="Verdana" pitchFamily="34" charset="0"/>
              </a:rPr>
              <a:t>-cín </a:t>
            </a:r>
            <a:endParaRPr lang="cs-CZ" sz="2400" dirty="0" smtClean="0">
              <a:latin typeface="Verdana" pitchFamily="34" charset="0"/>
            </a:endParaRP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t</a:t>
            </a:r>
            <a:r>
              <a:rPr lang="cs-CZ" sz="2400" dirty="0" smtClean="0">
                <a:latin typeface="Verdana" pitchFamily="34" charset="0"/>
              </a:rPr>
              <a:t>voří slitiny (bronz, pájky, liteřina)</a:t>
            </a:r>
          </a:p>
          <a:p>
            <a:pPr eaLnBrk="1" hangingPunct="1">
              <a:lnSpc>
                <a:spcPct val="100000"/>
              </a:lnSpc>
            </a:pPr>
            <a:endParaRPr lang="cs-CZ" sz="2400" dirty="0" smtClean="0">
              <a:solidFill>
                <a:schemeClr val="bg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35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Cín a sloučeniny  - použití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6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itchFamily="34" charset="0"/>
              </a:rPr>
              <a:t>k povrchové úpravě ocelových plechů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n</a:t>
            </a:r>
            <a:r>
              <a:rPr lang="cs-CZ" sz="2400" dirty="0" smtClean="0">
                <a:latin typeface="Verdana" pitchFamily="34" charset="0"/>
              </a:rPr>
              <a:t>a vnitřní povrch konzerv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o</a:t>
            </a:r>
            <a:r>
              <a:rPr lang="cs-CZ" sz="2400" dirty="0" smtClean="0">
                <a:latin typeface="Verdana" pitchFamily="34" charset="0"/>
              </a:rPr>
              <a:t>balový materiál = staniol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s</a:t>
            </a:r>
            <a:r>
              <a:rPr lang="cs-CZ" sz="2400" dirty="0" smtClean="0">
                <a:latin typeface="Verdana" pitchFamily="34" charset="0"/>
              </a:rPr>
              <a:t>litiny</a:t>
            </a: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400" dirty="0" smtClean="0">
                <a:latin typeface="Verdana" pitchFamily="34" charset="0"/>
              </a:rPr>
              <a:t>SnO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>
                <a:latin typeface="Verdana" pitchFamily="34" charset="0"/>
              </a:rPr>
              <a:t> (</a:t>
            </a:r>
            <a:r>
              <a:rPr lang="cs-CZ" sz="2400" dirty="0" smtClean="0">
                <a:latin typeface="Verdana" pitchFamily="34" charset="0"/>
              </a:rPr>
              <a:t>ruda cínovec) = základní surovina na výrobu cínu, na výrobu bílých glazur, smaltů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>
              <a:solidFill>
                <a:schemeClr val="bg2"/>
              </a:solidFill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 smtClean="0">
              <a:solidFill>
                <a:schemeClr val="bg2"/>
              </a:solidFill>
              <a:latin typeface="Verdana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72" y="4322326"/>
            <a:ext cx="3554801" cy="1846277"/>
          </a:xfrm>
          <a:prstGeom prst="rect">
            <a:avLst/>
          </a:prstGeom>
        </p:spPr>
      </p:pic>
      <p:sp>
        <p:nvSpPr>
          <p:cNvPr id="7" name="Zástupný symbol pro obsah 7"/>
          <p:cNvSpPr txBox="1">
            <a:spLocks/>
          </p:cNvSpPr>
          <p:nvPr/>
        </p:nvSpPr>
        <p:spPr bwMode="auto">
          <a:xfrm>
            <a:off x="5050872" y="6238430"/>
            <a:ext cx="28912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13  Staniol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9" y="4365105"/>
            <a:ext cx="2085377" cy="2097524"/>
          </a:xfrm>
          <a:prstGeom prst="rect">
            <a:avLst/>
          </a:prstGeom>
        </p:spPr>
      </p:pic>
      <p:sp>
        <p:nvSpPr>
          <p:cNvPr id="10" name="Zástupný symbol pro obsah 7"/>
          <p:cNvSpPr txBox="1">
            <a:spLocks/>
          </p:cNvSpPr>
          <p:nvPr/>
        </p:nvSpPr>
        <p:spPr bwMode="auto">
          <a:xfrm>
            <a:off x="2825157" y="4325699"/>
            <a:ext cx="24482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12 Konzerva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32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Kovy IV.A skupiny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6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Olovo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š</a:t>
            </a:r>
            <a:r>
              <a:rPr lang="cs-CZ" sz="2400" dirty="0" smtClean="0">
                <a:latin typeface="Verdana" pitchFamily="34" charset="0"/>
              </a:rPr>
              <a:t>edobílý kov, měkký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t</a:t>
            </a:r>
            <a:r>
              <a:rPr lang="cs-CZ" sz="2400" dirty="0" smtClean="0">
                <a:latin typeface="Verdana" pitchFamily="34" charset="0"/>
              </a:rPr>
              <a:t>ěžký, jedovatý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itchFamily="34" charset="0"/>
              </a:rPr>
              <a:t>vyskytuje se v rudě galenit </a:t>
            </a:r>
            <a:r>
              <a:rPr lang="cs-CZ" sz="2400" dirty="0" err="1" smtClean="0">
                <a:latin typeface="Verdana" pitchFamily="34" charset="0"/>
              </a:rPr>
              <a:t>PbS</a:t>
            </a:r>
            <a:endParaRPr lang="cs-CZ" sz="2400" dirty="0" smtClean="0">
              <a:latin typeface="Verdana" pitchFamily="34" charset="0"/>
            </a:endParaRP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t</a:t>
            </a:r>
            <a:r>
              <a:rPr lang="cs-CZ" sz="2400" dirty="0" smtClean="0">
                <a:latin typeface="Verdana" pitchFamily="34" charset="0"/>
              </a:rPr>
              <a:t>voří slitiny (bronz, pájky, ložiskový kov)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n</a:t>
            </a:r>
            <a:r>
              <a:rPr lang="cs-CZ" sz="2400" dirty="0" smtClean="0">
                <a:latin typeface="Verdana" pitchFamily="34" charset="0"/>
              </a:rPr>
              <a:t>a vzduchu ztrácí lesk a povléká se vrstvičkou kyslíkatých sloučenin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p</a:t>
            </a:r>
            <a:r>
              <a:rPr lang="cs-CZ" sz="2400" dirty="0" smtClean="0">
                <a:latin typeface="Verdana" pitchFamily="34" charset="0"/>
              </a:rPr>
              <a:t>ohlcuje radioaktivní a rentgenové záření</a:t>
            </a:r>
          </a:p>
          <a:p>
            <a:pPr eaLnBrk="1" hangingPunct="1">
              <a:lnSpc>
                <a:spcPct val="100000"/>
              </a:lnSpc>
            </a:pPr>
            <a:endParaRPr lang="cs-CZ" sz="2400" dirty="0" smtClean="0">
              <a:solidFill>
                <a:schemeClr val="bg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73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Olovo a sloučeniny  - použití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6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latin typeface="Verdana" pitchFamily="34" charset="0"/>
              </a:rPr>
              <a:t>v</a:t>
            </a:r>
            <a:r>
              <a:rPr lang="cs-CZ" sz="2400" dirty="0" smtClean="0">
                <a:latin typeface="Verdana" pitchFamily="34" charset="0"/>
              </a:rPr>
              <a:t>ýroba ochranných částí pro práci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261938" algn="l"/>
              </a:tabLst>
            </a:pPr>
            <a:r>
              <a:rPr lang="cs-CZ" sz="2400" dirty="0" smtClean="0">
                <a:latin typeface="Verdana" pitchFamily="34" charset="0"/>
              </a:rPr>
              <a:t>	s rentgenovým zářením a radioaktivními 	látkami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tabLst>
                <a:tab pos="261938" algn="l"/>
              </a:tabLst>
            </a:pPr>
            <a:r>
              <a:rPr lang="cs-CZ" sz="2400" dirty="0">
                <a:latin typeface="Verdana" pitchFamily="34" charset="0"/>
              </a:rPr>
              <a:t>v</a:t>
            </a:r>
            <a:r>
              <a:rPr lang="cs-CZ" sz="2400" dirty="0" smtClean="0">
                <a:latin typeface="Verdana" pitchFamily="34" charset="0"/>
              </a:rPr>
              <a:t>ýroba elektrod do olověných akumulátorů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tabLst>
                <a:tab pos="261938" algn="l"/>
              </a:tabLst>
            </a:pPr>
            <a:r>
              <a:rPr lang="cs-CZ" sz="2400" dirty="0">
                <a:latin typeface="Verdana" pitchFamily="34" charset="0"/>
              </a:rPr>
              <a:t>v</a:t>
            </a:r>
            <a:r>
              <a:rPr lang="cs-CZ" sz="2400" dirty="0" smtClean="0">
                <a:latin typeface="Verdana" pitchFamily="34" charset="0"/>
              </a:rPr>
              <a:t>ýroba broků pro lovce, olůvek pro rybáře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tabLst>
                <a:tab pos="261938" algn="l"/>
              </a:tabLst>
            </a:pPr>
            <a:r>
              <a:rPr lang="cs-CZ" sz="2400" dirty="0" smtClean="0">
                <a:latin typeface="Verdana" pitchFamily="34" charset="0"/>
              </a:rPr>
              <a:t>slitiny</a:t>
            </a: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  <a:tabLst>
                <a:tab pos="261938" algn="l"/>
              </a:tabLst>
            </a:pPr>
            <a:r>
              <a:rPr lang="cs-CZ" sz="2400" dirty="0" err="1" smtClean="0">
                <a:latin typeface="Verdana" pitchFamily="34" charset="0"/>
              </a:rPr>
              <a:t>PbO</a:t>
            </a: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cs-CZ" sz="2400" dirty="0" smtClean="0">
                <a:latin typeface="Verdana" pitchFamily="34" charset="0"/>
              </a:rPr>
              <a:t>= přísada pro tvorbu olovnatého skla</a:t>
            </a: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  <a:tabLst>
                <a:tab pos="1338263" algn="l"/>
              </a:tabLst>
            </a:pPr>
            <a:r>
              <a:rPr lang="cs-CZ" sz="2400" dirty="0" smtClean="0">
                <a:latin typeface="Verdana" pitchFamily="34" charset="0"/>
              </a:rPr>
              <a:t>Pb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r>
              <a:rPr lang="cs-CZ" sz="2400" dirty="0" smtClean="0">
                <a:latin typeface="Verdana" pitchFamily="34" charset="0"/>
              </a:rPr>
              <a:t>O</a:t>
            </a:r>
            <a:r>
              <a:rPr lang="cs-CZ" sz="2400" baseline="-25000" dirty="0" smtClean="0">
                <a:latin typeface="Verdana" pitchFamily="34" charset="0"/>
              </a:rPr>
              <a:t>4</a:t>
            </a:r>
            <a:r>
              <a:rPr lang="cs-CZ" sz="2400" dirty="0" smtClean="0">
                <a:latin typeface="Verdana" pitchFamily="34" charset="0"/>
              </a:rPr>
              <a:t> = pigmenty do ochranných protikorozních 	nátěrů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itchFamily="34" charset="0"/>
              </a:rPr>
              <a:t>rozpustné sloučeniny </a:t>
            </a:r>
            <a:r>
              <a:rPr lang="cs-CZ" sz="2400" dirty="0" err="1" smtClean="0">
                <a:latin typeface="Verdana" pitchFamily="34" charset="0"/>
              </a:rPr>
              <a:t>Pb</a:t>
            </a:r>
            <a:r>
              <a:rPr lang="cs-CZ" sz="2400" dirty="0" smtClean="0">
                <a:latin typeface="Verdana" pitchFamily="34" charset="0"/>
              </a:rPr>
              <a:t> jsou jedovaté</a:t>
            </a:r>
            <a:endParaRPr lang="cs-CZ" sz="2400" dirty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>
              <a:solidFill>
                <a:schemeClr val="bg2"/>
              </a:solidFill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 smtClean="0">
              <a:solidFill>
                <a:schemeClr val="bg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78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3"/>
            <a:ext cx="3136173" cy="259228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36" y="2564904"/>
            <a:ext cx="4621972" cy="3910900"/>
          </a:xfrm>
          <a:prstGeom prst="rect">
            <a:avLst/>
          </a:prstGeom>
        </p:spPr>
      </p:pic>
      <p:sp>
        <p:nvSpPr>
          <p:cNvPr id="7" name="Zástupný symbol pro obsah 7"/>
          <p:cNvSpPr txBox="1">
            <a:spLocks/>
          </p:cNvSpPr>
          <p:nvPr/>
        </p:nvSpPr>
        <p:spPr bwMode="auto">
          <a:xfrm>
            <a:off x="4139952" y="495740"/>
            <a:ext cx="1872208" cy="38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14 Pájka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8" name="Zástupný symbol pro obsah 7"/>
          <p:cNvSpPr txBox="1">
            <a:spLocks/>
          </p:cNvSpPr>
          <p:nvPr/>
        </p:nvSpPr>
        <p:spPr bwMode="auto">
          <a:xfrm>
            <a:off x="1390379" y="6106472"/>
            <a:ext cx="2560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15 Akumulátor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55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Seznam obrázků: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1, 2, 4, 6 -10, 12 - 15 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 Ivana 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Töpferová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3. Pamětní deska v Humpolci. Zdroj: Hrady.cz. </a:t>
            </a:r>
            <a:r>
              <a:rPr lang="cs-CZ" sz="2000" i="1" dirty="0"/>
              <a:t>© </a:t>
            </a:r>
            <a:r>
              <a:rPr lang="cs-CZ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Stanislav </a:t>
            </a:r>
            <a:r>
              <a:rPr lang="cs-CZ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Brebera</a:t>
            </a:r>
            <a:r>
              <a:rPr lang="cs-CZ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09/2005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14.5.2013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://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www.hrady.cz/wnd_show_pic.php?picnum=22329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5 Výroba hliníku. Zdroj: Michalova stránka o chemii.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14.5.2013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Dostupné z: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://web.quick.cz/nemecek/Al.gif</a:t>
            </a:r>
            <a:endParaRPr lang="cs-CZ" sz="2000" dirty="0" smtClean="0"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11 Cínová nádoba. Zdroj: </a:t>
            </a:r>
            <a:r>
              <a:rPr lang="cs-CZ" sz="2000" dirty="0" err="1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Wikipedia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9.7.2005.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14.5.2013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 http://upload.wikimedia.org/wikipedia/commons/e/e5/Cynowy_Danzig_ubt.jpeg</a:t>
            </a: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itchFamily="34" charset="0"/>
              </a:rPr>
              <a:t>Použité zdroje:</a:t>
            </a:r>
          </a:p>
        </p:txBody>
      </p:sp>
      <p:sp>
        <p:nvSpPr>
          <p:cNvPr id="17411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ŠIBOR</a:t>
            </a:r>
            <a:r>
              <a:rPr lang="cs-CZ" sz="2000" dirty="0">
                <a:latin typeface="Verdana" pitchFamily="34" charset="0"/>
              </a:rPr>
              <a:t>, J</a:t>
            </a:r>
            <a:r>
              <a:rPr lang="cs-CZ" sz="2000" dirty="0" smtClean="0">
                <a:latin typeface="Verdana" pitchFamily="34" charset="0"/>
              </a:rPr>
              <a:t>., PLUCKOVÁ, I., </a:t>
            </a:r>
            <a:r>
              <a:rPr lang="cs-CZ" sz="2000" dirty="0">
                <a:latin typeface="Verdana" pitchFamily="34" charset="0"/>
              </a:rPr>
              <a:t>MACH, </a:t>
            </a:r>
            <a:r>
              <a:rPr lang="cs-CZ" sz="2000" dirty="0" smtClean="0">
                <a:latin typeface="Verdana" pitchFamily="34" charset="0"/>
              </a:rPr>
              <a:t>J. </a:t>
            </a:r>
            <a:r>
              <a:rPr lang="cs-CZ" sz="2000" i="1" dirty="0" smtClean="0">
                <a:latin typeface="Verdana" pitchFamily="34" charset="0"/>
              </a:rPr>
              <a:t>Chemie pro 8. ročník. Úvod do obecné a anorganické chemie</a:t>
            </a:r>
            <a:r>
              <a:rPr lang="cs-CZ" sz="2000" dirty="0" smtClean="0">
                <a:latin typeface="Verdana" pitchFamily="34" charset="0"/>
              </a:rPr>
              <a:t>. Brno: NOVÁ ŠKOLA, s.r.o., 2010. ISBN 978-80-7289-133-7.</a:t>
            </a:r>
          </a:p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BANÝR, J., BENEŠ, P. A KOLEKTIV. </a:t>
            </a:r>
            <a:r>
              <a:rPr lang="cs-CZ" sz="2000" i="1" dirty="0" smtClean="0">
                <a:latin typeface="Verdana" pitchFamily="34" charset="0"/>
              </a:rPr>
              <a:t>Chemie pro střední školy. </a:t>
            </a:r>
            <a:r>
              <a:rPr lang="cs-CZ" sz="2000" dirty="0" smtClean="0">
                <a:latin typeface="Verdana" pitchFamily="34" charset="0"/>
              </a:rPr>
              <a:t>Praha: SPN, a.s., 1995. ISBN 80-85937-11-5.</a:t>
            </a:r>
          </a:p>
          <a:p>
            <a:pPr eaLnBrk="1" hangingPunct="1">
              <a:defRPr/>
            </a:pPr>
            <a:r>
              <a:rPr lang="cs-CZ" sz="2000" cap="all" dirty="0" err="1">
                <a:latin typeface="Verdana" pitchFamily="34" charset="0"/>
              </a:rPr>
              <a:t>Čtrnáctová</a:t>
            </a:r>
            <a:r>
              <a:rPr lang="cs-CZ" sz="2000" dirty="0">
                <a:latin typeface="Verdana" pitchFamily="34" charset="0"/>
              </a:rPr>
              <a:t>, H., KOLÁŘ, K., SVOBODOVÁ, M., ZEMÁNEK, F. </a:t>
            </a:r>
            <a:r>
              <a:rPr lang="cs-CZ" sz="2000" i="1" dirty="0">
                <a:latin typeface="Verdana" pitchFamily="34" charset="0"/>
              </a:rPr>
              <a:t>Přehled chemie pro základní školy. </a:t>
            </a:r>
            <a:r>
              <a:rPr lang="cs-CZ" sz="2000" dirty="0">
                <a:latin typeface="Verdana" pitchFamily="34" charset="0"/>
              </a:rPr>
              <a:t>Praha: SPN a.s. , 2006. ISBN 80-7235-260-1</a:t>
            </a:r>
            <a:r>
              <a:rPr lang="cs-CZ" sz="2000" dirty="0" smtClean="0">
                <a:latin typeface="Verdana" pitchFamily="34" charset="0"/>
              </a:rPr>
              <a:t>.</a:t>
            </a:r>
          </a:p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VLČEK J., </a:t>
            </a:r>
            <a:r>
              <a:rPr lang="cs-CZ" sz="2000" i="1" dirty="0" smtClean="0">
                <a:latin typeface="Verdana" pitchFamily="34" charset="0"/>
              </a:rPr>
              <a:t>Základy středoškolské chemie. </a:t>
            </a:r>
            <a:r>
              <a:rPr lang="cs-CZ" sz="2000" dirty="0" smtClean="0">
                <a:latin typeface="Verdana" pitchFamily="34" charset="0"/>
              </a:rPr>
              <a:t>Praha: Ing. Jiří Vlček vlastním nákladem s využitím distribuční sítě nakladatelství BEN-technická literatura, 2007. </a:t>
            </a:r>
          </a:p>
          <a:p>
            <a:pPr eaLnBrk="1" hangingPunct="1">
              <a:defRPr/>
            </a:pPr>
            <a:endParaRPr lang="cs-CZ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2060848"/>
            <a:ext cx="7161213" cy="3578225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Anotace: 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 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 výuková prezentace v prvním ročníku studia 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Předmět: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chemie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Ročník: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I. ročník SŠ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Tematický celek: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anorganická chemie 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Klíčová slova: 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kovy, prvky III.A,  IV.A skupiny, vlastnosti, použití, sloučeniny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Forma: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vysvětlování, demonstrace 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Datum vytvoření: 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13. </a:t>
            </a:r>
            <a:r>
              <a:rPr lang="cs-CZ" sz="2000" i="1" dirty="0">
                <a:solidFill>
                  <a:srgbClr val="898989"/>
                </a:solidFill>
                <a:latin typeface="Calibri" panose="020F0502020204030204" pitchFamily="34" charset="0"/>
              </a:rPr>
              <a:t>5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. 2013</a:t>
            </a:r>
          </a:p>
          <a:p>
            <a:pPr algn="l" eaLnBrk="1" hangingPunct="1">
              <a:lnSpc>
                <a:spcPct val="90000"/>
              </a:lnSpc>
            </a:pPr>
            <a:endParaRPr lang="cs-CZ" sz="200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ctrTitle"/>
          </p:nvPr>
        </p:nvSpPr>
        <p:spPr>
          <a:xfrm>
            <a:off x="684213" y="1700213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dirty="0" smtClean="0">
                <a:solidFill>
                  <a:srgbClr val="C00000"/>
                </a:solidFill>
                <a:latin typeface="Verdana" pitchFamily="34" charset="0"/>
              </a:rPr>
              <a:t>Prvky III.A a IV.A skupiny</a:t>
            </a:r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>
          <a:xfrm>
            <a:off x="1116013" y="3645023"/>
            <a:ext cx="7056437" cy="266370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sz="3500" dirty="0">
                <a:latin typeface="Verdana" pitchFamily="34" charset="0"/>
              </a:rPr>
              <a:t>n</a:t>
            </a:r>
            <a:r>
              <a:rPr lang="cs-CZ" sz="3500" dirty="0" smtClean="0">
                <a:latin typeface="Verdana" pitchFamily="34" charset="0"/>
              </a:rPr>
              <a:t>ekovy</a:t>
            </a:r>
          </a:p>
          <a:p>
            <a:pPr eaLnBrk="1" hangingPunct="1"/>
            <a:r>
              <a:rPr lang="cs-CZ" sz="3500" dirty="0">
                <a:latin typeface="Verdana" pitchFamily="34" charset="0"/>
              </a:rPr>
              <a:t>p</a:t>
            </a:r>
            <a:r>
              <a:rPr lang="cs-CZ" sz="3500" dirty="0" smtClean="0">
                <a:latin typeface="Verdana" pitchFamily="34" charset="0"/>
              </a:rPr>
              <a:t>olokovy</a:t>
            </a:r>
          </a:p>
          <a:p>
            <a:pPr eaLnBrk="1" hangingPunct="1"/>
            <a:r>
              <a:rPr lang="cs-CZ" sz="3500" dirty="0">
                <a:latin typeface="Verdana" pitchFamily="34" charset="0"/>
              </a:rPr>
              <a:t>k</a:t>
            </a:r>
            <a:r>
              <a:rPr lang="cs-CZ" sz="3500" dirty="0" smtClean="0">
                <a:latin typeface="Verdana" pitchFamily="34" charset="0"/>
              </a:rPr>
              <a:t>ovy</a:t>
            </a:r>
          </a:p>
          <a:p>
            <a:pPr eaLnBrk="1" hangingPunct="1"/>
            <a:endParaRPr lang="cs-CZ" sz="3500" dirty="0" smtClean="0">
              <a:latin typeface="Verdana" pitchFamily="34" charset="0"/>
            </a:endParaRPr>
          </a:p>
          <a:p>
            <a:pPr eaLnBrk="1" hangingPunct="1"/>
            <a:r>
              <a:rPr lang="cs-CZ" sz="3500" dirty="0" smtClean="0">
                <a:latin typeface="Verdana" pitchFamily="34" charset="0"/>
              </a:rPr>
              <a:t> </a:t>
            </a:r>
            <a:endParaRPr lang="cs-CZ" sz="3500" baseline="-25000" dirty="0" smtClean="0">
              <a:solidFill>
                <a:schemeClr val="tx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4813"/>
          </a:xfrm>
          <a:prstGeom prst="rect">
            <a:avLst/>
          </a:prstGeom>
        </p:spPr>
      </p:pic>
      <p:sp>
        <p:nvSpPr>
          <p:cNvPr id="4" name="Zástupný symbol pro obsah 7"/>
          <p:cNvSpPr txBox="1">
            <a:spLocks/>
          </p:cNvSpPr>
          <p:nvPr/>
        </p:nvSpPr>
        <p:spPr bwMode="auto">
          <a:xfrm>
            <a:off x="107504" y="6488668"/>
            <a:ext cx="39604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 Periodická soustava prvků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Prvky III.A skupiny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800100" eaLnBrk="1" hangingPunct="1">
              <a:buFont typeface="Arial" charset="0"/>
              <a:buNone/>
              <a:tabLst>
                <a:tab pos="800100" algn="l"/>
                <a:tab pos="2693988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		bor	polokov</a:t>
            </a:r>
          </a:p>
          <a:p>
            <a:pPr eaLnBrk="1" hangingPunct="1">
              <a:buFont typeface="Arial" charset="0"/>
              <a:buNone/>
              <a:tabLst>
                <a:tab pos="800100" algn="l"/>
                <a:tab pos="2693988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	hliník	kov</a:t>
            </a:r>
          </a:p>
          <a:p>
            <a:pPr eaLnBrk="1" hangingPunct="1">
              <a:buFont typeface="Arial" charset="0"/>
              <a:buNone/>
              <a:tabLst>
                <a:tab pos="800100" algn="l"/>
                <a:tab pos="2693988" algn="l"/>
              </a:tabLst>
            </a:pP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gallium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kov 	</a:t>
            </a:r>
          </a:p>
          <a:p>
            <a:pPr eaLnBrk="1" hangingPunct="1">
              <a:buFont typeface="Arial" charset="0"/>
              <a:buNone/>
              <a:tabLst>
                <a:tab pos="800100" algn="l"/>
                <a:tab pos="2693988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	indium	kov</a:t>
            </a:r>
          </a:p>
          <a:p>
            <a:pPr eaLnBrk="1" hangingPunct="1">
              <a:buFont typeface="Arial" charset="0"/>
              <a:buNone/>
              <a:tabLst>
                <a:tab pos="800100" algn="l"/>
                <a:tab pos="2693988" algn="l"/>
              </a:tabLst>
            </a:pP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Tl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thallium	kov</a:t>
            </a:r>
          </a:p>
          <a:p>
            <a:pPr eaLnBrk="1" hangingPunct="1">
              <a:buFont typeface="Arial" charset="0"/>
              <a:buNone/>
              <a:tabLst>
                <a:tab pos="800100" algn="l"/>
              </a:tabLst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charset="0"/>
              <a:buNone/>
              <a:tabLst>
                <a:tab pos="800100" algn="l"/>
              </a:tabLst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charset="0"/>
              <a:buNone/>
              <a:tabLst>
                <a:tab pos="800100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prvky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marL="0" indent="0" eaLnBrk="1" hangingPunct="1"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/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sp>
        <p:nvSpPr>
          <p:cNvPr id="6148" name="Zástupný symbol pro obsah 7"/>
          <p:cNvSpPr txBox="1">
            <a:spLocks/>
          </p:cNvSpPr>
          <p:nvPr/>
        </p:nvSpPr>
        <p:spPr bwMode="auto">
          <a:xfrm>
            <a:off x="4860032" y="5555388"/>
            <a:ext cx="2775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2 Hliníkový držák 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49" y="2559480"/>
            <a:ext cx="2069427" cy="2883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rady.cz/data_g/3462/857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2" y="627545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0" t="14142" r="30360" b="25509"/>
          <a:stretch/>
        </p:blipFill>
        <p:spPr>
          <a:xfrm>
            <a:off x="6664288" y="3861911"/>
            <a:ext cx="1994927" cy="2375632"/>
          </a:xfrm>
          <a:prstGeom prst="rect">
            <a:avLst/>
          </a:prstGeom>
        </p:spPr>
      </p:pic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6568245" y="3492579"/>
            <a:ext cx="2187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4 Hliník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6" name="Zástupný symbol pro obsah 7"/>
          <p:cNvSpPr txBox="1">
            <a:spLocks/>
          </p:cNvSpPr>
          <p:nvPr/>
        </p:nvSpPr>
        <p:spPr bwMode="auto">
          <a:xfrm>
            <a:off x="513082" y="5253315"/>
            <a:ext cx="42749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3</a:t>
            </a:r>
            <a:r>
              <a:rPr lang="cs-CZ" dirty="0" smtClean="0">
                <a:latin typeface="Verdana" pitchFamily="34" charset="0"/>
              </a:rPr>
              <a:t> Pamětní deska v Humpolci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12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Hliník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itchFamily="34" charset="0"/>
              </a:rPr>
              <a:t>nejrozšířenější kov v přírodě – vyskytuje se ve sloučeninách (bauxit, hlinitokřemičitany, kryolit,  korund, polodrahokamy safír, rubín)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s</a:t>
            </a:r>
            <a:r>
              <a:rPr lang="cs-CZ" sz="2400" dirty="0" smtClean="0">
                <a:latin typeface="Verdana" pitchFamily="34" charset="0"/>
              </a:rPr>
              <a:t>tříbrolesklý, měkký kov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d</a:t>
            </a:r>
            <a:r>
              <a:rPr lang="cs-CZ" sz="2400" dirty="0" smtClean="0">
                <a:latin typeface="Verdana" pitchFamily="34" charset="0"/>
              </a:rPr>
              <a:t>obrý vodič elektrického proudu i tepla 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p</a:t>
            </a:r>
            <a:r>
              <a:rPr lang="cs-CZ" sz="2400" dirty="0" smtClean="0">
                <a:latin typeface="Verdana" pitchFamily="34" charset="0"/>
              </a:rPr>
              <a:t>oměrně stálý, protože je chráněn souvislou vrstvou Al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O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z</a:t>
            </a:r>
            <a:r>
              <a:rPr lang="cs-CZ" sz="2400" dirty="0" smtClean="0">
                <a:latin typeface="Verdana" pitchFamily="34" charset="0"/>
              </a:rPr>
              <a:t>a vysoké teploty se dá na vzduchu zapálit 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itchFamily="34" charset="0"/>
              </a:rPr>
              <a:t>je schopen odnímat kyslík jiným látkám</a:t>
            </a:r>
          </a:p>
          <a:p>
            <a:pPr marL="0" indent="0" algn="ctr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400" dirty="0" smtClean="0">
                <a:latin typeface="Verdana" pitchFamily="34" charset="0"/>
              </a:rPr>
              <a:t>Cr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O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r>
              <a:rPr lang="cs-CZ" sz="2400" dirty="0" smtClean="0">
                <a:latin typeface="Verdana" pitchFamily="34" charset="0"/>
              </a:rPr>
              <a:t> + 2 Al </a:t>
            </a:r>
            <a:r>
              <a:rPr lang="cs-CZ" sz="2400" baseline="-25000" dirty="0" smtClean="0">
                <a:latin typeface="Verdana" pitchFamily="34" charset="0"/>
              </a:rPr>
              <a:t>            </a:t>
            </a:r>
            <a:r>
              <a:rPr lang="cs-CZ" sz="2400" dirty="0" smtClean="0">
                <a:latin typeface="Verdana" pitchFamily="34" charset="0"/>
              </a:rPr>
              <a:t>2 </a:t>
            </a:r>
            <a:r>
              <a:rPr lang="cs-CZ" sz="2400" dirty="0" err="1" smtClean="0">
                <a:latin typeface="Verdana" pitchFamily="34" charset="0"/>
              </a:rPr>
              <a:t>Cr</a:t>
            </a:r>
            <a:r>
              <a:rPr lang="cs-CZ" sz="2400" dirty="0" smtClean="0">
                <a:latin typeface="Verdana" pitchFamily="34" charset="0"/>
              </a:rPr>
              <a:t> + Al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O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r>
              <a:rPr lang="cs-CZ" sz="2400" dirty="0" smtClean="0">
                <a:latin typeface="Verdana" pitchFamily="34" charset="0"/>
              </a:rPr>
              <a:t> + energie 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3419872" y="5805264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74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645156" y="252705"/>
            <a:ext cx="7886700" cy="1325563"/>
          </a:xfrm>
        </p:spPr>
        <p:txBody>
          <a:bodyPr/>
          <a:lstStyle/>
          <a:p>
            <a:r>
              <a:rPr lang="cs-CZ" sz="4000" dirty="0" smtClean="0">
                <a:latin typeface="Verdana" pitchFamily="34" charset="0"/>
              </a:rPr>
              <a:t>Hliník - použití</a:t>
            </a:r>
            <a:endParaRPr lang="cs-CZ" dirty="0" smtClean="0">
              <a:latin typeface="Verdana" pitchFamily="34" charset="0"/>
            </a:endParaRPr>
          </a:p>
        </p:txBody>
      </p:sp>
      <p:sp>
        <p:nvSpPr>
          <p:cNvPr id="31747" name="Rectangle 3"/>
          <p:cNvSpPr>
            <a:spLocks noGrp="1"/>
          </p:cNvSpPr>
          <p:nvPr>
            <p:ph idx="1"/>
          </p:nvPr>
        </p:nvSpPr>
        <p:spPr>
          <a:xfrm>
            <a:off x="645156" y="1578268"/>
            <a:ext cx="7886700" cy="45986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itchFamily="34" charset="0"/>
              </a:rPr>
              <a:t>výroba obalů (alobal, plechovky)</a:t>
            </a:r>
          </a:p>
          <a:p>
            <a:pPr>
              <a:lnSpc>
                <a:spcPct val="100000"/>
              </a:lnSpc>
              <a:spcBef>
                <a:spcPts val="750"/>
              </a:spcBef>
              <a:tabLst>
                <a:tab pos="358775" algn="l"/>
              </a:tabLst>
            </a:pPr>
            <a:r>
              <a:rPr lang="cs-CZ" sz="2400" dirty="0" smtClean="0">
                <a:latin typeface="Verdana" pitchFamily="34" charset="0"/>
              </a:rPr>
              <a:t>výroba lehkých a pevných slitin (dural, magnalium, … )  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itchFamily="34" charset="0"/>
              </a:rPr>
              <a:t>konstrukční materiál – automobily, stavebnictví</a:t>
            </a:r>
          </a:p>
          <a:p>
            <a:pPr>
              <a:lnSpc>
                <a:spcPct val="100000"/>
              </a:lnSpc>
              <a:spcBef>
                <a:spcPts val="750"/>
              </a:spcBef>
              <a:tabLst>
                <a:tab pos="179388" algn="l"/>
              </a:tabLst>
            </a:pPr>
            <a:r>
              <a:rPr lang="cs-CZ" sz="2400" dirty="0" smtClean="0">
                <a:latin typeface="Verdana" pitchFamily="34" charset="0"/>
              </a:rPr>
              <a:t>v elektrotechnice na výrobu vodičů, součást chladičů počítačových procesorů a pamětí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itchFamily="34" charset="0"/>
              </a:rPr>
              <a:t>při výrobě CD a DVD disků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itchFamily="34" charset="0"/>
              </a:rPr>
              <a:t>výroba kuchyňského nádobí, příborů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itchFamily="34" charset="0"/>
              </a:rPr>
              <a:t>p</a:t>
            </a:r>
            <a:r>
              <a:rPr lang="cs-CZ" sz="2400" dirty="0" smtClean="0">
                <a:latin typeface="Verdana" pitchFamily="34" charset="0"/>
              </a:rPr>
              <a:t>ráškový = redukční činidlo při aluminotermii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	</a:t>
            </a:r>
            <a:r>
              <a:rPr lang="cs-CZ" sz="2400" dirty="0" err="1" smtClean="0">
                <a:latin typeface="Verdana" pitchFamily="34" charset="0"/>
              </a:rPr>
              <a:t>Fluorohlinitanové</a:t>
            </a:r>
            <a:r>
              <a:rPr lang="cs-CZ" sz="2400" dirty="0" smtClean="0">
                <a:latin typeface="Verdana" pitchFamily="34" charset="0"/>
              </a:rPr>
              <a:t> komplexy jsou nebezpečné pro </a:t>
            </a:r>
            <a:r>
              <a:rPr lang="cs-CZ" sz="2400" dirty="0">
                <a:latin typeface="Verdana" pitchFamily="34" charset="0"/>
              </a:rPr>
              <a:t>zdraví </a:t>
            </a:r>
            <a:r>
              <a:rPr lang="cs-CZ" sz="2400" dirty="0" smtClean="0">
                <a:latin typeface="Verdana" pitchFamily="34" charset="0"/>
              </a:rPr>
              <a:t>člověka.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8640" y="15937480"/>
            <a:ext cx="4752528" cy="6601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eb.quick.cz/nemecek/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35244" cy="545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179512" y="6165304"/>
            <a:ext cx="40889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5</a:t>
            </a:r>
            <a:r>
              <a:rPr lang="cs-CZ" dirty="0" smtClean="0">
                <a:latin typeface="Verdana" pitchFamily="34" charset="0"/>
              </a:rPr>
              <a:t>  Výroba hliníku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54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6413</TotalTime>
  <Words>607</Words>
  <Application>Microsoft Office PowerPoint</Application>
  <PresentationFormat>Předvádění na obrazovce (4:3)</PresentationFormat>
  <Paragraphs>136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Office Theme</vt:lpstr>
      <vt:lpstr>Prezentace aplikace PowerPoint</vt:lpstr>
      <vt:lpstr>Prezentace aplikace PowerPoint</vt:lpstr>
      <vt:lpstr>Prvky III.A a IV.A skupiny</vt:lpstr>
      <vt:lpstr>Prezentace aplikace PowerPoint</vt:lpstr>
      <vt:lpstr>Prvky III.A skupiny</vt:lpstr>
      <vt:lpstr>Prezentace aplikace PowerPoint</vt:lpstr>
      <vt:lpstr>Hliník </vt:lpstr>
      <vt:lpstr>Hliník - použití</vt:lpstr>
      <vt:lpstr>Prezentace aplikace PowerPoint</vt:lpstr>
      <vt:lpstr>Prezentace aplikace PowerPoint</vt:lpstr>
      <vt:lpstr>Použití sloučenin Al</vt:lpstr>
      <vt:lpstr>Prvky IV.A skupiny</vt:lpstr>
      <vt:lpstr>Kovy IV.A skupiny</vt:lpstr>
      <vt:lpstr>Cín a sloučeniny  - použití</vt:lpstr>
      <vt:lpstr>Kovy IV.A skupiny</vt:lpstr>
      <vt:lpstr>Olovo a sloučeniny  - použití</vt:lpstr>
      <vt:lpstr>Prezentace aplikace PowerPoint</vt:lpstr>
      <vt:lpstr>Seznam obrázků:</vt:lpstr>
      <vt:lpstr>Použité zdroje: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CHEMIE</dc:title>
  <dc:creator>Zdenek Topfer</dc:creator>
  <cp:lastModifiedBy>Martin Kubát</cp:lastModifiedBy>
  <cp:revision>837</cp:revision>
  <dcterms:created xsi:type="dcterms:W3CDTF">2012-09-09T15:49:48Z</dcterms:created>
  <dcterms:modified xsi:type="dcterms:W3CDTF">2013-05-28T12:14:32Z</dcterms:modified>
</cp:coreProperties>
</file>