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0" r:id="rId1"/>
  </p:sldMasterIdLst>
  <p:notesMasterIdLst>
    <p:notesMasterId r:id="rId22"/>
  </p:notesMasterIdLst>
  <p:handoutMasterIdLst>
    <p:handoutMasterId r:id="rId23"/>
  </p:handoutMasterIdLst>
  <p:sldIdLst>
    <p:sldId id="277" r:id="rId2"/>
    <p:sldId id="278" r:id="rId3"/>
    <p:sldId id="256" r:id="rId4"/>
    <p:sldId id="307" r:id="rId5"/>
    <p:sldId id="279" r:id="rId6"/>
    <p:sldId id="309" r:id="rId7"/>
    <p:sldId id="310" r:id="rId8"/>
    <p:sldId id="306" r:id="rId9"/>
    <p:sldId id="314" r:id="rId10"/>
    <p:sldId id="315" r:id="rId11"/>
    <p:sldId id="317" r:id="rId12"/>
    <p:sldId id="316" r:id="rId13"/>
    <p:sldId id="318" r:id="rId14"/>
    <p:sldId id="319" r:id="rId15"/>
    <p:sldId id="320" r:id="rId16"/>
    <p:sldId id="323" r:id="rId17"/>
    <p:sldId id="322" r:id="rId18"/>
    <p:sldId id="321" r:id="rId19"/>
    <p:sldId id="271" r:id="rId20"/>
    <p:sldId id="270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C7FF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30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46D0FE9-3E59-4A65-81F3-A19FDD9AEA5B}" type="datetimeFigureOut">
              <a:rPr lang="cs-CZ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AA0902E-A2EC-4600-A9A5-8521D45190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503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BEEEB16-B60A-4B4D-A34B-77A18725E414}" type="datetimeFigureOut">
              <a:rPr lang="cs-CZ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42C790E-A75D-45EA-A6D6-88B72E67EB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283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FCB59A-6F17-48E5-A056-2851C94BD7D5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6ABE92-0DC6-4739-94FA-0ECB905851D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3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046510-3719-417E-A80F-B2B42820EF58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FC6FA-56B5-458A-A6A1-11B55621618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62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1FB6BF-1C34-4E30-AEA6-CE05C523FB47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C93CB-C6B9-4F02-8E59-C0D787B5E9F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90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959DB-A2FE-45FD-804B-9AE9B1EF902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96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5ADAC1-4D7F-446E-8EA2-5BA281342A51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55C927-717E-4D13-BD70-492EEBEC348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58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1CF30-034F-4D35-A4B7-6E46D8AF2354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DA569-2A87-4DC5-B7A1-4F089F79493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7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8EB179-285B-450F-B0BB-D1A8C665782E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F0DFA-A472-4A07-8879-3EB4511531B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73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9DDE90-6D3A-4906-A257-13E8A211792B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CF059-BFA0-4AAB-AC9C-E97E106CB7A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4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D3A91A-5D5A-465D-BBF9-320503248B28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6C692-11D4-4172-AA29-318458F22CE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39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98378D-4713-40C9-B71A-88389CD38BDC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68E04-4FC8-4091-A374-19E12044658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20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336E35-DADB-4F43-969B-650595526145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C2A3D4-DF93-4C7E-937C-5CE6FD0BD9C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02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540C14-6D18-43D6-92AD-E1A6DD96FC68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56129-54F9-47B4-9BF9-6A818422499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25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5ADAC1-4D7F-446E-8EA2-5BA281342A51}" type="datetimeFigureOut">
              <a:rPr lang="cs-CZ" smtClean="0"/>
              <a:pPr>
                <a:defRPr/>
              </a:pPr>
              <a:t>13.5.2013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55C927-717E-4D13-BD70-492EEBEC348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2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  <p:sldLayoutId id="21474843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1-GEWL2kOO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www.youtube.com/watch?feature=player_detailpage&amp;v=CvVpkViT96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b="1" dirty="0" smtClean="0">
                <a:ea typeface="Calibri" pitchFamily="34" charset="0"/>
              </a:rPr>
              <a:t>I.A </a:t>
            </a:r>
            <a:r>
              <a:rPr lang="cs-CZ" b="1" dirty="0" smtClean="0">
                <a:ea typeface="Calibri" pitchFamily="34" charset="0"/>
              </a:rPr>
              <a:t>a </a:t>
            </a:r>
            <a:r>
              <a:rPr lang="cs-CZ" b="1" dirty="0" smtClean="0">
                <a:ea typeface="Calibri" pitchFamily="34" charset="0"/>
              </a:rPr>
              <a:t>II.A skupina, s prvky</a:t>
            </a:r>
            <a:endParaRPr lang="cs-CZ" b="1" dirty="0">
              <a:ea typeface="Calibri" pitchFamily="34" charset="0"/>
            </a:endParaRP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PaedDr. Ivana Töpferová </a:t>
            </a: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Střední průmyslová škola, Mladá Boleslav, Havlíčkova 456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CZ.1.07/1.5.00/34.0861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189756"/>
            <a:ext cx="2808312" cy="37444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54" y="3053928"/>
            <a:ext cx="2517744" cy="33569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4221088"/>
            <a:ext cx="3052904" cy="22882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97" y="727886"/>
            <a:ext cx="2697851" cy="2082037"/>
          </a:xfrm>
          <a:prstGeom prst="rect">
            <a:avLst/>
          </a:prstGeom>
        </p:spPr>
      </p:pic>
      <p:sp>
        <p:nvSpPr>
          <p:cNvPr id="10" name="Zástupný symbol pro obsah 7"/>
          <p:cNvSpPr txBox="1">
            <a:spLocks/>
          </p:cNvSpPr>
          <p:nvPr/>
        </p:nvSpPr>
        <p:spPr bwMode="auto">
          <a:xfrm>
            <a:off x="3435428" y="304291"/>
            <a:ext cx="52410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4, 5, 6, 7, 8, 9   Sodné a draselné soli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11" name="Zástupný symbol pro obsah 7"/>
          <p:cNvSpPr txBox="1">
            <a:spLocks/>
          </p:cNvSpPr>
          <p:nvPr/>
        </p:nvSpPr>
        <p:spPr bwMode="auto">
          <a:xfrm>
            <a:off x="1885077" y="836712"/>
            <a:ext cx="1173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NaHCO</a:t>
            </a:r>
            <a:r>
              <a:rPr lang="cs-CZ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cs-CZ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Zástupný symbol pro obsah 7"/>
          <p:cNvSpPr txBox="1">
            <a:spLocks/>
          </p:cNvSpPr>
          <p:nvPr/>
        </p:nvSpPr>
        <p:spPr bwMode="auto">
          <a:xfrm>
            <a:off x="6800256" y="2288491"/>
            <a:ext cx="1173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NaOH</a:t>
            </a:r>
            <a:endParaRPr lang="cs-CZ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Zástupný symbol pro obsah 7"/>
          <p:cNvSpPr txBox="1">
            <a:spLocks/>
          </p:cNvSpPr>
          <p:nvPr/>
        </p:nvSpPr>
        <p:spPr bwMode="auto">
          <a:xfrm>
            <a:off x="2796998" y="6119752"/>
            <a:ext cx="1173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</a:t>
            </a:r>
            <a:r>
              <a:rPr lang="cs-CZ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cs-CZ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Zástupný symbol pro obsah 7"/>
          <p:cNvSpPr txBox="1">
            <a:spLocks/>
          </p:cNvSpPr>
          <p:nvPr/>
        </p:nvSpPr>
        <p:spPr bwMode="auto">
          <a:xfrm>
            <a:off x="7725062" y="3365501"/>
            <a:ext cx="1173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NaCl</a:t>
            </a:r>
            <a:endParaRPr lang="cs-CZ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60" y="715000"/>
            <a:ext cx="1939545" cy="3034720"/>
          </a:xfrm>
          <a:prstGeom prst="rect">
            <a:avLst/>
          </a:prstGeom>
        </p:spPr>
      </p:pic>
      <p:sp>
        <p:nvSpPr>
          <p:cNvPr id="17" name="Zástupný symbol pro obsah 7"/>
          <p:cNvSpPr txBox="1">
            <a:spLocks/>
          </p:cNvSpPr>
          <p:nvPr/>
        </p:nvSpPr>
        <p:spPr bwMode="auto">
          <a:xfrm>
            <a:off x="3694493" y="3365501"/>
            <a:ext cx="1173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</a:t>
            </a:r>
            <a:endParaRPr lang="cs-CZ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18" y="3848406"/>
            <a:ext cx="2274830" cy="2640678"/>
          </a:xfrm>
          <a:prstGeom prst="rect">
            <a:avLst/>
          </a:prstGeom>
        </p:spPr>
      </p:pic>
      <p:sp>
        <p:nvSpPr>
          <p:cNvPr id="15" name="Zástupný symbol pro obsah 7"/>
          <p:cNvSpPr txBox="1">
            <a:spLocks/>
          </p:cNvSpPr>
          <p:nvPr/>
        </p:nvSpPr>
        <p:spPr bwMode="auto">
          <a:xfrm>
            <a:off x="5199106" y="6130025"/>
            <a:ext cx="1173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</a:t>
            </a:r>
            <a:r>
              <a:rPr lang="cs-CZ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cs-CZ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4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Prvky</a:t>
            </a:r>
            <a:r>
              <a:rPr lang="cs-CZ" sz="4000" dirty="0" smtClean="0">
                <a:latin typeface="Verdana" pitchFamily="34" charset="0"/>
              </a:rPr>
              <a:t> </a:t>
            </a:r>
            <a:r>
              <a:rPr lang="cs-CZ" sz="4000" dirty="0" smtClean="0">
                <a:latin typeface="Verdana" pitchFamily="34" charset="0"/>
              </a:rPr>
              <a:t>II.A skupiny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beryllium</a:t>
            </a:r>
          </a:p>
          <a:p>
            <a:pPr defTabSz="800100" eaLnBrk="1" hangingPunct="1">
              <a:buFont typeface="Arial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	hořčík</a:t>
            </a: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	vápník</a:t>
            </a: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Sr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stroncium</a:t>
            </a: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	baryum</a:t>
            </a:r>
          </a:p>
          <a:p>
            <a:pPr defTabSz="800100" eaLnBrk="1" hangingPunct="1">
              <a:buFont typeface="Arial" charset="0"/>
              <a:buNone/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radium</a:t>
            </a:r>
          </a:p>
          <a:p>
            <a:pPr defTabSz="800100" eaLnBrk="1" hangingPunct="1">
              <a:buFont typeface="Arial" charset="0"/>
              <a:buNone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800100" eaLnBrk="1" hangingPunct="1">
              <a:buFont typeface="Arial" charset="0"/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- prvky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cs-CZ" sz="2400" dirty="0" smtClean="0">
              <a:latin typeface="Verdana" pitchFamily="34" charset="0"/>
            </a:endParaRPr>
          </a:p>
          <a:p>
            <a:pPr eaLnBrk="1" hangingPunct="1"/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22458" r="4780" b="13462"/>
          <a:stretch/>
        </p:blipFill>
        <p:spPr>
          <a:xfrm>
            <a:off x="4820175" y="2489126"/>
            <a:ext cx="2920178" cy="2920179"/>
          </a:xfrm>
          <a:prstGeom prst="rect">
            <a:avLst/>
          </a:prstGeom>
        </p:spPr>
      </p:pic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4820175" y="5544241"/>
            <a:ext cx="2376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10 Hořčík  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Kovy II.A skupiny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60851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750"/>
              </a:spcBef>
              <a:buNone/>
              <a:defRPr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kovy </a:t>
            </a: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alkalických zemin Ca, </a:t>
            </a:r>
            <a:r>
              <a:rPr lang="cs-CZ" sz="2400" dirty="0" err="1">
                <a:solidFill>
                  <a:srgbClr val="FF0000"/>
                </a:solidFill>
                <a:latin typeface="Verdana" pitchFamily="34" charset="0"/>
              </a:rPr>
              <a:t>Sr</a:t>
            </a: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, Ba, </a:t>
            </a:r>
            <a:r>
              <a:rPr lang="cs-CZ" sz="2400" dirty="0" err="1" smtClean="0">
                <a:solidFill>
                  <a:srgbClr val="FF0000"/>
                </a:solidFill>
                <a:latin typeface="Verdana" pitchFamily="34" charset="0"/>
              </a:rPr>
              <a:t>Ra</a:t>
            </a:r>
            <a:endParaRPr lang="cs-CZ" sz="24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750"/>
              </a:spcBef>
              <a:buFont typeface="Arial" charset="0"/>
              <a:buChar char="•"/>
              <a:defRPr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přírodě se vyskytují vázané ve sloučeninách  (vápenec CaCO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sádrovec CaSO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.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2H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O,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kazivec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CaF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baryt BaSO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apatit, fosforit Ca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…)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mají schopnost barvit plamen</a:t>
            </a:r>
          </a:p>
          <a:p>
            <a:pPr>
              <a:lnSpc>
                <a:spcPct val="11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éně reaktivní než alkalické kovy</a:t>
            </a:r>
          </a:p>
          <a:p>
            <a:pPr>
              <a:lnSpc>
                <a:spcPct val="11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yrábějí se elektrolýzou roztavených solí</a:t>
            </a:r>
          </a:p>
          <a:p>
            <a:pPr>
              <a:lnSpc>
                <a:spcPct val="110000"/>
              </a:lnSpc>
              <a:spcBef>
                <a:spcPts val="750"/>
              </a:spcBef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 je biogenní prvek, v kostech, zubech</a:t>
            </a: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1" y="3582058"/>
            <a:ext cx="1140211" cy="2367222"/>
          </a:xfrm>
          <a:prstGeom prst="rect">
            <a:avLst/>
          </a:prstGeom>
        </p:spPr>
      </p:pic>
      <p:sp>
        <p:nvSpPr>
          <p:cNvPr id="7" name="Zástupný symbol pro obsah 7"/>
          <p:cNvSpPr txBox="1">
            <a:spLocks/>
          </p:cNvSpPr>
          <p:nvPr/>
        </p:nvSpPr>
        <p:spPr bwMode="auto">
          <a:xfrm>
            <a:off x="4572000" y="6036603"/>
            <a:ext cx="40889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11  Doplňky stravy s Ca, Mg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35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Kovy II.A skupiny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89654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24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Mg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mají odlišné vlastnosti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tabLst>
                <a:tab pos="179388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přírodě se vyskytují vázané ve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sloučeninách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tabLst>
                <a:tab pos="179388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(magnezit MgCO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dolomit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CaCO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MgCO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hořká sůl MgSO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7 H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O)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itchFamily="34" charset="0"/>
              </a:rPr>
              <a:t>Mg je biogenní prvek, součást chlorofylu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 má schopnost vázat kyslík z vody</a:t>
            </a:r>
          </a:p>
          <a:p>
            <a:pPr eaLnBrk="1" hangingPunct="1">
              <a:lnSpc>
                <a:spcPct val="100000"/>
              </a:lnSpc>
              <a:spcBef>
                <a:spcPts val="750"/>
              </a:spcBef>
            </a:pPr>
            <a:r>
              <a:rPr lang="cs-CZ" sz="2400" dirty="0" smtClean="0">
                <a:latin typeface="Verdana" pitchFamily="34" charset="0"/>
              </a:rPr>
              <a:t>Mg má silné redukční účinky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	2Mg + CO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        2 </a:t>
            </a:r>
            <a:r>
              <a:rPr lang="cs-CZ" sz="2400" dirty="0" err="1" smtClean="0">
                <a:latin typeface="Verdana" pitchFamily="34" charset="0"/>
              </a:rPr>
              <a:t>MgO</a:t>
            </a:r>
            <a:r>
              <a:rPr lang="cs-CZ" sz="2400" dirty="0" smtClean="0">
                <a:latin typeface="Verdana" pitchFamily="34" charset="0"/>
              </a:rPr>
              <a:t> + C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2810035" y="4869160"/>
            <a:ext cx="5760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600" y="5238766"/>
            <a:ext cx="432048" cy="1375361"/>
          </a:xfrm>
          <a:prstGeom prst="rect">
            <a:avLst/>
          </a:prstGeom>
        </p:spPr>
      </p:pic>
      <p:sp>
        <p:nvSpPr>
          <p:cNvPr id="7" name="Zástupný symbol pro obsah 7"/>
          <p:cNvSpPr txBox="1">
            <a:spLocks/>
          </p:cNvSpPr>
          <p:nvPr/>
        </p:nvSpPr>
        <p:spPr bwMode="auto">
          <a:xfrm>
            <a:off x="1403648" y="5238766"/>
            <a:ext cx="3540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12  Doplněk stravy s Mg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9" t="39906" r="39363" b="30689"/>
          <a:stretch/>
        </p:blipFill>
        <p:spPr>
          <a:xfrm>
            <a:off x="5862160" y="4365104"/>
            <a:ext cx="2376264" cy="2016224"/>
          </a:xfrm>
          <a:prstGeom prst="rect">
            <a:avLst/>
          </a:prstGeom>
        </p:spPr>
      </p:pic>
      <p:sp>
        <p:nvSpPr>
          <p:cNvPr id="8" name="Zástupný symbol pro obsah 7"/>
          <p:cNvSpPr txBox="1">
            <a:spLocks/>
          </p:cNvSpPr>
          <p:nvPr/>
        </p:nvSpPr>
        <p:spPr bwMode="auto">
          <a:xfrm>
            <a:off x="3226059" y="6098721"/>
            <a:ext cx="3540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13  Hořící hořčík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7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Použití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  <a:tabLst>
                <a:tab pos="800100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v jaderné energetice,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 přípravě speciálních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tvrdých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nejiskřících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slitin</a:t>
            </a: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  <a:tabLst>
                <a:tab pos="898525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 = do lehkých slitin, které se používají jako 	konstrukční materiál, jako redukční činidlo, 	při syntézách organických sloučenin</a:t>
            </a:r>
          </a:p>
          <a:p>
            <a:pPr marL="0" indent="0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 = přísada do slitin, redukční činidlo</a:t>
            </a:r>
          </a:p>
          <a:p>
            <a:pPr marL="0" indent="0">
              <a:lnSpc>
                <a:spcPct val="100000"/>
              </a:lnSpc>
              <a:buNone/>
              <a:tabLst>
                <a:tab pos="898525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radioaktivní prvek, zdroj záření při léčbě 	rakoviny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Použití sloučenin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12776"/>
            <a:ext cx="7886700" cy="48965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800100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CaO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(pálené vápno) = používá se v metalurgii, 	při výrobě skla, výroba malty</a:t>
            </a:r>
          </a:p>
          <a:p>
            <a:pPr marL="0" indent="0" algn="ctr">
              <a:lnSpc>
                <a:spcPct val="100000"/>
              </a:lnSpc>
              <a:buNone/>
              <a:tabLst>
                <a:tab pos="1077913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CaCO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</a:t>
            </a: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CaO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CO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marL="0" indent="0">
              <a:lnSpc>
                <a:spcPct val="100000"/>
              </a:lnSpc>
              <a:buNone/>
              <a:tabLst>
                <a:tab pos="1077913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Ca(OH)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(hašené vápno) = ve stavebnictví</a:t>
            </a:r>
          </a:p>
          <a:p>
            <a:pPr marL="0" indent="0" algn="ctr">
              <a:lnSpc>
                <a:spcPct val="100000"/>
              </a:lnSpc>
              <a:buNone/>
              <a:tabLst>
                <a:tab pos="1077913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CaO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H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        Ca(OH)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marL="0" indent="0">
              <a:lnSpc>
                <a:spcPct val="100000"/>
              </a:lnSpc>
              <a:buNone/>
              <a:tabLst>
                <a:tab pos="1077913" algn="l"/>
              </a:tabLst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1077913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Tvrdnutí malty: Ca(OH)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CO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        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CaCO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  <a:tabLst>
                <a:tab pos="1436688" algn="l"/>
              </a:tabLst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  <a:tabLst>
                <a:tab pos="1436688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CaCO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výroba vápna, oxidu uhličitého, 	surového železa, skla, cementu, vápnění 	půdy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589584" y="2583779"/>
            <a:ext cx="11521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3759297" y="2226516"/>
            <a:ext cx="812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smtClean="0">
                <a:latin typeface="Calibri" pitchFamily="34" charset="0"/>
              </a:rPr>
              <a:t>900°C</a:t>
            </a:r>
            <a:endParaRPr lang="cs-CZ" dirty="0">
              <a:latin typeface="Calibri" pitchFamily="34" charset="0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4572000" y="3501008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5508104" y="4437112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89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064896" cy="6054841"/>
          </a:xfrm>
          <a:prstGeom prst="rect">
            <a:avLst/>
          </a:prstGeom>
        </p:spPr>
      </p:pic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467544" y="6397741"/>
            <a:ext cx="3540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14  Betonárka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91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Použití sloučenin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12776"/>
            <a:ext cx="7886700" cy="51125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50"/>
              </a:spcBef>
              <a:buNone/>
              <a:tabLst>
                <a:tab pos="1436688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BaSO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pohlcuje rentgenové záření</a:t>
            </a: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  <a:tabLst>
                <a:tab pos="205740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Ca(HCO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vzniká v přírodě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působením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vody a 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oxidu 	uhličitého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na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horniny tvořené	uhličitanem vápenatým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zpětným 	rozkladem hydrogenuhličitanu 	vápenatého vznikají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krápníky</a:t>
            </a: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  <a:tabLst>
                <a:tab pos="2057400" algn="l"/>
              </a:tabLst>
            </a:pP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  <a:tabLst>
                <a:tab pos="2057400" algn="l"/>
              </a:tabLst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  <a:tabLst>
                <a:tab pos="2057400" algn="l"/>
              </a:tabLst>
            </a:pP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  <a:tabLst>
                <a:tab pos="2057400" algn="l"/>
              </a:tabLst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  <a:tabLst>
                <a:tab pos="205740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Hořečnaté sloučeniny = použití v lékařství</a:t>
            </a:r>
          </a:p>
        </p:txBody>
      </p:sp>
      <p:pic>
        <p:nvPicPr>
          <p:cNvPr id="2050" name="Picture 2" descr="http://upload.wikimedia.org/wikipedia/commons/d/d4/Large_very_white_stalagm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4" y="2996952"/>
            <a:ext cx="2160942" cy="288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7"/>
          <p:cNvSpPr txBox="1">
            <a:spLocks/>
          </p:cNvSpPr>
          <p:nvPr/>
        </p:nvSpPr>
        <p:spPr bwMode="auto">
          <a:xfrm>
            <a:off x="2612065" y="5583829"/>
            <a:ext cx="3794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15  Krápník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23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Použití sloučenin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12776"/>
            <a:ext cx="8119814" cy="51125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  <a:tabLst>
                <a:tab pos="2693988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. 2 H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= po odstranění části krystalové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vody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vzniká sádra = používaná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při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vyplňování otvorů a děr ve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stěnách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zhotovování odlitků,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pevných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obvazů v lékařství</a:t>
            </a: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Ca(NO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cs-CZ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CaHPO</a:t>
            </a:r>
            <a:r>
              <a:rPr lang="cs-CZ" sz="24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Ca(H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cs-CZ" sz="2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hnojiva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  <a:tabLst>
                <a:tab pos="1077913" algn="l"/>
              </a:tabLst>
            </a:pP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077913" algn="l"/>
              </a:tabLst>
            </a:pPr>
            <a:endParaRPr lang="cs-CZ" sz="3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7" y="3813093"/>
            <a:ext cx="1787414" cy="24340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09" y="3798608"/>
            <a:ext cx="1909115" cy="24485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60" y="3813092"/>
            <a:ext cx="2816172" cy="2319445"/>
          </a:xfrm>
          <a:prstGeom prst="rect">
            <a:avLst/>
          </a:prstGeom>
        </p:spPr>
      </p:pic>
      <p:sp>
        <p:nvSpPr>
          <p:cNvPr id="11" name="Zástupný symbol pro obsah 7"/>
          <p:cNvSpPr txBox="1">
            <a:spLocks/>
          </p:cNvSpPr>
          <p:nvPr/>
        </p:nvSpPr>
        <p:spPr bwMode="auto">
          <a:xfrm>
            <a:off x="5005224" y="6201592"/>
            <a:ext cx="3794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16, 17, 18  Sloučeniny Ca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12" name="Zástupný symbol pro obsah 7"/>
          <p:cNvSpPr txBox="1">
            <a:spLocks/>
          </p:cNvSpPr>
          <p:nvPr/>
        </p:nvSpPr>
        <p:spPr bwMode="auto">
          <a:xfrm>
            <a:off x="7217826" y="5677138"/>
            <a:ext cx="3540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smtClean="0">
                <a:solidFill>
                  <a:srgbClr val="FF0000"/>
                </a:solidFill>
                <a:latin typeface="Calibri" pitchFamily="34" charset="0"/>
              </a:rPr>
              <a:t>CaCO</a:t>
            </a:r>
            <a:r>
              <a:rPr lang="cs-CZ" baseline="-25000" dirty="0" smtClean="0">
                <a:solidFill>
                  <a:srgbClr val="FF0000"/>
                </a:solidFill>
                <a:latin typeface="Calibri" pitchFamily="34" charset="0"/>
              </a:rPr>
              <a:t>3</a:t>
            </a:r>
            <a:endParaRPr lang="cs-CZ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09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1, 4 – 14, 16 - 18 </a:t>
            </a:r>
            <a:r>
              <a:rPr lang="cs-CZ" sz="2000" dirty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 Ivana 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Töpferová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2 Sodík. Zdroj: Projekt multimédia.</a:t>
            </a:r>
            <a:r>
              <a:rPr lang="cs-CZ" sz="2000" dirty="0"/>
              <a:t>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11.5.2013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://wiki.sosinformatikybrno.cz/groups/projektmultimedia/revisions/5177b/21/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2000" dirty="0" smtClean="0"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Plamenové zkoušky. Zdroj: Chemie pro Starou Paku.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[o</a:t>
            </a:r>
            <a:r>
              <a:rPr lang="cs-CZ" sz="20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nline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vid.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10.5.2013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Dostupné z: 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home.tiscali.cz/chemie/kovy.htm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Obr. 15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Krápník. Zdroj: </a:t>
            </a:r>
            <a:r>
              <a:rPr lang="cs-CZ" sz="2000" dirty="0" err="1" smtClean="0">
                <a:latin typeface="Verdana" pitchFamily="34" charset="0"/>
              </a:rPr>
              <a:t>Wikipedia</a:t>
            </a:r>
            <a:r>
              <a:rPr lang="cs-CZ" sz="2000" dirty="0" smtClean="0">
                <a:latin typeface="Verdana" pitchFamily="34" charset="0"/>
              </a:rPr>
              <a:t> 18.9. </a:t>
            </a:r>
            <a:r>
              <a:rPr lang="cs-CZ" sz="2000" dirty="0">
                <a:latin typeface="Verdana" pitchFamily="34" charset="0"/>
              </a:rPr>
              <a:t>2005 </a:t>
            </a:r>
            <a:r>
              <a:rPr lang="en-US" sz="2000" i="1" dirty="0">
                <a:latin typeface="Verdana" pitchFamily="34" charset="0"/>
              </a:rPr>
              <a:t>[o</a:t>
            </a:r>
            <a:r>
              <a:rPr lang="cs-CZ" sz="2000" i="1" dirty="0" err="1">
                <a:latin typeface="Verdana" pitchFamily="34" charset="0"/>
              </a:rPr>
              <a:t>nline</a:t>
            </a:r>
            <a:r>
              <a:rPr lang="en-US" sz="2000" i="1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</a:t>
            </a:r>
            <a:r>
              <a:rPr lang="en-US" sz="2000" dirty="0">
                <a:latin typeface="Verdana" pitchFamily="34" charset="0"/>
              </a:rPr>
              <a:t>[</a:t>
            </a:r>
            <a:r>
              <a:rPr lang="cs-CZ" sz="2000" dirty="0">
                <a:latin typeface="Verdana" pitchFamily="34" charset="0"/>
              </a:rPr>
              <a:t>vid. </a:t>
            </a:r>
            <a:r>
              <a:rPr lang="cs-CZ" sz="2000" dirty="0" smtClean="0">
                <a:latin typeface="Verdana" pitchFamily="34" charset="0"/>
              </a:rPr>
              <a:t>11.5.2013</a:t>
            </a:r>
            <a:r>
              <a:rPr lang="en-US" sz="2000" dirty="0">
                <a:latin typeface="Verdana" pitchFamily="34" charset="0"/>
              </a:rPr>
              <a:t>]</a:t>
            </a:r>
            <a:r>
              <a:rPr lang="cs-CZ" sz="2000" dirty="0">
                <a:latin typeface="Verdana" pitchFamily="34" charset="0"/>
              </a:rPr>
              <a:t>. Dostupné z: 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http://upload.wikimedia.org/wikipedia/commons/d/d4/Large_very_white_stalagmite.jpg</a:t>
            </a: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2060848"/>
            <a:ext cx="7161213" cy="3578225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Anotace: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 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 výuková prezentace v prvním ročníku studia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Předmět: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chemie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Ročník: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I. ročník SŠ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Tematický celek: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anorganická chemie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Klíčová slova: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kovy, prvky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I.A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,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II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.A 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skupiny, vlastnosti, použití, sloučeniny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Forma: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vysvětlování, demonstrace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Datum vytvoření: 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12. </a:t>
            </a:r>
            <a:r>
              <a:rPr lang="cs-CZ" sz="2000" i="1" dirty="0">
                <a:solidFill>
                  <a:srgbClr val="898989"/>
                </a:solidFill>
                <a:latin typeface="Calibri" panose="020F0502020204030204" pitchFamily="34" charset="0"/>
              </a:rPr>
              <a:t>5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. 2013</a:t>
            </a:r>
          </a:p>
          <a:p>
            <a:pPr algn="l" eaLnBrk="1" hangingPunct="1">
              <a:lnSpc>
                <a:spcPct val="90000"/>
              </a:lnSpc>
            </a:pPr>
            <a:endParaRPr lang="cs-CZ" sz="20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ŠIBOR</a:t>
            </a:r>
            <a:r>
              <a:rPr lang="cs-CZ" sz="2000" dirty="0">
                <a:latin typeface="Verdana" pitchFamily="34" charset="0"/>
              </a:rPr>
              <a:t>, J</a:t>
            </a:r>
            <a:r>
              <a:rPr lang="cs-CZ" sz="2000" dirty="0" smtClean="0">
                <a:latin typeface="Verdana" pitchFamily="34" charset="0"/>
              </a:rPr>
              <a:t>., PLUCKOVÁ, I., </a:t>
            </a:r>
            <a:r>
              <a:rPr lang="cs-CZ" sz="2000" dirty="0">
                <a:latin typeface="Verdana" pitchFamily="34" charset="0"/>
              </a:rPr>
              <a:t>MACH, </a:t>
            </a:r>
            <a:r>
              <a:rPr lang="cs-CZ" sz="2000" dirty="0" smtClean="0">
                <a:latin typeface="Verdana" pitchFamily="34" charset="0"/>
              </a:rPr>
              <a:t>J. </a:t>
            </a:r>
            <a:r>
              <a:rPr lang="cs-CZ" sz="2000" i="1" dirty="0" smtClean="0">
                <a:latin typeface="Verdana" pitchFamily="34" charset="0"/>
              </a:rPr>
              <a:t>Chemie pro </a:t>
            </a:r>
            <a:r>
              <a:rPr lang="cs-CZ" sz="2000" i="1" dirty="0" smtClean="0">
                <a:latin typeface="Verdana" pitchFamily="34" charset="0"/>
              </a:rPr>
              <a:t>8. </a:t>
            </a:r>
            <a:r>
              <a:rPr lang="cs-CZ" sz="2000" i="1" dirty="0" smtClean="0">
                <a:latin typeface="Verdana" pitchFamily="34" charset="0"/>
              </a:rPr>
              <a:t>ročník. Úvod do obecné a </a:t>
            </a:r>
            <a:r>
              <a:rPr lang="cs-CZ" sz="2000" i="1" dirty="0" smtClean="0">
                <a:latin typeface="Verdana" pitchFamily="34" charset="0"/>
              </a:rPr>
              <a:t>anorganické chemie</a:t>
            </a:r>
            <a:r>
              <a:rPr lang="cs-CZ" sz="2000" dirty="0" smtClean="0">
                <a:latin typeface="Verdana" pitchFamily="34" charset="0"/>
              </a:rPr>
              <a:t>. </a:t>
            </a:r>
            <a:r>
              <a:rPr lang="cs-CZ" sz="2000" dirty="0" smtClean="0">
                <a:latin typeface="Verdana" pitchFamily="34" charset="0"/>
              </a:rPr>
              <a:t>Brno: NOVÁ ŠKOLA, s.r.o., </a:t>
            </a:r>
            <a:r>
              <a:rPr lang="cs-CZ" sz="2000" dirty="0" smtClean="0">
                <a:latin typeface="Verdana" pitchFamily="34" charset="0"/>
              </a:rPr>
              <a:t>2010. </a:t>
            </a:r>
            <a:r>
              <a:rPr lang="cs-CZ" sz="2000" dirty="0" smtClean="0">
                <a:latin typeface="Verdana" pitchFamily="34" charset="0"/>
              </a:rPr>
              <a:t>ISBN </a:t>
            </a:r>
            <a:r>
              <a:rPr lang="cs-CZ" sz="2000" dirty="0" smtClean="0">
                <a:latin typeface="Verdana" pitchFamily="34" charset="0"/>
              </a:rPr>
              <a:t>978-80-7289-133-7.</a:t>
            </a:r>
            <a:endParaRPr lang="cs-CZ" sz="2000" dirty="0" smtClean="0">
              <a:latin typeface="Verdana" pitchFamily="34" charset="0"/>
            </a:endParaRPr>
          </a:p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BANÝR, J., BENEŠ, P. A KOLEKTIV. </a:t>
            </a:r>
            <a:r>
              <a:rPr lang="cs-CZ" sz="2000" i="1" dirty="0" smtClean="0">
                <a:latin typeface="Verdana" pitchFamily="34" charset="0"/>
              </a:rPr>
              <a:t>Chemie pro střední školy. </a:t>
            </a:r>
            <a:r>
              <a:rPr lang="cs-CZ" sz="2000" dirty="0" smtClean="0">
                <a:latin typeface="Verdana" pitchFamily="34" charset="0"/>
              </a:rPr>
              <a:t>Praha: SPN, a.s., 1995. ISBN 80-85937-11-5.</a:t>
            </a:r>
          </a:p>
          <a:p>
            <a:pPr eaLnBrk="1" hangingPunct="1">
              <a:defRPr/>
            </a:pPr>
            <a:r>
              <a:rPr lang="cs-CZ" sz="2000" cap="all" dirty="0" err="1">
                <a:latin typeface="Verdana" pitchFamily="34" charset="0"/>
              </a:rPr>
              <a:t>Čtrnáctová</a:t>
            </a:r>
            <a:r>
              <a:rPr lang="cs-CZ" sz="2000" dirty="0">
                <a:latin typeface="Verdana" pitchFamily="34" charset="0"/>
              </a:rPr>
              <a:t>, H., KOLÁŘ, K., SVOBODOVÁ, M., ZEMÁNEK, F. </a:t>
            </a:r>
            <a:r>
              <a:rPr lang="cs-CZ" sz="2000" i="1" dirty="0">
                <a:latin typeface="Verdana" pitchFamily="34" charset="0"/>
              </a:rPr>
              <a:t>Přehled chemie pro základní školy. </a:t>
            </a:r>
            <a:r>
              <a:rPr lang="cs-CZ" sz="2000" dirty="0">
                <a:latin typeface="Verdana" pitchFamily="34" charset="0"/>
              </a:rPr>
              <a:t>Praha: SPN a.s. , 2006. ISBN 80-7235-260-1</a:t>
            </a:r>
            <a:r>
              <a:rPr lang="cs-CZ" sz="2000" dirty="0" smtClean="0">
                <a:latin typeface="Verdana" pitchFamily="34" charset="0"/>
              </a:rPr>
              <a:t>.</a:t>
            </a:r>
          </a:p>
          <a:p>
            <a:pPr eaLnBrk="1" hangingPunct="1">
              <a:defRPr/>
            </a:pPr>
            <a:r>
              <a:rPr lang="cs-CZ" sz="2000" dirty="0" smtClean="0">
                <a:latin typeface="Verdana" pitchFamily="34" charset="0"/>
              </a:rPr>
              <a:t>VLČEK J., </a:t>
            </a:r>
            <a:r>
              <a:rPr lang="cs-CZ" sz="2000" i="1" dirty="0" smtClean="0">
                <a:latin typeface="Verdana" pitchFamily="34" charset="0"/>
              </a:rPr>
              <a:t>Základy středoškolské chemie. </a:t>
            </a:r>
            <a:r>
              <a:rPr lang="cs-CZ" sz="2000" dirty="0" smtClean="0">
                <a:latin typeface="Verdana" pitchFamily="34" charset="0"/>
              </a:rPr>
              <a:t>Praha: Ing. Jiří Vlček vlastním nákladem s využitím distribuční sítě nakladatelství BEN-technická literatura, 2007. </a:t>
            </a:r>
          </a:p>
          <a:p>
            <a:pPr eaLnBrk="1" hangingPunct="1">
              <a:defRPr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684213" y="1700213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  <a:latin typeface="Verdana" pitchFamily="34" charset="0"/>
              </a:rPr>
              <a:t>Kovy</a:t>
            </a: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116013" y="3357563"/>
            <a:ext cx="7056437" cy="2951162"/>
          </a:xfrm>
        </p:spPr>
        <p:txBody>
          <a:bodyPr>
            <a:normAutofit/>
          </a:bodyPr>
          <a:lstStyle/>
          <a:p>
            <a:pPr eaLnBrk="1" hangingPunct="1"/>
            <a:r>
              <a:rPr lang="cs-CZ" sz="3500" dirty="0">
                <a:latin typeface="Verdana" pitchFamily="34" charset="0"/>
              </a:rPr>
              <a:t>p</a:t>
            </a:r>
            <a:r>
              <a:rPr lang="cs-CZ" sz="3500" dirty="0" smtClean="0">
                <a:latin typeface="Verdana" pitchFamily="34" charset="0"/>
              </a:rPr>
              <a:t>řibližně 80% všech prvků</a:t>
            </a:r>
          </a:p>
          <a:p>
            <a:pPr eaLnBrk="1" hangingPunct="1"/>
            <a:r>
              <a:rPr lang="cs-CZ" sz="3500" dirty="0" smtClean="0">
                <a:latin typeface="Verdana" pitchFamily="34" charset="0"/>
              </a:rPr>
              <a:t> v periodické tabulce</a:t>
            </a:r>
            <a:endParaRPr lang="cs-CZ" sz="3500" baseline="-25000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4813"/>
          </a:xfrm>
          <a:prstGeom prst="rect">
            <a:avLst/>
          </a:prstGeom>
        </p:spPr>
      </p:pic>
      <p:sp>
        <p:nvSpPr>
          <p:cNvPr id="4" name="Zástupný symbol pro obsah 7"/>
          <p:cNvSpPr txBox="1">
            <a:spLocks/>
          </p:cNvSpPr>
          <p:nvPr/>
        </p:nvSpPr>
        <p:spPr bwMode="auto">
          <a:xfrm>
            <a:off x="107504" y="6488668"/>
            <a:ext cx="3960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1 Periodická soustava prvků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2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Prvky</a:t>
            </a:r>
            <a:r>
              <a:rPr lang="cs-CZ" sz="4000" dirty="0" smtClean="0">
                <a:latin typeface="Verdana" pitchFamily="34" charset="0"/>
              </a:rPr>
              <a:t> I.A </a:t>
            </a:r>
            <a:r>
              <a:rPr lang="cs-CZ" sz="4000" dirty="0" smtClean="0">
                <a:latin typeface="Verdana" pitchFamily="34" charset="0"/>
              </a:rPr>
              <a:t>skupiny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800100" eaLnBrk="1" hangingPunct="1">
              <a:buFont typeface="Arial" charset="0"/>
              <a:buNone/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lithium	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sodík</a:t>
            </a: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		draslík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Rb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rubidium</a:t>
            </a: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r>
              <a:rPr lang="cs-CZ" sz="2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cesium</a:t>
            </a: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	francium</a:t>
            </a: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buFont typeface="Arial" charset="0"/>
              <a:buNone/>
              <a:tabLst>
                <a:tab pos="800100" algn="l"/>
              </a:tabLst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prvky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cs-CZ" sz="2400" dirty="0" smtClean="0">
              <a:latin typeface="Verdana" pitchFamily="34" charset="0"/>
            </a:endParaRPr>
          </a:p>
          <a:p>
            <a:pPr eaLnBrk="1" hangingPunct="1"/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sp>
        <p:nvSpPr>
          <p:cNvPr id="6148" name="Zástupný symbol pro obsah 7"/>
          <p:cNvSpPr txBox="1">
            <a:spLocks/>
          </p:cNvSpPr>
          <p:nvPr/>
        </p:nvSpPr>
        <p:spPr bwMode="auto">
          <a:xfrm>
            <a:off x="4788024" y="4941168"/>
            <a:ext cx="2376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2 Sodík  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1026" name="Picture 2" descr="http://wiki.sosinformatikybrno.cz/groups/projektmultimedia/wiki/5177b/images/bbb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76687"/>
            <a:ext cx="2664296" cy="26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Kovy I.A skupiny (alkalické kovy)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měkké, dají se krájet nožem, stříbrolesklé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Char char="•"/>
              <a:defRPr/>
            </a:pP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mají nízké teploty tání, malé hustoty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Char char="•"/>
              <a:defRPr/>
            </a:pPr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ejreaktivnější kovy, uchovávají se v kapalinách zabraňujících přístupu vzduchu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defRPr/>
            </a:pPr>
            <a:endParaRPr lang="cs-CZ" sz="2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defRPr/>
            </a:pP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Reakce sodíku s vodou</a:t>
            </a:r>
            <a:endParaRPr lang="cs-CZ" sz="2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defRPr/>
            </a:pPr>
            <a:endParaRPr lang="cs-CZ" sz="2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defRPr/>
            </a:pPr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ají schopnost barvit plamen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Char char="•"/>
              <a:defRPr/>
            </a:pPr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přírodě se vyskytují vázané ve sloučeninách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Char char="•"/>
              <a:defRPr/>
            </a:pPr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růmyslově se vyrábějí elektrolýzou tavenin chloridů nebo hydroxidů</a:t>
            </a:r>
            <a:endParaRPr lang="cs-CZ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74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Barvení plamene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750"/>
              </a:spcBef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Kationty příslušných kovů barví charakteristicky plamen:</a:t>
            </a:r>
            <a:b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4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</a:t>
            </a:r>
            <a:r>
              <a:rPr lang="cs-CZ" sz="2400" baseline="30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cs-CZ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karmínově červená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cs-CZ" sz="2400" baseline="30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cs-CZ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žlutá 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cs-CZ" sz="2400" baseline="300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cs-CZ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fialová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 bwMode="auto">
          <a:xfrm>
            <a:off x="451173" y="5638059"/>
            <a:ext cx="2320627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3  Plamenové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smtClean="0">
                <a:latin typeface="Verdana" pitchFamily="34" charset="0"/>
              </a:rPr>
              <a:t> zkoušky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73016"/>
            <a:ext cx="5477991" cy="291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645156" y="252705"/>
            <a:ext cx="7886700" cy="1325563"/>
          </a:xfrm>
        </p:spPr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Sodík a draslík</a:t>
            </a:r>
            <a:endParaRPr lang="cs-CZ" dirty="0" smtClean="0">
              <a:latin typeface="Verdana" pitchFamily="34" charset="0"/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xfrm>
            <a:off x="645156" y="1578268"/>
            <a:ext cx="7886700" cy="45986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biogenní prvky, přítomné v tělních tekutinách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v přírodě se vyskytují ve sloučeninách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  <a:tabLst>
                <a:tab pos="358775" algn="l"/>
              </a:tabLst>
            </a:pPr>
            <a:r>
              <a:rPr lang="cs-CZ" sz="2400" dirty="0" smtClean="0">
                <a:latin typeface="Verdana" pitchFamily="34" charset="0"/>
              </a:rPr>
              <a:t>= při reakci s vodou vzniká vodík a roztok 	příslušného hydroxidu kovu</a:t>
            </a:r>
            <a:endParaRPr lang="cs-CZ" sz="2400" dirty="0">
              <a:latin typeface="Verdana" pitchFamily="34" charset="0"/>
            </a:endParaRPr>
          </a:p>
          <a:p>
            <a:pPr algn="ctr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2 K + 2 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O          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 + 2 KOH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Využití: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sodíkové výbojky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slitina sodíku a draslíku jako chladící směs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None/>
              <a:tabLst>
                <a:tab pos="358775" algn="l"/>
              </a:tabLst>
            </a:pPr>
            <a:r>
              <a:rPr lang="cs-CZ" sz="2400" dirty="0">
                <a:latin typeface="Verdana" pitchFamily="34" charset="0"/>
              </a:rPr>
              <a:t>	</a:t>
            </a:r>
            <a:r>
              <a:rPr lang="cs-CZ" sz="2400" dirty="0" smtClean="0">
                <a:latin typeface="Verdana" pitchFamily="34" charset="0"/>
              </a:rPr>
              <a:t>	v jaderných reaktorech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8640" y="15937480"/>
            <a:ext cx="4752528" cy="6601970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>
            <a:off x="4283968" y="3573016"/>
            <a:ext cx="561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645156" y="252705"/>
            <a:ext cx="7886700" cy="1325563"/>
          </a:xfrm>
        </p:spPr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Použití sloučenin Na a K</a:t>
            </a:r>
            <a:endParaRPr lang="cs-CZ" dirty="0" smtClean="0">
              <a:latin typeface="Verdana" pitchFamily="34" charset="0"/>
            </a:endParaRPr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>
          <a:xfrm>
            <a:off x="645156" y="1578268"/>
            <a:ext cx="7886700" cy="45986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800100" algn="l"/>
              </a:tabLst>
            </a:pPr>
            <a:r>
              <a:rPr lang="cs-CZ" sz="2400" dirty="0" err="1" smtClean="0">
                <a:latin typeface="Verdana" pitchFamily="34" charset="0"/>
              </a:rPr>
              <a:t>NaCl</a:t>
            </a:r>
            <a:r>
              <a:rPr lang="cs-CZ" sz="2400" dirty="0" smtClean="0">
                <a:latin typeface="Verdana" pitchFamily="34" charset="0"/>
              </a:rPr>
              <a:t> (kuchyňská sůl) </a:t>
            </a:r>
            <a:r>
              <a:rPr lang="cs-CZ" sz="2400" dirty="0">
                <a:latin typeface="Verdana" pitchFamily="34" charset="0"/>
              </a:rPr>
              <a:t>= surovina v chemickém </a:t>
            </a:r>
            <a:r>
              <a:rPr lang="cs-CZ" sz="2400" dirty="0" smtClean="0">
                <a:latin typeface="Verdana" pitchFamily="34" charset="0"/>
              </a:rPr>
              <a:t>	průmyslu</a:t>
            </a:r>
            <a:r>
              <a:rPr lang="cs-CZ" sz="2400" dirty="0">
                <a:latin typeface="Verdana" pitchFamily="34" charset="0"/>
              </a:rPr>
              <a:t>, </a:t>
            </a:r>
            <a:r>
              <a:rPr lang="cs-CZ" sz="2400" dirty="0" smtClean="0">
                <a:latin typeface="Verdana" pitchFamily="34" charset="0"/>
              </a:rPr>
              <a:t>konzervační </a:t>
            </a:r>
            <a:r>
              <a:rPr lang="cs-CZ" sz="2400" dirty="0">
                <a:latin typeface="Verdana" pitchFamily="34" charset="0"/>
              </a:rPr>
              <a:t>látka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  <a:tabLst>
                <a:tab pos="1171575" algn="l"/>
              </a:tabLst>
            </a:pPr>
            <a:r>
              <a:rPr lang="cs-CZ" sz="2400" dirty="0" err="1">
                <a:latin typeface="Verdana" pitchFamily="34" charset="0"/>
              </a:rPr>
              <a:t>KCl</a:t>
            </a:r>
            <a:r>
              <a:rPr lang="cs-CZ" sz="2400" dirty="0">
                <a:latin typeface="Verdana" pitchFamily="34" charset="0"/>
              </a:rPr>
              <a:t>, </a:t>
            </a:r>
            <a:r>
              <a:rPr lang="cs-CZ" sz="2400" dirty="0" smtClean="0">
                <a:latin typeface="Verdana" pitchFamily="34" charset="0"/>
              </a:rPr>
              <a:t>K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SO</a:t>
            </a:r>
            <a:r>
              <a:rPr lang="cs-CZ" sz="2400" baseline="-25000" dirty="0" smtClean="0">
                <a:latin typeface="Verdana" pitchFamily="34" charset="0"/>
              </a:rPr>
              <a:t>4</a:t>
            </a:r>
            <a:r>
              <a:rPr lang="cs-CZ" sz="2400" dirty="0">
                <a:latin typeface="Verdana" pitchFamily="34" charset="0"/>
              </a:rPr>
              <a:t> </a:t>
            </a:r>
            <a:r>
              <a:rPr lang="cs-CZ" sz="2400" dirty="0" smtClean="0">
                <a:latin typeface="Verdana" pitchFamily="34" charset="0"/>
              </a:rPr>
              <a:t>= </a:t>
            </a:r>
            <a:r>
              <a:rPr lang="cs-CZ" sz="2400" dirty="0">
                <a:latin typeface="Verdana" pitchFamily="34" charset="0"/>
              </a:rPr>
              <a:t>průmyslová hnojiva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  <a:tabLst>
                <a:tab pos="1171575" algn="l"/>
              </a:tabLst>
            </a:pPr>
            <a:r>
              <a:rPr lang="cs-CZ" sz="2400" dirty="0">
                <a:latin typeface="Verdana" pitchFamily="34" charset="0"/>
              </a:rPr>
              <a:t>Na</a:t>
            </a:r>
            <a:r>
              <a:rPr lang="cs-CZ" sz="2400" baseline="-25000" dirty="0">
                <a:latin typeface="Verdana" pitchFamily="34" charset="0"/>
              </a:rPr>
              <a:t>2</a:t>
            </a:r>
            <a:r>
              <a:rPr lang="cs-CZ" sz="2400" dirty="0">
                <a:latin typeface="Verdana" pitchFamily="34" charset="0"/>
              </a:rPr>
              <a:t>SO</a:t>
            </a:r>
            <a:r>
              <a:rPr lang="cs-CZ" sz="2400" baseline="-25000" dirty="0">
                <a:latin typeface="Verdana" pitchFamily="34" charset="0"/>
              </a:rPr>
              <a:t>4  </a:t>
            </a:r>
            <a:r>
              <a:rPr lang="cs-CZ" sz="2400" dirty="0">
                <a:latin typeface="Verdana" pitchFamily="34" charset="0"/>
              </a:rPr>
              <a:t>= v textilním a papírenském průmyslu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  <a:tabLst>
                <a:tab pos="1257300" algn="l"/>
              </a:tabLst>
            </a:pPr>
            <a:r>
              <a:rPr lang="cs-CZ" sz="2400" dirty="0">
                <a:latin typeface="Verdana" pitchFamily="34" charset="0"/>
              </a:rPr>
              <a:t>Na</a:t>
            </a:r>
            <a:r>
              <a:rPr lang="cs-CZ" sz="2400" baseline="-25000" dirty="0">
                <a:latin typeface="Verdana" pitchFamily="34" charset="0"/>
              </a:rPr>
              <a:t>2</a:t>
            </a:r>
            <a:r>
              <a:rPr lang="cs-CZ" sz="2400" dirty="0">
                <a:latin typeface="Verdana" pitchFamily="34" charset="0"/>
              </a:rPr>
              <a:t>CO</a:t>
            </a:r>
            <a:r>
              <a:rPr lang="cs-CZ" sz="2400" baseline="-25000" dirty="0">
                <a:latin typeface="Verdana" pitchFamily="34" charset="0"/>
              </a:rPr>
              <a:t>3 </a:t>
            </a:r>
            <a:r>
              <a:rPr lang="cs-CZ" sz="2400" dirty="0" smtClean="0">
                <a:latin typeface="Verdana" pitchFamily="34" charset="0"/>
              </a:rPr>
              <a:t>(soda) = výroba </a:t>
            </a:r>
            <a:r>
              <a:rPr lang="cs-CZ" sz="2400" dirty="0">
                <a:latin typeface="Verdana" pitchFamily="34" charset="0"/>
              </a:rPr>
              <a:t>skla, </a:t>
            </a:r>
            <a:r>
              <a:rPr lang="cs-CZ" sz="2400" dirty="0" smtClean="0">
                <a:latin typeface="Verdana" pitchFamily="34" charset="0"/>
              </a:rPr>
              <a:t>mýdel, v textilním            	průmyslu, k změkčování vody</a:t>
            </a:r>
            <a:endParaRPr lang="cs-CZ" sz="2400" dirty="0">
              <a:latin typeface="Verdana" pitchFamily="34" charset="0"/>
            </a:endParaRP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  <a:tabLst>
                <a:tab pos="1077913" algn="l"/>
              </a:tabLst>
            </a:pPr>
            <a:r>
              <a:rPr lang="cs-CZ" sz="2400" dirty="0" smtClean="0">
                <a:latin typeface="Verdana" pitchFamily="34" charset="0"/>
              </a:rPr>
              <a:t>K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CO</a:t>
            </a:r>
            <a:r>
              <a:rPr lang="cs-CZ" sz="2400" baseline="-25000" dirty="0" smtClean="0">
                <a:latin typeface="Verdana" pitchFamily="34" charset="0"/>
              </a:rPr>
              <a:t>3 </a:t>
            </a:r>
            <a:r>
              <a:rPr lang="cs-CZ" sz="2400" dirty="0" smtClean="0">
                <a:latin typeface="Verdana" pitchFamily="34" charset="0"/>
              </a:rPr>
              <a:t>(potaš) = výroba mýdel, skla, v textilním 	průmyslu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  <a:tabLst>
                <a:tab pos="1338263" algn="l"/>
              </a:tabLst>
            </a:pPr>
            <a:r>
              <a:rPr lang="cs-CZ" sz="2400" dirty="0" smtClean="0">
                <a:latin typeface="Verdana" pitchFamily="34" charset="0"/>
              </a:rPr>
              <a:t>NaHCO</a:t>
            </a:r>
            <a:r>
              <a:rPr lang="cs-CZ" sz="2400" baseline="-25000" dirty="0" smtClean="0">
                <a:latin typeface="Verdana" pitchFamily="34" charset="0"/>
              </a:rPr>
              <a:t>3 </a:t>
            </a:r>
            <a:r>
              <a:rPr lang="cs-CZ" sz="2400" dirty="0" smtClean="0">
                <a:latin typeface="Verdana" pitchFamily="34" charset="0"/>
              </a:rPr>
              <a:t>(jedlá soda) = jako zažívací soda, naplň 	hasících přístrojů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Arial" charset="0"/>
              <a:buNone/>
              <a:tabLst>
                <a:tab pos="1338263" algn="l"/>
              </a:tabLst>
            </a:pPr>
            <a:r>
              <a:rPr lang="cs-CZ" sz="2400" dirty="0" smtClean="0">
                <a:latin typeface="Verdana" pitchFamily="34" charset="0"/>
              </a:rPr>
              <a:t>KNO</a:t>
            </a:r>
            <a:r>
              <a:rPr lang="cs-CZ" sz="2400" baseline="-25000" dirty="0" smtClean="0">
                <a:latin typeface="Verdana" pitchFamily="34" charset="0"/>
              </a:rPr>
              <a:t>3 </a:t>
            </a:r>
            <a:r>
              <a:rPr lang="cs-CZ" sz="2400" dirty="0" smtClean="0">
                <a:latin typeface="Verdana" pitchFamily="34" charset="0"/>
              </a:rPr>
              <a:t>= k výrobě výbušnin, hnojivo</a:t>
            </a:r>
          </a:p>
        </p:txBody>
      </p:sp>
    </p:spTree>
    <p:extLst>
      <p:ext uri="{BB962C8B-B14F-4D97-AF65-F5344CB8AC3E}">
        <p14:creationId xmlns:p14="http://schemas.microsoft.com/office/powerpoint/2010/main" val="5363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5997</TotalTime>
  <Words>587</Words>
  <Application>Microsoft Office PowerPoint</Application>
  <PresentationFormat>Předvádění na obrazovce (4:3)</PresentationFormat>
  <Paragraphs>153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Verdana</vt:lpstr>
      <vt:lpstr>Office Theme</vt:lpstr>
      <vt:lpstr>Prezentace aplikace PowerPoint</vt:lpstr>
      <vt:lpstr>Prezentace aplikace PowerPoint</vt:lpstr>
      <vt:lpstr>Kovy</vt:lpstr>
      <vt:lpstr>Prezentace aplikace PowerPoint</vt:lpstr>
      <vt:lpstr>Prvky I.A skupiny</vt:lpstr>
      <vt:lpstr>Kovy I.A skupiny (alkalické kovy)</vt:lpstr>
      <vt:lpstr>Barvení plamene</vt:lpstr>
      <vt:lpstr>Sodík a draslík</vt:lpstr>
      <vt:lpstr>Použití sloučenin Na a K</vt:lpstr>
      <vt:lpstr>Prezentace aplikace PowerPoint</vt:lpstr>
      <vt:lpstr>Prvky II.A skupiny</vt:lpstr>
      <vt:lpstr>Kovy II.A skupiny</vt:lpstr>
      <vt:lpstr>Kovy II.A skupiny</vt:lpstr>
      <vt:lpstr>Použití</vt:lpstr>
      <vt:lpstr>Použití sloučenin</vt:lpstr>
      <vt:lpstr>Prezentace aplikace PowerPoint</vt:lpstr>
      <vt:lpstr>Použití sloučenin</vt:lpstr>
      <vt:lpstr>Použití sloučenin</vt:lpstr>
      <vt:lpstr>Seznam obrázků:</vt:lpstr>
      <vt:lpstr>Použité 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Ivana Töpferová</cp:lastModifiedBy>
  <cp:revision>737</cp:revision>
  <dcterms:created xsi:type="dcterms:W3CDTF">2012-09-09T15:49:48Z</dcterms:created>
  <dcterms:modified xsi:type="dcterms:W3CDTF">2013-05-13T15:45:37Z</dcterms:modified>
</cp:coreProperties>
</file>