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21"/>
  </p:notesMasterIdLst>
  <p:handoutMasterIdLst>
    <p:handoutMasterId r:id="rId22"/>
  </p:handoutMasterIdLst>
  <p:sldIdLst>
    <p:sldId id="277" r:id="rId2"/>
    <p:sldId id="278" r:id="rId3"/>
    <p:sldId id="256" r:id="rId4"/>
    <p:sldId id="307" r:id="rId5"/>
    <p:sldId id="279" r:id="rId6"/>
    <p:sldId id="309" r:id="rId7"/>
    <p:sldId id="310" r:id="rId8"/>
    <p:sldId id="311" r:id="rId9"/>
    <p:sldId id="312" r:id="rId10"/>
    <p:sldId id="313" r:id="rId11"/>
    <p:sldId id="306" r:id="rId12"/>
    <p:sldId id="317" r:id="rId13"/>
    <p:sldId id="314" r:id="rId14"/>
    <p:sldId id="315" r:id="rId15"/>
    <p:sldId id="316" r:id="rId16"/>
    <p:sldId id="318" r:id="rId17"/>
    <p:sldId id="319" r:id="rId18"/>
    <p:sldId id="271" r:id="rId19"/>
    <p:sldId id="270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46D0FE9-3E59-4A65-81F3-A19FDD9AEA5B}" type="datetimeFigureOut">
              <a:rPr lang="cs-CZ"/>
              <a:pPr>
                <a:defRPr/>
              </a:pPr>
              <a:t>9.5.2013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A0902E-A2EC-4600-A9A5-8521D45190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0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BEEEB16-B60A-4B4D-A34B-77A18725E414}" type="datetimeFigureOut">
              <a:rPr lang="cs-CZ"/>
              <a:pPr>
                <a:defRPr/>
              </a:pPr>
              <a:t>9.5.2013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42C790E-A75D-45EA-A6D6-88B72E67E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2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C790E-A75D-45EA-A6D6-88B72E67EB0A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75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C790E-A75D-45EA-A6D6-88B72E67EB0A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84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CB59A-6F17-48E5-A056-2851C94BD7D5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ABE92-0DC6-4739-94FA-0ECB905851D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3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46510-3719-417E-A80F-B2B42820EF58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C6FA-56B5-458A-A6A1-11B55621618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2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FB6BF-1C34-4E30-AEA6-CE05C523FB47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C93CB-C6B9-4F02-8E59-C0D787B5E9F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59DB-A2FE-45FD-804B-9AE9B1EF902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96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5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1CF30-034F-4D35-A4B7-6E46D8AF2354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DA569-2A87-4DC5-B7A1-4F089F7949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7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EB179-285B-450F-B0BB-D1A8C665782E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F0DFA-A472-4A07-8879-3EB4511531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DDE90-6D3A-4906-A257-13E8A211792B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CF059-BFA0-4AAB-AC9C-E97E106CB7A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4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3A91A-5D5A-465D-BBF9-320503248B28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6C692-11D4-4172-AA29-318458F22C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39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8378D-4713-40C9-B71A-88389CD38BDC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8E04-4FC8-4091-A374-19E12044658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2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336E35-DADB-4F43-969B-650595526145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C2A3D4-DF93-4C7E-937C-5CE6FD0BD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02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40C14-6D18-43D6-92AD-E1A6DD96FC68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6129-54F9-47B4-9BF9-6A81842249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25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9.5.2013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2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-GEWL2kOOM" TargetMode="External"/><Relationship Id="rId2" Type="http://schemas.openxmlformats.org/officeDocument/2006/relationships/hyperlink" Target="http://www.youtube.com/watch?feature=player_embedded&amp;v=vgFGWI-tzdo#!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eb.natur.cuni.cz/ugmnz/mineral/mineral/fotv/hematit_1.jpg" TargetMode="External"/><Relationship Id="rId2" Type="http://schemas.openxmlformats.org/officeDocument/2006/relationships/hyperlink" Target="http://www.labo.cz/mft/img/ptall1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koda-auto.c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ea typeface="Calibri" pitchFamily="34" charset="0"/>
              </a:rPr>
              <a:t>Kovy - základní charakteristika</a:t>
            </a:r>
            <a:endParaRPr lang="cs-CZ" b="1" dirty="0"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Přehled kovů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811981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Čtyři typy podle orbitalů: nepřechodné kovy = s, p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394335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přechodné = d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394335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vnitřně přechodné = f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6" y="2661529"/>
            <a:ext cx="2737282" cy="3650370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3406928" y="5827598"/>
            <a:ext cx="2330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18, 19 Železo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265934"/>
            <a:ext cx="2233438" cy="297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Výroba kovů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výrobou kovů se zabývá metalurgie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1257300" algn="l"/>
              </a:tabLst>
            </a:pPr>
            <a:r>
              <a:rPr lang="cs-CZ" sz="2400" dirty="0" smtClean="0">
                <a:latin typeface="Verdana" pitchFamily="34" charset="0"/>
              </a:rPr>
              <a:t>Postup: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0" algn="l"/>
              </a:tabLst>
            </a:pPr>
            <a:r>
              <a:rPr lang="cs-CZ" sz="2400" dirty="0">
                <a:solidFill>
                  <a:srgbClr val="00B050"/>
                </a:solidFill>
                <a:latin typeface="Verdana" pitchFamily="34" charset="0"/>
              </a:rPr>
              <a:t>	</a:t>
            </a:r>
            <a:r>
              <a:rPr lang="cs-CZ" sz="2400" dirty="0" smtClean="0">
                <a:solidFill>
                  <a:srgbClr val="00B050"/>
                </a:solidFill>
                <a:latin typeface="Verdana" pitchFamily="34" charset="0"/>
              </a:rPr>
              <a:t>	1) výroba z rud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271463" algn="l"/>
              </a:tabLst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	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úprava rudy – separační procesy</a:t>
            </a:r>
            <a:r>
              <a:rPr lang="cs-CZ" sz="2400" dirty="0" smtClean="0">
                <a:latin typeface="Verdana" pitchFamily="34" charset="0"/>
              </a:rPr>
              <a:t> = 	obohacení rudy, změna na sloučeninu vhodnou pro 	redukci </a:t>
            </a: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271463" algn="l"/>
              </a:tabLst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		redukce</a:t>
            </a:r>
            <a:r>
              <a:rPr lang="cs-CZ" sz="2400" dirty="0" smtClean="0">
                <a:latin typeface="Verdana" pitchFamily="34" charset="0"/>
              </a:rPr>
              <a:t> – chemická, elektrochemická: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271463" algn="l"/>
              </a:tabLst>
            </a:pPr>
            <a:r>
              <a:rPr lang="cs-CZ" sz="2400" dirty="0" smtClean="0">
                <a:latin typeface="Verdana" pitchFamily="34" charset="0"/>
              </a:rPr>
              <a:t>                </a:t>
            </a:r>
            <a:r>
              <a:rPr lang="cs-CZ" dirty="0" smtClean="0">
                <a:latin typeface="Verdana" pitchFamily="34" charset="0"/>
              </a:rPr>
              <a:t>	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baseline="30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 ne</a:t>
            </a:r>
            <a:r>
              <a:rPr lang="cs-CZ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―›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271463" algn="l"/>
              </a:tabLst>
            </a:pPr>
            <a:r>
              <a:rPr lang="cs-CZ" sz="2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rafinace rudy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zvýšení čistoty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271463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recyklace kovů</a:t>
            </a:r>
            <a:endParaRPr lang="cs-CZ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80000"/>
              </a:lnSpc>
            </a:pPr>
            <a:endParaRPr lang="cs-CZ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15937480"/>
            <a:ext cx="4752528" cy="660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255"/>
            <a:ext cx="4857810" cy="6748222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5168737" y="6413145"/>
            <a:ext cx="4078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20 Výkup kovů v Kovošrotu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Výroba kovů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pyrometalurgická výroba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(žárová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redukce oxidů kovů  za vysoké teploty = uhličitanové a sulfidové rudy se praží za vzniku oxidů</a:t>
            </a:r>
          </a:p>
          <a:p>
            <a:pPr>
              <a:lnSpc>
                <a:spcPct val="100000"/>
              </a:lnSpc>
              <a:spcBef>
                <a:spcPts val="700"/>
              </a:spcBef>
              <a:buNone/>
              <a:tabLst>
                <a:tab pos="80010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 panose="05020102010507070707" pitchFamily="18" charset="2"/>
              </a:rPr>
              <a:t>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redukce uhlíkem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 (koksem), CO za 	vysokých teplot =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None/>
              <a:tabLst>
                <a:tab pos="80010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 panose="05020102010507070707" pitchFamily="18" charset="2"/>
              </a:rPr>
              <a:t>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redukce hliníkem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(aluminotermie), 	hořčíkem Mg = výroba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None/>
              <a:tabLst>
                <a:tab pos="800100" algn="l"/>
              </a:tabLst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2" panose="05020102010507070707" pitchFamily="18" charset="2"/>
              </a:rPr>
              <a:t>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elektrolytická redukce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(Al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Al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700"/>
              </a:spcBef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Na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KCl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…)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hydrometalurgická 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převedení kovu loužením do vodného roztoku, z něhož se po následné úpravě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získává redukcí =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</a:t>
            </a:r>
            <a:endParaRPr lang="cs-CZ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</a:t>
            </a:r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reaktivita kovů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rozdílná 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reaktivita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kovů: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85738" algn="l"/>
              </a:tabLst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schopnost kovů reagovat s vodou a s kyselinami 	závisí na umístění kovu v elektrochemické řadě 	napětí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85738" algn="l"/>
              </a:tabLst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Pokus: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Reakce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mědi s kyselinou dusičnou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343025" algn="l"/>
              </a:tabLst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Reakce sodíku s vodou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rozdílná stálost vůči vnějším podmínkám (stálost na vzduchu):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71463" algn="l"/>
                <a:tab pos="3500438" algn="l"/>
              </a:tabLst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slučování s kyslíkem za běžné teploty (Al,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3500438" algn="l"/>
              </a:tabLst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za vyšší teploty (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                          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3500438" algn="l"/>
              </a:tabLst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neslučují se (Au,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7741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Koroze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chemické změny vznikající na povrchu kovu působením okolního prostředí (hlavně vzdušným kyslíkem, vodou, kyselinou, hydroxidem, …)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Rozdělení: kovy nekorodující (Au,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700"/>
              </a:spcBef>
              <a:buNone/>
              <a:tabLst>
                <a:tab pos="17002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kovy vytvářející na svém povrchu 	souvislou ochrannou vrstvičku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7002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čeniny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Al,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…)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700213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korodující kovy (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700213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způsobuje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škody =&gt; ochrana proti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7002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korozi: uveďte používané způsoby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b="35556"/>
          <a:stretch/>
        </p:blipFill>
        <p:spPr>
          <a:xfrm>
            <a:off x="6588224" y="4437112"/>
            <a:ext cx="1574744" cy="1993043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3131840" y="6127233"/>
            <a:ext cx="364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21 Zkorodovaná značka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 kovů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příklady použití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kovů.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7" y="2430888"/>
            <a:ext cx="3999357" cy="2998934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628650" y="5434060"/>
            <a:ext cx="3295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22 </a:t>
            </a:r>
            <a:r>
              <a:rPr lang="cs-CZ" dirty="0" err="1" smtClean="0">
                <a:latin typeface="Verdana" pitchFamily="34" charset="0"/>
              </a:rPr>
              <a:t>Soustružna</a:t>
            </a:r>
            <a:r>
              <a:rPr lang="cs-CZ" dirty="0" smtClean="0">
                <a:latin typeface="Verdana" pitchFamily="34" charset="0"/>
              </a:rPr>
              <a:t> v SPŠ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63" y="479585"/>
            <a:ext cx="4139145" cy="5863523"/>
          </a:xfrm>
          <a:prstGeom prst="rect">
            <a:avLst/>
          </a:prstGeom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4628006" y="6368382"/>
            <a:ext cx="3112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23 Poznávací okruh 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 kovů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7" y="3845526"/>
            <a:ext cx="3916525" cy="170268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" b="38429"/>
          <a:stretch/>
        </p:blipFill>
        <p:spPr>
          <a:xfrm>
            <a:off x="603087" y="1544455"/>
            <a:ext cx="3916525" cy="1905324"/>
          </a:xfrm>
          <a:prstGeom prst="rect">
            <a:avLst/>
          </a:prstGeom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467544" y="5620787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25 Ozdobný květináč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9" name="Zástupný symbol pro obsah 7"/>
          <p:cNvSpPr txBox="1">
            <a:spLocks/>
          </p:cNvSpPr>
          <p:nvPr/>
        </p:nvSpPr>
        <p:spPr bwMode="auto">
          <a:xfrm>
            <a:off x="467544" y="3508484"/>
            <a:ext cx="3103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24 Dopravní značení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2" name="Zástupný symbol pro obsah 7"/>
          <p:cNvSpPr txBox="1">
            <a:spLocks/>
          </p:cNvSpPr>
          <p:nvPr/>
        </p:nvSpPr>
        <p:spPr bwMode="auto">
          <a:xfrm>
            <a:off x="4512790" y="5700582"/>
            <a:ext cx="3731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26, 27 Osobní automobil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31" y="3693150"/>
            <a:ext cx="3906999" cy="195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07" y="1836219"/>
            <a:ext cx="3983699" cy="19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 Periodická tabulka foto z návodu Chemická laboratoř, výrobce 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Clementoni</a:t>
            </a:r>
            <a:endParaRPr lang="cs-CZ" sz="2000" dirty="0" smtClean="0"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2, 3, 4  Modely byly vytvořeny v programu ACD/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ChemSketch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(Freeware)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www.labo.cz/mft/img/ptall1.gif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sz="2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Hematit. Zdroj: Mineralogie pro školy.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web.natur.cuni.cz/ugmnz/mineral/mineral/fotv/hematit_1.jpg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5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- 25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 Ivana Töpferová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smtClean="0">
                <a:latin typeface="Verdana" pitchFamily="34" charset="0"/>
              </a:rPr>
              <a:t>Obr. 26, 27 Osobní automobil. Zdroj: Škoda Auto, a.s.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Verdana" pitchFamily="34" charset="0"/>
                <a:hlinkClick r:id="rId4"/>
              </a:rPr>
              <a:t>http://</a:t>
            </a:r>
            <a:r>
              <a:rPr lang="cs-CZ" sz="2000" dirty="0" smtClean="0">
                <a:latin typeface="Verdana" pitchFamily="34" charset="0"/>
                <a:hlinkClick r:id="rId4"/>
              </a:rPr>
              <a:t>www.skoda-auto.cz</a:t>
            </a:r>
            <a:endParaRPr lang="cs-CZ" sz="2000" dirty="0" smtClean="0">
              <a:latin typeface="Verdana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2000" dirty="0" smtClean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978-80-7289-282-2.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hangingPunct="1"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060848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anorganická chemie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kovy, fyzikální a chemické vlastnosti, výskyt, výroba, použití, koroze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vysvětlování, demonstrace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Kovy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357563"/>
            <a:ext cx="7056437" cy="295116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500" dirty="0">
                <a:latin typeface="Verdana" pitchFamily="34" charset="0"/>
              </a:rPr>
              <a:t>p</a:t>
            </a:r>
            <a:r>
              <a:rPr lang="cs-CZ" sz="3500" dirty="0" smtClean="0">
                <a:latin typeface="Verdana" pitchFamily="34" charset="0"/>
              </a:rPr>
              <a:t>řibližně 80% všech prvků</a:t>
            </a:r>
          </a:p>
          <a:p>
            <a:pPr eaLnBrk="1" hangingPunct="1"/>
            <a:r>
              <a:rPr lang="cs-CZ" sz="3500" dirty="0" smtClean="0">
                <a:latin typeface="Verdana" pitchFamily="34" charset="0"/>
              </a:rPr>
              <a:t> v periodické tabulce</a:t>
            </a:r>
            <a:endParaRPr lang="cs-CZ" sz="3500" baseline="-250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4813"/>
          </a:xfrm>
          <a:prstGeom prst="rect">
            <a:avLst/>
          </a:prstGeom>
        </p:spPr>
      </p:pic>
      <p:sp>
        <p:nvSpPr>
          <p:cNvPr id="4" name="Zástupný symbol pro obsah 7"/>
          <p:cNvSpPr txBox="1">
            <a:spLocks/>
          </p:cNvSpPr>
          <p:nvPr/>
        </p:nvSpPr>
        <p:spPr bwMode="auto">
          <a:xfrm>
            <a:off x="107504" y="6488668"/>
            <a:ext cx="396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 Periodická soustava prvků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-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látky,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které dobře vedou elektrický proud i teplo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čisté a hladké plochy mají kovový lesk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kujné a tažné,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ohebné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neprůhledné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běžných podmínek pevné látky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(pouze rtuť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kapalina)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většina kovů krystaluje v krychlové nebo šesterečné soustavě</a:t>
            </a:r>
          </a:p>
          <a:p>
            <a:pPr eaLnBrk="1" hangingPunct="1">
              <a:buFont typeface="Arial" charset="0"/>
              <a:buNone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1710538" y="6299497"/>
            <a:ext cx="5715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2</a:t>
            </a:r>
            <a:r>
              <a:rPr lang="cs-CZ" dirty="0" smtClean="0">
                <a:latin typeface="Verdana" pitchFamily="34" charset="0"/>
              </a:rPr>
              <a:t>, </a:t>
            </a:r>
            <a:r>
              <a:rPr lang="cs-CZ" dirty="0">
                <a:latin typeface="Verdana" pitchFamily="34" charset="0"/>
              </a:rPr>
              <a:t>3</a:t>
            </a:r>
            <a:r>
              <a:rPr lang="cs-CZ" dirty="0" smtClean="0">
                <a:latin typeface="Verdana" pitchFamily="34" charset="0"/>
              </a:rPr>
              <a:t>, </a:t>
            </a:r>
            <a:r>
              <a:rPr lang="cs-CZ" dirty="0">
                <a:latin typeface="Verdana" pitchFamily="34" charset="0"/>
              </a:rPr>
              <a:t>4</a:t>
            </a:r>
            <a:r>
              <a:rPr lang="cs-CZ" dirty="0" smtClean="0">
                <a:latin typeface="Verdana" pitchFamily="34" charset="0"/>
              </a:rPr>
              <a:t>  Modely krystalových struktur kovů</a:t>
            </a:r>
            <a:endParaRPr lang="cs-CZ" dirty="0">
              <a:latin typeface="Calibri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10199"/>
              </p:ext>
            </p:extLst>
          </p:nvPr>
        </p:nvGraphicFramePr>
        <p:xfrm>
          <a:off x="2192562" y="5326360"/>
          <a:ext cx="1030287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3" name="ChemSketch" r:id="rId3" imgW="1030320" imgH="972360" progId="ACD.ChemSketch.20">
                  <p:embed/>
                </p:oleObj>
              </mc:Choice>
              <mc:Fallback>
                <p:oleObj name="ChemSketch" r:id="rId3" imgW="1030320" imgH="9723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2562" y="5326360"/>
                        <a:ext cx="1030287" cy="973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531867"/>
              </p:ext>
            </p:extLst>
          </p:nvPr>
        </p:nvGraphicFramePr>
        <p:xfrm>
          <a:off x="4054711" y="5326359"/>
          <a:ext cx="1027113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4" name="ChemSketch" r:id="rId5" imgW="1027080" imgH="972360" progId="ACD.ChemSketch.20">
                  <p:embed/>
                </p:oleObj>
              </mc:Choice>
              <mc:Fallback>
                <p:oleObj name="ChemSketch" r:id="rId5" imgW="1027080" imgH="9723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4711" y="5326359"/>
                        <a:ext cx="1027113" cy="973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720890"/>
              </p:ext>
            </p:extLst>
          </p:nvPr>
        </p:nvGraphicFramePr>
        <p:xfrm>
          <a:off x="5652120" y="4947463"/>
          <a:ext cx="1328737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5" name="ChemSketch" r:id="rId7" imgW="1328760" imgH="1536120" progId="ACD.ChemSketch.20">
                  <p:embed/>
                </p:oleObj>
              </mc:Choice>
              <mc:Fallback>
                <p:oleObj name="ChemSketch" r:id="rId7" imgW="1328760" imgH="15361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2120" y="4947463"/>
                        <a:ext cx="1328737" cy="153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-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tvoří slitiny = lze je slévat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lektropozitivní, odštěpují valenční elektrony, tvoří kationty – viz kovová vazba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nízkou hodnotu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elektronegativity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jejich oxidy reagují s vodou za tvorby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zásad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jejich hydroxidy reagují s kyselinami za vzniku solí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vody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32265" b="19131"/>
          <a:stretch/>
        </p:blipFill>
        <p:spPr>
          <a:xfrm>
            <a:off x="4841174" y="4677221"/>
            <a:ext cx="3425040" cy="1787321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2267744" y="6127233"/>
            <a:ext cx="25734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5</a:t>
            </a:r>
            <a:r>
              <a:rPr lang="cs-CZ" dirty="0" smtClean="0">
                <a:latin typeface="Verdana" pitchFamily="34" charset="0"/>
              </a:rPr>
              <a:t> Tyče z mosazi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4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Kovy - výskyt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556792"/>
            <a:ext cx="4591422" cy="48245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ryzí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kovy v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přírodě  Au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většinou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sloučeninách, které tvoří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nerosty: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rudy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oxidy a hydroxidy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171575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sírany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171575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uhličitany</a:t>
            </a:r>
          </a:p>
          <a:p>
            <a:pPr marL="0" indent="0" defTabSz="1171575">
              <a:lnSpc>
                <a:spcPct val="100000"/>
              </a:lnSpc>
              <a:spcBef>
                <a:spcPts val="70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křemičitany</a:t>
            </a:r>
          </a:p>
          <a:p>
            <a:pPr marL="0" indent="0" defTabSz="1171575">
              <a:lnSpc>
                <a:spcPct val="100000"/>
              </a:lnSpc>
              <a:spcBef>
                <a:spcPts val="70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halogenidy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1171575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fosforečnany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29150" y="1640959"/>
            <a:ext cx="3886200" cy="4740368"/>
          </a:xfrm>
        </p:spPr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lnSpc>
                <a:spcPct val="120000"/>
              </a:lnSpc>
              <a:spcBef>
                <a:spcPts val="700"/>
              </a:spcBef>
              <a:buNone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konkrétní příklady rud.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082" name="Picture 2" descr="http://web.natur.cuni.cz/ugmnz/mineral/mineral/fotv/hemati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16" y="2204864"/>
            <a:ext cx="3817110" cy="28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6576409" y="1674298"/>
            <a:ext cx="2044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6</a:t>
            </a:r>
            <a:r>
              <a:rPr lang="cs-CZ" dirty="0" smtClean="0">
                <a:latin typeface="Verdana" pitchFamily="34" charset="0"/>
              </a:rPr>
              <a:t>  Hematit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7645"/>
            <a:ext cx="2956617" cy="39428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r="20344"/>
          <a:stretch/>
        </p:blipFill>
        <p:spPr>
          <a:xfrm>
            <a:off x="3515866" y="197645"/>
            <a:ext cx="2756892" cy="2534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t="24154" r="30704" b="42240"/>
          <a:stretch/>
        </p:blipFill>
        <p:spPr>
          <a:xfrm>
            <a:off x="397717" y="4293669"/>
            <a:ext cx="2302075" cy="22323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302" b="-40778"/>
          <a:stretch/>
        </p:blipFill>
        <p:spPr>
          <a:xfrm>
            <a:off x="4243227" y="2854105"/>
            <a:ext cx="3331866" cy="24984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7897"/>
            <a:ext cx="2592572" cy="19440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45" y="2254419"/>
            <a:ext cx="2515248" cy="18860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14458" r="20906" b="9873"/>
          <a:stretch/>
        </p:blipFill>
        <p:spPr>
          <a:xfrm>
            <a:off x="3590866" y="4430594"/>
            <a:ext cx="2341993" cy="20888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59222" r="27778" b="3285"/>
          <a:stretch/>
        </p:blipFill>
        <p:spPr>
          <a:xfrm>
            <a:off x="6732239" y="4239279"/>
            <a:ext cx="2127153" cy="22973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904217" y="124164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Měď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99792" y="37752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Cín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375162" y="295435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Hliník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031210" y="613021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Rtuť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982065" y="617825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Kobalt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188804" y="613021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Zinek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935094" y="23354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Stříbro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Zástupný symbol pro obsah 7"/>
          <p:cNvSpPr txBox="1">
            <a:spLocks/>
          </p:cNvSpPr>
          <p:nvPr/>
        </p:nvSpPr>
        <p:spPr bwMode="auto">
          <a:xfrm>
            <a:off x="2661511" y="6459460"/>
            <a:ext cx="4574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7, 8, 9, 10, 11, 12, 13, 14 Kovy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6249" r="22245" b="14622"/>
          <a:stretch/>
        </p:blipFill>
        <p:spPr>
          <a:xfrm>
            <a:off x="5364088" y="362397"/>
            <a:ext cx="3484621" cy="29225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6942" r="24012" b="3791"/>
          <a:stretch/>
        </p:blipFill>
        <p:spPr>
          <a:xfrm>
            <a:off x="323528" y="362397"/>
            <a:ext cx="4896544" cy="61206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71279"/>
            <a:ext cx="2333426" cy="31117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635896" y="572097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Hořčík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09100" y="26369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Zlato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16630" y="61137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Molybden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Zástupný symbol pro obsah 7"/>
          <p:cNvSpPr txBox="1">
            <a:spLocks/>
          </p:cNvSpPr>
          <p:nvPr/>
        </p:nvSpPr>
        <p:spPr bwMode="auto">
          <a:xfrm>
            <a:off x="2661511" y="6459460"/>
            <a:ext cx="4574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15, 16, 17 Kovy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5553</TotalTime>
  <Words>604</Words>
  <Application>Microsoft Office PowerPoint</Application>
  <PresentationFormat>Předvádění na obrazovce (4:3)</PresentationFormat>
  <Paragraphs>138</Paragraphs>
  <Slides>19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Office Theme</vt:lpstr>
      <vt:lpstr>ChemSketch</vt:lpstr>
      <vt:lpstr>Prezentace aplikace PowerPoint</vt:lpstr>
      <vt:lpstr>Prezentace aplikace PowerPoint</vt:lpstr>
      <vt:lpstr>Kovy</vt:lpstr>
      <vt:lpstr>Prezentace aplikace PowerPoint</vt:lpstr>
      <vt:lpstr>Kovy - vlastnosti</vt:lpstr>
      <vt:lpstr>Kovy - vlastnosti</vt:lpstr>
      <vt:lpstr>Kovy - výskyt</vt:lpstr>
      <vt:lpstr>Prezentace aplikace PowerPoint</vt:lpstr>
      <vt:lpstr>Prezentace aplikace PowerPoint</vt:lpstr>
      <vt:lpstr>Přehled kovů</vt:lpstr>
      <vt:lpstr>Výroba kovů</vt:lpstr>
      <vt:lpstr>Prezentace aplikace PowerPoint</vt:lpstr>
      <vt:lpstr>Výroba kovů</vt:lpstr>
      <vt:lpstr>Chemická reaktivita kovů</vt:lpstr>
      <vt:lpstr>Koroze</vt:lpstr>
      <vt:lpstr>Využití kovů</vt:lpstr>
      <vt:lpstr>Využití kovů</vt:lpstr>
      <vt:lpstr>Seznam obrázků:</vt:lpstr>
      <vt:lpstr>Použité 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Ondřej Havrda</cp:lastModifiedBy>
  <cp:revision>598</cp:revision>
  <dcterms:created xsi:type="dcterms:W3CDTF">2012-09-09T15:49:48Z</dcterms:created>
  <dcterms:modified xsi:type="dcterms:W3CDTF">2013-05-09T09:05:30Z</dcterms:modified>
</cp:coreProperties>
</file>