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Slohové rozvrstvení slovní zásoby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>
                <a:solidFill>
                  <a:schemeClr val="bg1"/>
                </a:solidFill>
                <a:latin typeface="+mn-lt"/>
              </a:rPr>
              <a:t>PaedDr. Hana Vítová</a:t>
            </a:r>
            <a:endParaRPr lang="cs-CZ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cs-CZ" sz="1400" dirty="0">
                <a:solidFill>
                  <a:prstClr val="black"/>
                </a:solidFill>
                <a:latin typeface="Corbel" panose="020B0503020204020204" pitchFamily="34" charset="0"/>
              </a:rPr>
              <a:t>Střední průmyslová škola, Mladá Boleslav, Havlíčkova 456</a:t>
            </a:r>
          </a:p>
          <a:p>
            <a:pPr lvl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endParaRPr lang="cs-CZ" sz="14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cs-CZ" sz="1400" dirty="0">
                <a:solidFill>
                  <a:prstClr val="black"/>
                </a:solidFill>
                <a:latin typeface="Corbel" panose="020B0503020204020204" pitchFamily="34" charset="0"/>
              </a:rPr>
              <a:t>CZ.1.07/1.5.00/34.0861</a:t>
            </a:r>
          </a:p>
          <a:p>
            <a:pPr lvl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cs-CZ" sz="1400" dirty="0">
                <a:solidFill>
                  <a:prstClr val="black"/>
                </a:solidFill>
                <a:latin typeface="Corbel" panose="020B0503020204020204" pitchFamily="34" charset="0"/>
              </a:rPr>
              <a:t>MODERNIZACE VÝUKY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051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Citově zabarvená slova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Kladně zabarvená:                                          Záporně zabarvená:</a:t>
            </a:r>
          </a:p>
          <a:p>
            <a:pPr marL="0" indent="0">
              <a:buNone/>
            </a:pPr>
            <a:r>
              <a:rPr lang="cs-CZ" dirty="0" smtClean="0"/>
              <a:t> - familiární /děťátko/                                           - hanlivá /špicl/ </a:t>
            </a:r>
          </a:p>
          <a:p>
            <a:pPr marL="0" indent="0">
              <a:buNone/>
            </a:pPr>
            <a:r>
              <a:rPr lang="cs-CZ" dirty="0" smtClean="0"/>
              <a:t> - dětská /papat/                                                     - vulgární /vůl/</a:t>
            </a:r>
          </a:p>
          <a:p>
            <a:pPr marL="0" indent="0">
              <a:buNone/>
            </a:pPr>
            <a:r>
              <a:rPr lang="cs-CZ" dirty="0" smtClean="0"/>
              <a:t> - zdomácnělá /</a:t>
            </a:r>
            <a:r>
              <a:rPr lang="cs-CZ" dirty="0" err="1" smtClean="0"/>
              <a:t>brácha</a:t>
            </a:r>
            <a:r>
              <a:rPr lang="cs-CZ" dirty="0" smtClean="0"/>
              <a:t>/                                       - dysfemismy /zdechnout/</a:t>
            </a:r>
          </a:p>
          <a:p>
            <a:pPr marL="0" indent="0">
              <a:buNone/>
            </a:pPr>
            <a:r>
              <a:rPr lang="cs-CZ" dirty="0" smtClean="0"/>
              <a:t> - eufemismy /zesnout/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859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Samostatná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Uveďte po jednom příkladu k výše uvedeným slovům slohově zabarveným.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Ve kterém funkčním stylu je slohové zabarvení žádoucí a jakou funkci zde plní?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V jakém stylu se naopak slohově zabarvená slovní zásoba neobjevuje a proč?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004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Slovní zásoba: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a/ slohově neutrální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b/ slohově zabarvená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Slohové zabarvení podle: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a/ spisovnosti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b/ dobového zabarvení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c/ citového zabarvení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792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None/>
            </a:pPr>
            <a:r>
              <a:rPr lang="cs-CZ" sz="2400" dirty="0" smtClean="0">
                <a:solidFill>
                  <a:prstClr val="black"/>
                </a:solidFill>
              </a:rPr>
              <a:t> - SOCHROVÁ</a:t>
            </a:r>
            <a:r>
              <a:rPr lang="cs-CZ" sz="2400" dirty="0">
                <a:solidFill>
                  <a:prstClr val="black"/>
                </a:solidFill>
              </a:rPr>
              <a:t>, Marie. </a:t>
            </a:r>
            <a:r>
              <a:rPr lang="cs-CZ" sz="2400" i="1" dirty="0">
                <a:solidFill>
                  <a:prstClr val="black"/>
                </a:solidFill>
              </a:rPr>
              <a:t>Český jazyk a literatura: ucelená, přehledná, osvědčená příprava k maturitě a k přijímacím zkouškám na střední a vysoké školy</a:t>
            </a:r>
            <a:r>
              <a:rPr lang="cs-CZ" sz="2400" dirty="0">
                <a:solidFill>
                  <a:prstClr val="black"/>
                </a:solidFill>
              </a:rPr>
              <a:t>. Havlíčkův Brod: Fragment, 2007. ISBN 978-80-253-0468-6. 80-7358-082-9</a:t>
            </a:r>
            <a:endParaRPr lang="cs-CZ" sz="2400" dirty="0">
              <a:solidFill>
                <a:prstClr val="black">
                  <a:lumMod val="85000"/>
                  <a:lumOff val="15000"/>
                </a:prstClr>
              </a:solidFill>
              <a:latin typeface="Garamond" panose="02020404030301010803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769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331720" y="-3259124"/>
            <a:ext cx="13318719" cy="325912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Anotace</a:t>
            </a:r>
            <a:br>
              <a:rPr lang="cs-CZ" sz="1800" b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Předmět:</a:t>
            </a:r>
            <a:r>
              <a:rPr lang="cs-CZ" sz="1800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cs-CZ" sz="1800" i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český jazyk a literatura</a:t>
            </a:r>
            <a:br>
              <a:rPr lang="cs-CZ" sz="1800" i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Ročník: </a:t>
            </a:r>
            <a:r>
              <a:rPr lang="cs-CZ" sz="1800" i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IV.</a:t>
            </a:r>
            <a:r>
              <a:rPr lang="cs-CZ" sz="1800" i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ročník SŠ</a:t>
            </a:r>
            <a:br>
              <a:rPr lang="cs-CZ" sz="1800" i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Tematický celek: </a:t>
            </a:r>
            <a:r>
              <a:rPr lang="cs-CZ" sz="1800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opakování mluvnického učiva 1.-4. ročníku</a:t>
            </a:r>
            <a:r>
              <a:rPr lang="cs-CZ" sz="18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Klíčová slova: </a:t>
            </a:r>
            <a:r>
              <a:rPr lang="cs-CZ" sz="1800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slova neutrální, slova slohově zabarvená</a:t>
            </a:r>
            <a:r>
              <a:rPr lang="cs-CZ" sz="1800" b="1" i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cs-CZ" sz="1800" b="1" i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Forma:</a:t>
            </a:r>
            <a:r>
              <a:rPr lang="cs-CZ" sz="1800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cs-CZ" sz="1800" i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výklad	</a:t>
            </a:r>
            <a:br>
              <a:rPr lang="cs-CZ" sz="1800" i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Datum vytvoření: </a:t>
            </a:r>
            <a:r>
              <a:rPr lang="cs-CZ" sz="1800" kern="0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1.5.2013</a:t>
            </a:r>
            <a:r>
              <a:rPr lang="cs-CZ" sz="1800" i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cs-CZ" sz="1800" i="1" kern="0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539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Slohové rozvrstvení slovní zásoby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flipH="1">
            <a:off x="12192000" y="4097850"/>
            <a:ext cx="1715911" cy="132081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652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 zásoba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 slov určitého jazyka</a:t>
            </a:r>
          </a:p>
          <a:p>
            <a:r>
              <a:rPr lang="cs-CZ" dirty="0" smtClean="0"/>
              <a:t>Dělí se z hlediska stylistiky:</a:t>
            </a:r>
          </a:p>
          <a:p>
            <a:pPr marL="0" indent="0">
              <a:buNone/>
            </a:pPr>
            <a:r>
              <a:rPr lang="cs-CZ" dirty="0" smtClean="0"/>
              <a:t> a/ slova stylově neutrální – lze je použít v jakékoliv situaci</a:t>
            </a:r>
          </a:p>
          <a:p>
            <a:pPr marL="0" indent="0">
              <a:buNone/>
            </a:pPr>
            <a:r>
              <a:rPr lang="cs-CZ" dirty="0" smtClean="0"/>
              <a:t> b/ slova stylově zabarvená – použitelná jen v určitých situacích, v některých         funkčních stylech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Co rozumíme pojmem funkční styl?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807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Slova  stylově  zabarvená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Zabarvení slov podle:</a:t>
            </a:r>
          </a:p>
          <a:p>
            <a:pPr marL="0" indent="0">
              <a:buNone/>
            </a:pPr>
            <a:r>
              <a:rPr lang="cs-CZ" dirty="0" smtClean="0"/>
              <a:t> a/ spisovnosti</a:t>
            </a:r>
          </a:p>
          <a:p>
            <a:pPr marL="0" indent="0">
              <a:buNone/>
            </a:pPr>
            <a:r>
              <a:rPr lang="cs-CZ" dirty="0" smtClean="0"/>
              <a:t> b/ dobového zabarvení</a:t>
            </a:r>
          </a:p>
          <a:p>
            <a:pPr marL="0" indent="0">
              <a:buNone/>
            </a:pPr>
            <a:r>
              <a:rPr lang="cs-CZ" dirty="0" smtClean="0"/>
              <a:t> c/ citového zabarvení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159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Zabarvení </a:t>
            </a:r>
            <a:r>
              <a:rPr lang="cs-CZ" dirty="0" smtClean="0"/>
              <a:t>slov podle spisovnosti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Slova spisovná a nespisovná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Uveďte situace, kdy je vhodné používat čistě spisovnou češtinu. Jaké znáte slovníky a jazykové příručky, kde si můžete ověřit jazykovou správnost?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Existují i slovníky nespisovné češtiny?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94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Slova spisovná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FFFFFF"/>
              </a:buClr>
              <a:buNone/>
            </a:pPr>
            <a:endParaRPr lang="cs-CZ" b="1" dirty="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</a:pPr>
            <a:r>
              <a:rPr lang="cs-CZ" dirty="0">
                <a:solidFill>
                  <a:srgbClr val="FFFFFF"/>
                </a:solidFill>
              </a:rPr>
              <a:t>neutrální /škola/</a:t>
            </a:r>
          </a:p>
          <a:p>
            <a:pPr lvl="0">
              <a:buClr>
                <a:srgbClr val="FFFFFF"/>
              </a:buClr>
            </a:pPr>
            <a:r>
              <a:rPr lang="cs-CZ" dirty="0">
                <a:solidFill>
                  <a:srgbClr val="FFFFFF"/>
                </a:solidFill>
              </a:rPr>
              <a:t>hovorová /koukat/</a:t>
            </a:r>
          </a:p>
          <a:p>
            <a:pPr lvl="0">
              <a:buClr>
                <a:srgbClr val="FFFFFF"/>
              </a:buClr>
            </a:pPr>
            <a:r>
              <a:rPr lang="cs-CZ" dirty="0">
                <a:solidFill>
                  <a:srgbClr val="FFFFFF"/>
                </a:solidFill>
              </a:rPr>
              <a:t>knižní /udatný/</a:t>
            </a:r>
          </a:p>
          <a:p>
            <a:pPr lvl="0">
              <a:buClr>
                <a:srgbClr val="FFFFFF"/>
              </a:buClr>
            </a:pPr>
            <a:r>
              <a:rPr lang="cs-CZ" dirty="0">
                <a:solidFill>
                  <a:srgbClr val="FFFFFF"/>
                </a:solidFill>
              </a:rPr>
              <a:t>básnická /oř/</a:t>
            </a:r>
          </a:p>
          <a:p>
            <a:pPr lvl="0">
              <a:buClr>
                <a:srgbClr val="FFFFFF"/>
              </a:buClr>
            </a:pPr>
            <a:r>
              <a:rPr lang="cs-CZ" dirty="0">
                <a:solidFill>
                  <a:srgbClr val="FFFFFF"/>
                </a:solidFill>
              </a:rPr>
              <a:t>terminologie /substantivum/</a:t>
            </a:r>
          </a:p>
        </p:txBody>
      </p:sp>
    </p:spTree>
    <p:extLst>
      <p:ext uri="{BB962C8B-B14F-4D97-AF65-F5344CB8AC3E}">
        <p14:creationId xmlns:p14="http://schemas.microsoft.com/office/powerpoint/2010/main" val="586278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Slova nespisovná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becná čeština /šichta/</a:t>
            </a:r>
          </a:p>
          <a:p>
            <a:r>
              <a:rPr lang="cs-CZ" dirty="0"/>
              <a:t>n</a:t>
            </a:r>
            <a:r>
              <a:rPr lang="cs-CZ" dirty="0" smtClean="0"/>
              <a:t>ářečí /ogar/</a:t>
            </a:r>
          </a:p>
          <a:p>
            <a:r>
              <a:rPr lang="cs-CZ" dirty="0"/>
              <a:t>p</a:t>
            </a:r>
            <a:r>
              <a:rPr lang="cs-CZ" dirty="0" smtClean="0"/>
              <a:t>rofesionalismy /</a:t>
            </a:r>
            <a:r>
              <a:rPr lang="cs-CZ" dirty="0" err="1" smtClean="0"/>
              <a:t>trafo</a:t>
            </a:r>
            <a:r>
              <a:rPr lang="cs-CZ" dirty="0" smtClean="0"/>
              <a:t>/</a:t>
            </a:r>
          </a:p>
          <a:p>
            <a:r>
              <a:rPr lang="cs-CZ" dirty="0"/>
              <a:t>s</a:t>
            </a:r>
            <a:r>
              <a:rPr lang="cs-CZ" dirty="0" smtClean="0"/>
              <a:t>lang /sardel/</a:t>
            </a:r>
          </a:p>
          <a:p>
            <a:r>
              <a:rPr lang="cs-CZ" dirty="0"/>
              <a:t>a</a:t>
            </a:r>
            <a:r>
              <a:rPr lang="cs-CZ" dirty="0" smtClean="0"/>
              <a:t>rgot /káča/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Jakou funkci plní v jazyce slang? Pro jaká prostředí je typický?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250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Dobově zabarvená slova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</a:t>
            </a:r>
            <a:r>
              <a:rPr lang="cs-CZ" dirty="0" smtClean="0"/>
              <a:t>istorismy /palcát/</a:t>
            </a:r>
          </a:p>
          <a:p>
            <a:r>
              <a:rPr lang="cs-CZ" dirty="0"/>
              <a:t>a</a:t>
            </a:r>
            <a:r>
              <a:rPr lang="cs-CZ" dirty="0" smtClean="0"/>
              <a:t>rchaismy /almara/</a:t>
            </a:r>
          </a:p>
          <a:p>
            <a:r>
              <a:rPr lang="cs-CZ" dirty="0"/>
              <a:t>n</a:t>
            </a:r>
            <a:r>
              <a:rPr lang="cs-CZ" dirty="0" smtClean="0"/>
              <a:t>eologismy /rogalo/</a:t>
            </a:r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V jakém funkčním stylu se často </a:t>
            </a:r>
            <a:r>
              <a:rPr lang="cs-CZ" smtClean="0">
                <a:solidFill>
                  <a:srgbClr val="FF0000"/>
                </a:solidFill>
              </a:rPr>
              <a:t>setkáváme </a:t>
            </a:r>
            <a:r>
              <a:rPr lang="cs-CZ" smtClean="0">
                <a:solidFill>
                  <a:srgbClr val="FF0000"/>
                </a:solidFill>
              </a:rPr>
              <a:t>s </a:t>
            </a:r>
            <a:r>
              <a:rPr lang="cs-CZ" dirty="0" smtClean="0">
                <a:solidFill>
                  <a:srgbClr val="FF0000"/>
                </a:solidFill>
              </a:rPr>
              <a:t>archaismy a s neologismy?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860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TC103090430[[fn=Pruhovaný]]</Template>
  <TotalTime>100</TotalTime>
  <Words>376</Words>
  <Application>Microsoft Office PowerPoint</Application>
  <PresentationFormat>Širokoúhlá obrazovka</PresentationFormat>
  <Paragraphs>70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Corbel</vt:lpstr>
      <vt:lpstr>Garamond</vt:lpstr>
      <vt:lpstr>Wingdings</vt:lpstr>
      <vt:lpstr>Pruhy</vt:lpstr>
      <vt:lpstr>Slohové rozvrstvení slovní zásoby  PaedDr. Hana Vítová</vt:lpstr>
      <vt:lpstr>Prezentace aplikace PowerPoint</vt:lpstr>
      <vt:lpstr>Slohové rozvrstvení slovní zásoby</vt:lpstr>
      <vt:lpstr>Slovní zásoba</vt:lpstr>
      <vt:lpstr>Slova  stylově  zabarvená</vt:lpstr>
      <vt:lpstr>Zabarvení slov podle spisovnosti</vt:lpstr>
      <vt:lpstr>Slova spisovná</vt:lpstr>
      <vt:lpstr>Slova nespisovná</vt:lpstr>
      <vt:lpstr>Dobově zabarvená slova</vt:lpstr>
      <vt:lpstr>Citově zabarvená slova</vt:lpstr>
      <vt:lpstr>Samostatná práce</vt:lpstr>
      <vt:lpstr>Shrnutí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Slohové rozvrstvení slovní zásoby</dc:title>
  <dc:creator>Hana Vítová</dc:creator>
  <cp:lastModifiedBy>Hana Vítová</cp:lastModifiedBy>
  <cp:revision>16</cp:revision>
  <dcterms:created xsi:type="dcterms:W3CDTF">2013-04-25T14:42:57Z</dcterms:created>
  <dcterms:modified xsi:type="dcterms:W3CDTF">2013-05-01T16:28:16Z</dcterms:modified>
</cp:coreProperties>
</file>