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transition spd="med">
    <p:pull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75267" y="1352653"/>
            <a:ext cx="9404723" cy="140053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Slovo a jeho význam</a:t>
            </a:r>
            <a:endParaRPr lang="cs-CZ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300" dirty="0">
                <a:latin typeface="Century Gothic" panose="020B0502020202020204" pitchFamily="34" charset="0"/>
                <a:cs typeface="Arial" panose="020B0604020202020204" pitchFamily="34" charset="0"/>
              </a:rPr>
              <a:t>PaedDr. Hana Vítová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600" dirty="0">
                <a:latin typeface="Century Gothic" panose="020B0502020202020204" pitchFamily="34" charset="0"/>
                <a:cs typeface="Arial" panose="020B0604020202020204" pitchFamily="34" charset="0"/>
              </a:rPr>
              <a:t>Střední průmyslová škola, Mladá Boleslav, Havlíčkova 456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600" dirty="0">
                <a:latin typeface="Century Gothic" panose="020B0502020202020204" pitchFamily="34" charset="0"/>
                <a:cs typeface="Arial" panose="020B0604020202020204" pitchFamily="34" charset="0"/>
              </a:rPr>
              <a:t>CZ.1.07/1.5.00/34.0861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1600" dirty="0">
                <a:latin typeface="Century Gothic" panose="020B0502020202020204" pitchFamily="34" charset="0"/>
                <a:cs typeface="Arial" panose="020B0604020202020204" pitchFamily="34" charset="0"/>
              </a:rPr>
              <a:t>MODERNIZACE VÝUKY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671" y="895453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671" y="916124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671" y="916124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03093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Synonyma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Slova, která mají stejný nebo podobný význam, ale mají různou formu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a/ </a:t>
            </a:r>
            <a:r>
              <a:rPr lang="cs-CZ" b="1" dirty="0" smtClean="0"/>
              <a:t>synonyma naprostá </a:t>
            </a:r>
            <a:r>
              <a:rPr lang="cs-CZ" dirty="0" smtClean="0"/>
              <a:t>– zcela zaměnitelná, mají stejný význam / hezký – pěkný /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b</a:t>
            </a:r>
            <a:r>
              <a:rPr lang="cs-CZ" b="1" dirty="0" smtClean="0"/>
              <a:t>/ synonyma částečná </a:t>
            </a:r>
            <a:r>
              <a:rPr lang="cs-CZ" dirty="0" smtClean="0"/>
              <a:t>– liší se :</a:t>
            </a:r>
          </a:p>
          <a:p>
            <a:pPr marL="0" indent="0">
              <a:buNone/>
            </a:pPr>
            <a:r>
              <a:rPr lang="cs-CZ" dirty="0" smtClean="0"/>
              <a:t> - ve významovém odstínu / hezký – krásný /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slohovým zabarvením / jít – kráčet /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citovým zabarvením / jíst – papat /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z hlediska spisovnosti / práce – makačka /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Uveďte další příklady odlišností synonym.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0415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Antonyma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lova významově opačná, protikladná</a:t>
            </a:r>
          </a:p>
          <a:p>
            <a:r>
              <a:rPr lang="cs-CZ" dirty="0"/>
              <a:t>n</a:t>
            </a:r>
            <a:r>
              <a:rPr lang="cs-CZ" dirty="0" smtClean="0"/>
              <a:t>apř. – starý – mladý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- vysoký – nízký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Často antonyma používáme v ironii. Vysvětlete proč a uveďte příklad.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570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lova mají význam slovní a mluvnický</a:t>
            </a:r>
          </a:p>
          <a:p>
            <a:r>
              <a:rPr lang="cs-CZ" dirty="0"/>
              <a:t>j</a:t>
            </a:r>
            <a:r>
              <a:rPr lang="cs-CZ" dirty="0" smtClean="0"/>
              <a:t>sou jednoznačná a mnohoznačná</a:t>
            </a:r>
          </a:p>
          <a:p>
            <a:r>
              <a:rPr lang="cs-CZ" dirty="0"/>
              <a:t>h</a:t>
            </a:r>
            <a:r>
              <a:rPr lang="cs-CZ" dirty="0" smtClean="0"/>
              <a:t>omonyma – slova souzvučná</a:t>
            </a:r>
          </a:p>
          <a:p>
            <a:r>
              <a:rPr lang="cs-CZ" dirty="0"/>
              <a:t>m</a:t>
            </a:r>
            <a:r>
              <a:rPr lang="cs-CZ" dirty="0" smtClean="0"/>
              <a:t>etafora a metonymie – přenášejí význam</a:t>
            </a:r>
          </a:p>
          <a:p>
            <a:r>
              <a:rPr lang="cs-CZ" dirty="0"/>
              <a:t>e</a:t>
            </a:r>
            <a:r>
              <a:rPr lang="cs-CZ" dirty="0" smtClean="0"/>
              <a:t>ufemismus - zjemňuje nepříjemnou skutečnost</a:t>
            </a:r>
          </a:p>
          <a:p>
            <a:r>
              <a:rPr lang="cs-CZ" dirty="0"/>
              <a:t>d</a:t>
            </a:r>
            <a:r>
              <a:rPr lang="cs-CZ" dirty="0" smtClean="0"/>
              <a:t>ysfemismus – opak eufemismu</a:t>
            </a:r>
          </a:p>
          <a:p>
            <a:r>
              <a:rPr lang="cs-CZ" dirty="0"/>
              <a:t>s</a:t>
            </a:r>
            <a:r>
              <a:rPr lang="cs-CZ" dirty="0" smtClean="0"/>
              <a:t>ynonyma – slova stejného nebo podobného významu</a:t>
            </a:r>
          </a:p>
          <a:p>
            <a:r>
              <a:rPr lang="cs-CZ" dirty="0"/>
              <a:t>a</a:t>
            </a:r>
            <a:r>
              <a:rPr lang="cs-CZ" dirty="0" smtClean="0"/>
              <a:t>ntonyma – slova významově opačná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8580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orbel" panose="020B0503020204020204"/>
              </a:rPr>
              <a:t>- SOCHROVÁ, Marie. </a:t>
            </a:r>
            <a:r>
              <a:rPr lang="cs-CZ" sz="2400" i="1" dirty="0">
                <a:latin typeface="Corbel" panose="020B0503020204020204"/>
              </a:rPr>
              <a:t>Český jazyk a literatura: ucelená, přehledná, osvědčená příprava k maturitě a k přijímacím zkouškám na střední a vysoké školy</a:t>
            </a:r>
            <a:r>
              <a:rPr lang="cs-CZ" sz="2400" dirty="0">
                <a:latin typeface="Corbel" panose="020B0503020204020204"/>
              </a:rPr>
              <a:t>. Havlíčkův Brod: Fragment, 2007. ISBN 978-80-253-0468-6. </a:t>
            </a:r>
            <a:r>
              <a:rPr lang="cs-CZ" sz="2400" dirty="0" smtClean="0">
                <a:latin typeface="Corbel" panose="020B0503020204020204"/>
              </a:rPr>
              <a:t>80-7358-082-9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cs-CZ" sz="2400" dirty="0">
                <a:latin typeface="Corbel" panose="020B0503020204020204"/>
              </a:rPr>
              <a:t>MUŽÍKOVÁ, Olga. </a:t>
            </a:r>
            <a:r>
              <a:rPr lang="cs-CZ" sz="2400" i="1" dirty="0">
                <a:latin typeface="Corbel" panose="020B0503020204020204"/>
              </a:rPr>
              <a:t>Odmaturuj z českého jazyka</a:t>
            </a:r>
            <a:r>
              <a:rPr lang="cs-CZ" sz="2400" dirty="0">
                <a:latin typeface="Corbel" panose="020B0503020204020204"/>
              </a:rPr>
              <a:t>. Brno: </a:t>
            </a:r>
            <a:r>
              <a:rPr lang="cs-CZ" sz="2400" dirty="0" err="1">
                <a:latin typeface="Corbel" panose="020B0503020204020204"/>
              </a:rPr>
              <a:t>Didaktis</a:t>
            </a:r>
            <a:r>
              <a:rPr lang="cs-CZ" sz="2400" dirty="0">
                <a:latin typeface="Corbel" panose="020B0503020204020204"/>
              </a:rPr>
              <a:t>, 2007. ISBN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668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0" y="2902407"/>
            <a:ext cx="9404723" cy="140053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Anotace </a:t>
            </a:r>
            <a:br>
              <a:rPr lang="cs-CZ" sz="1800" b="1" kern="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Předmět:</a:t>
            </a:r>
            <a:r>
              <a:rPr lang="cs-CZ" sz="1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0" dirty="0">
                <a:latin typeface="Century Gothic" panose="020B0502020202020204" pitchFamily="34" charset="0"/>
                <a:cs typeface="Arial" panose="020B0604020202020204" pitchFamily="34" charset="0"/>
              </a:rPr>
              <a:t>český jazyk a literatura</a:t>
            </a:r>
            <a:br>
              <a:rPr lang="cs-CZ" sz="1800" i="1" kern="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Ročník: </a:t>
            </a:r>
            <a:r>
              <a:rPr lang="cs-CZ" sz="1800" i="1" kern="0" dirty="0">
                <a:latin typeface="Century Gothic" panose="020B0502020202020204" pitchFamily="34" charset="0"/>
              </a:rPr>
              <a:t>IV.</a:t>
            </a:r>
            <a:r>
              <a:rPr lang="cs-CZ" sz="1800" i="1" kern="0" dirty="0">
                <a:latin typeface="Century Gothic" panose="020B0502020202020204" pitchFamily="34" charset="0"/>
                <a:cs typeface="Arial" panose="020B0604020202020204" pitchFamily="34" charset="0"/>
              </a:rPr>
              <a:t> ročník SŠ</a:t>
            </a:r>
            <a:br>
              <a:rPr lang="cs-CZ" sz="1800" i="1" kern="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Tematický celek: </a:t>
            </a:r>
            <a:r>
              <a:rPr lang="cs-CZ" sz="1800" kern="0" dirty="0">
                <a:latin typeface="Century Gothic" panose="020B0502020202020204" pitchFamily="34" charset="0"/>
                <a:cs typeface="Arial" panose="020B0604020202020204" pitchFamily="34" charset="0"/>
              </a:rPr>
              <a:t>opakování mluvnického učiva 1.-4. ročníku</a:t>
            </a:r>
            <a:r>
              <a:rPr lang="cs-CZ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Klíčová slova: </a:t>
            </a:r>
            <a:r>
              <a:rPr lang="cs-CZ" sz="1800" kern="0" dirty="0" smtClean="0">
                <a:latin typeface="Century Gothic" panose="020B0502020202020204" pitchFamily="34" charset="0"/>
              </a:rPr>
              <a:t>význam slov, slova jednoznačná a mnohoznačná, homonyma, metafora, metonymie, eufemismus, dysfemismus, synonyma, antonyma</a:t>
            </a:r>
            <a:r>
              <a:rPr lang="cs-CZ" sz="1800" b="1" i="1" kern="0" dirty="0"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800" b="1" i="1" kern="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Forma:</a:t>
            </a:r>
            <a:r>
              <a:rPr lang="cs-CZ" sz="1800" kern="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0" dirty="0">
                <a:latin typeface="Century Gothic" panose="020B0502020202020204" pitchFamily="34" charset="0"/>
                <a:cs typeface="Arial" panose="020B0604020202020204" pitchFamily="34" charset="0"/>
              </a:rPr>
              <a:t>výklad	</a:t>
            </a:r>
            <a:r>
              <a:rPr lang="cs-CZ" sz="1800" i="1" kern="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800" i="1" kern="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latin typeface="Century Gothic" panose="020B0502020202020204" pitchFamily="34" charset="0"/>
                <a:cs typeface="Arial" panose="020B0604020202020204" pitchFamily="34" charset="0"/>
              </a:rPr>
              <a:t>Datum vytvoření: </a:t>
            </a:r>
            <a:r>
              <a:rPr lang="cs-CZ" sz="1800" kern="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10.5..2013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8597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188155"/>
            <a:ext cx="8825658" cy="3329581"/>
          </a:xfrm>
        </p:spPr>
        <p:txBody>
          <a:bodyPr/>
          <a:lstStyle/>
          <a:p>
            <a:r>
              <a:rPr lang="cs-CZ" dirty="0" smtClean="0"/>
              <a:t>Slovo a jeho význam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803630" y="2610901"/>
            <a:ext cx="8825658" cy="86142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3519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Každé slovo má svůj význam: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a/ lexikální / slovní </a:t>
            </a:r>
            <a:r>
              <a:rPr lang="cs-CZ" dirty="0" smtClean="0"/>
              <a:t>/ - věcný, obsahový význam / škola je místo, kde se žáci učí /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 smtClean="0"/>
              <a:t>b/ gramatický / mluvnický </a:t>
            </a:r>
            <a:r>
              <a:rPr lang="cs-CZ" dirty="0" smtClean="0"/>
              <a:t>/ - vzniká až ve spojení s jinými slovy ve větě, vyjadřuje různé mluvnické kategorie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Jaké znáte mluvnické kategorie podstatných jmen a sloves?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43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 jednoznačná a mnohoznačná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</a:t>
            </a:r>
            <a:r>
              <a:rPr lang="cs-CZ" b="1" dirty="0" smtClean="0"/>
              <a:t>ednoznačná</a:t>
            </a:r>
            <a:r>
              <a:rPr lang="cs-CZ" dirty="0" smtClean="0"/>
              <a:t> – mají jen jeden význam / příslovce, Anna /</a:t>
            </a:r>
          </a:p>
          <a:p>
            <a:r>
              <a:rPr lang="cs-CZ" b="1" dirty="0"/>
              <a:t>m</a:t>
            </a:r>
            <a:r>
              <a:rPr lang="cs-CZ" b="1" dirty="0" smtClean="0"/>
              <a:t>nohoznačná</a:t>
            </a:r>
            <a:r>
              <a:rPr lang="cs-CZ" dirty="0" smtClean="0"/>
              <a:t> – mají více významů / jazyk, koruna /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Ve slovní zásobě převažují slova jednoznačná , nebo mnohoznačná?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Do jaké skupiny slov zařadíme termíny?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718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Homonyma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lova souzvučná</a:t>
            </a:r>
          </a:p>
          <a:p>
            <a:r>
              <a:rPr lang="cs-CZ" dirty="0"/>
              <a:t>z</a:t>
            </a:r>
            <a:r>
              <a:rPr lang="cs-CZ" dirty="0" smtClean="0"/>
              <a:t>nějí stejně, ale mají odlišný význam a původ </a:t>
            </a:r>
          </a:p>
          <a:p>
            <a:r>
              <a:rPr lang="cs-CZ" dirty="0"/>
              <a:t>n</a:t>
            </a:r>
            <a:r>
              <a:rPr lang="cs-CZ" dirty="0" smtClean="0"/>
              <a:t>apř. vinný – od vína – vinný střik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- od vina – vinný muž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Uveďte příklady dalších homonym.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8542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Metafora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řenesení významu na základě podobnosti</a:t>
            </a:r>
          </a:p>
          <a:p>
            <a:r>
              <a:rPr lang="cs-CZ" dirty="0"/>
              <a:t>n</a:t>
            </a:r>
            <a:r>
              <a:rPr lang="cs-CZ" dirty="0" smtClean="0"/>
              <a:t>apř. - jaro přichází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- zima se loučí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V jakém funkčním stylu je využíváno metafor nejvíce a proč?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Uveďte další příklady.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533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Metonymie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řenesení významu na základě věcné souvislosti</a:t>
            </a:r>
          </a:p>
          <a:p>
            <a:r>
              <a:rPr lang="cs-CZ" dirty="0"/>
              <a:t>n</a:t>
            </a:r>
            <a:r>
              <a:rPr lang="cs-CZ" dirty="0" smtClean="0"/>
              <a:t>apř. – číst Čapka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- smála se mu celá škola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Vysvětlete, v čem spočívá souvislost ve výše uvedených metonymiích.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089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Eufemismus a dysfemismus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Eufemismus</a:t>
            </a:r>
            <a:r>
              <a:rPr lang="cs-CZ" dirty="0" smtClean="0"/>
              <a:t> – jemněji označíme nevhodné, nepříjemné skutečnosti</a:t>
            </a:r>
          </a:p>
          <a:p>
            <a:r>
              <a:rPr lang="cs-CZ" dirty="0"/>
              <a:t>n</a:t>
            </a:r>
            <a:r>
              <a:rPr lang="cs-CZ" dirty="0" smtClean="0"/>
              <a:t>apř. – plnoštíhlý – tlustý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- pomalý – hloupý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Dysfemismus </a:t>
            </a:r>
            <a:r>
              <a:rPr lang="cs-CZ" dirty="0" smtClean="0"/>
              <a:t>– záměrné zveličení nepříjemné skutečnosti / opak eufemismu /</a:t>
            </a:r>
          </a:p>
          <a:p>
            <a:r>
              <a:rPr lang="cs-CZ" dirty="0"/>
              <a:t>n</a:t>
            </a:r>
            <a:r>
              <a:rPr lang="cs-CZ" dirty="0" smtClean="0"/>
              <a:t>apř. – chcípnul - zesnul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4474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472</Words>
  <Application>Microsoft Office PowerPoint</Application>
  <PresentationFormat>Širokoúhlá obrazovka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Corbel</vt:lpstr>
      <vt:lpstr>Wingdings 3</vt:lpstr>
      <vt:lpstr>Ion</vt:lpstr>
      <vt:lpstr>Prezentace aplikace PowerPoint</vt:lpstr>
      <vt:lpstr>Prezentace aplikace PowerPoint</vt:lpstr>
      <vt:lpstr>Slovo a jeho význam</vt:lpstr>
      <vt:lpstr>Význam slova</vt:lpstr>
      <vt:lpstr>Slova jednoznačná a mnohoznačná   </vt:lpstr>
      <vt:lpstr>Homonyma</vt:lpstr>
      <vt:lpstr>Metafora</vt:lpstr>
      <vt:lpstr>Metonymie</vt:lpstr>
      <vt:lpstr>Eufemismus a dysfemismus</vt:lpstr>
      <vt:lpstr>Synonyma</vt:lpstr>
      <vt:lpstr>Antonyma</vt:lpstr>
      <vt:lpstr>Shrnutí</vt:lpstr>
      <vt:lpstr>Použité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jeho význam</dc:title>
  <dc:creator>Hana Vítová</dc:creator>
  <cp:lastModifiedBy>Hana Vítová</cp:lastModifiedBy>
  <cp:revision>13</cp:revision>
  <dcterms:created xsi:type="dcterms:W3CDTF">2013-05-10T14:34:19Z</dcterms:created>
  <dcterms:modified xsi:type="dcterms:W3CDTF">2013-05-10T16:26:25Z</dcterms:modified>
</cp:coreProperties>
</file>