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8" r:id="rId2"/>
    <p:sldId id="267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74" d="100"/>
          <a:sy n="74" d="100"/>
        </p:scale>
        <p:origin x="-49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5/24/2013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7349068" y="-560741"/>
            <a:ext cx="7197726" cy="2421464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-7197726" y="2591018"/>
            <a:ext cx="7197726" cy="1405467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4" name="Obrázek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7796" y="239173"/>
            <a:ext cx="9407526" cy="159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élník 4"/>
          <p:cNvSpPr/>
          <p:nvPr/>
        </p:nvSpPr>
        <p:spPr>
          <a:xfrm>
            <a:off x="3962399" y="1964267"/>
            <a:ext cx="6096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cs-CZ" sz="30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Slovní zásoba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cs-CZ" sz="3000" dirty="0">
              <a:solidFill>
                <a:schemeClr val="bg2">
                  <a:lumMod val="20000"/>
                  <a:lumOff val="80000"/>
                </a:schemeClr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cs-CZ" sz="3000" dirty="0">
                <a:solidFill>
                  <a:schemeClr val="bg2">
                    <a:lumMod val="20000"/>
                    <a:lumOff val="8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PaedDr. Hana Vítová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cs-CZ" sz="3000" dirty="0">
              <a:solidFill>
                <a:schemeClr val="bg2">
                  <a:lumMod val="20000"/>
                  <a:lumOff val="80000"/>
                </a:schemeClr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cs-CZ" sz="3000" dirty="0">
                <a:solidFill>
                  <a:schemeClr val="bg2">
                    <a:lumMod val="20000"/>
                    <a:lumOff val="8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Střední průmyslová škola, Mladá Boleslav, Havlíčkova 456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cs-CZ" sz="3000" dirty="0">
              <a:solidFill>
                <a:schemeClr val="bg2">
                  <a:lumMod val="20000"/>
                  <a:lumOff val="80000"/>
                </a:schemeClr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cs-CZ" sz="3000" dirty="0">
                <a:solidFill>
                  <a:schemeClr val="bg2">
                    <a:lumMod val="20000"/>
                    <a:lumOff val="8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CZ.1.07/1.5.00/34.0861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cs-CZ" sz="3000" dirty="0">
                <a:solidFill>
                  <a:schemeClr val="bg2">
                    <a:lumMod val="20000"/>
                    <a:lumOff val="8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MODERNIZACE VÝUKY</a:t>
            </a:r>
          </a:p>
        </p:txBody>
      </p:sp>
    </p:spTree>
    <p:extLst>
      <p:ext uri="{BB962C8B-B14F-4D97-AF65-F5344CB8AC3E}">
        <p14:creationId xmlns:p14="http://schemas.microsoft.com/office/powerpoint/2010/main" val="2685505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Slovníky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Uspořádávají slovní zásobu.</a:t>
            </a:r>
          </a:p>
          <a:p>
            <a:r>
              <a:rPr lang="cs-CZ" sz="2000" dirty="0" smtClean="0"/>
              <a:t>Dělení slovníků:</a:t>
            </a:r>
          </a:p>
          <a:p>
            <a:pPr marL="0" indent="0">
              <a:buNone/>
            </a:pPr>
            <a:r>
              <a:rPr lang="cs-CZ" sz="2000" dirty="0"/>
              <a:t> </a:t>
            </a:r>
            <a:r>
              <a:rPr lang="cs-CZ" sz="2000" dirty="0" smtClean="0"/>
              <a:t>a/ překladové / dvou i vícejazyčné/</a:t>
            </a:r>
          </a:p>
          <a:p>
            <a:pPr marL="0" indent="0">
              <a:buNone/>
            </a:pPr>
            <a:r>
              <a:rPr lang="cs-CZ" sz="2000" dirty="0"/>
              <a:t> </a:t>
            </a:r>
            <a:r>
              <a:rPr lang="cs-CZ" sz="2000" dirty="0" smtClean="0"/>
              <a:t>b/ výkladové / vysvětlují význam slov týmž jazykem, jímž jsou uvedena heslová slova/. </a:t>
            </a:r>
            <a:r>
              <a:rPr lang="cs-CZ" sz="2000" dirty="0" smtClean="0"/>
              <a:t>                                       		            Dále </a:t>
            </a:r>
            <a:r>
              <a:rPr lang="cs-CZ" sz="2000" dirty="0" smtClean="0"/>
              <a:t>se dělí na     </a:t>
            </a:r>
            <a:r>
              <a:rPr lang="cs-CZ" sz="2000" dirty="0" smtClean="0"/>
              <a:t>-    </a:t>
            </a:r>
            <a:r>
              <a:rPr lang="cs-CZ" sz="2000" dirty="0" smtClean="0"/>
              <a:t>naučné /encyklopedie/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                                                           -    </a:t>
            </a:r>
            <a:r>
              <a:rPr lang="cs-CZ" sz="2000" dirty="0" smtClean="0"/>
              <a:t>jazykové.</a:t>
            </a: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 err="1" smtClean="0">
                <a:solidFill>
                  <a:schemeClr val="accent6"/>
                </a:solidFill>
              </a:rPr>
              <a:t>Uve</a:t>
            </a:r>
            <a:r>
              <a:rPr lang="cs-CZ" sz="2000" dirty="0" err="1" smtClean="0">
                <a:solidFill>
                  <a:schemeClr val="accent6"/>
                </a:solidFill>
              </a:rPr>
              <a:t>ďte</a:t>
            </a:r>
            <a:r>
              <a:rPr lang="cs-CZ" sz="2000" dirty="0" smtClean="0">
                <a:solidFill>
                  <a:schemeClr val="accent6"/>
                </a:solidFill>
              </a:rPr>
              <a:t> příklady jednotlivých druhů slovníků.</a:t>
            </a:r>
          </a:p>
          <a:p>
            <a:pPr marL="0" indent="0">
              <a:buNone/>
            </a:pPr>
            <a:endParaRPr lang="cs-CZ" dirty="0">
              <a:solidFill>
                <a:schemeClr val="accent6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3398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Slovníky speciální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000" dirty="0"/>
              <a:t>h</a:t>
            </a:r>
            <a:r>
              <a:rPr lang="cs-CZ" sz="2000" dirty="0" smtClean="0"/>
              <a:t>istorické</a:t>
            </a:r>
          </a:p>
          <a:p>
            <a:r>
              <a:rPr lang="cs-CZ" sz="2000" dirty="0"/>
              <a:t>e</a:t>
            </a:r>
            <a:r>
              <a:rPr lang="cs-CZ" sz="2000" dirty="0" smtClean="0"/>
              <a:t>tymologické</a:t>
            </a:r>
          </a:p>
          <a:p>
            <a:r>
              <a:rPr lang="cs-CZ" sz="2000" dirty="0"/>
              <a:t>n</a:t>
            </a:r>
            <a:r>
              <a:rPr lang="cs-CZ" sz="2000" dirty="0" smtClean="0"/>
              <a:t>ářeční</a:t>
            </a:r>
          </a:p>
          <a:p>
            <a:r>
              <a:rPr lang="cs-CZ" sz="2000" dirty="0"/>
              <a:t>c</a:t>
            </a:r>
            <a:r>
              <a:rPr lang="cs-CZ" sz="2000" dirty="0" smtClean="0"/>
              <a:t>izích slov</a:t>
            </a:r>
          </a:p>
          <a:p>
            <a:r>
              <a:rPr lang="cs-CZ" sz="2000" dirty="0"/>
              <a:t>f</a:t>
            </a:r>
            <a:r>
              <a:rPr lang="cs-CZ" sz="2000" dirty="0" smtClean="0"/>
              <a:t>razeologické</a:t>
            </a:r>
          </a:p>
          <a:p>
            <a:r>
              <a:rPr lang="cs-CZ" sz="2000" dirty="0"/>
              <a:t>t</a:t>
            </a:r>
            <a:r>
              <a:rPr lang="cs-CZ" sz="2000" dirty="0" smtClean="0"/>
              <a:t>erminologické</a:t>
            </a:r>
          </a:p>
          <a:p>
            <a:r>
              <a:rPr lang="cs-CZ" sz="2000" dirty="0"/>
              <a:t>s</a:t>
            </a:r>
            <a:r>
              <a:rPr lang="cs-CZ" sz="2000" dirty="0" smtClean="0"/>
              <a:t>langové…</a:t>
            </a:r>
          </a:p>
          <a:p>
            <a:endParaRPr lang="cs-CZ" sz="2000" dirty="0"/>
          </a:p>
          <a:p>
            <a:r>
              <a:rPr lang="cs-CZ" sz="2000" dirty="0" smtClean="0">
                <a:solidFill>
                  <a:schemeClr val="accent6"/>
                </a:solidFill>
              </a:rPr>
              <a:t>Čím se zabývá etymologie?</a:t>
            </a:r>
            <a:endParaRPr lang="cs-CZ" sz="20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287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Slovo – skupina hlásek, která má svůj význam</a:t>
            </a:r>
          </a:p>
          <a:p>
            <a:r>
              <a:rPr lang="cs-CZ" sz="2000" dirty="0" smtClean="0"/>
              <a:t>Pojmenování – jednoslovná a víceslovná</a:t>
            </a:r>
          </a:p>
          <a:p>
            <a:r>
              <a:rPr lang="cs-CZ" sz="2000" dirty="0" smtClean="0"/>
              <a:t>Jádro slovní zásoby a periferie</a:t>
            </a:r>
          </a:p>
          <a:p>
            <a:r>
              <a:rPr lang="cs-CZ" sz="2000" dirty="0" smtClean="0"/>
              <a:t>Slovníky - </a:t>
            </a:r>
            <a:r>
              <a:rPr lang="cs-CZ" sz="2000" dirty="0" smtClean="0"/>
              <a:t>překladové</a:t>
            </a:r>
          </a:p>
          <a:p>
            <a:pPr marL="0" indent="0"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               </a:t>
            </a:r>
            <a:r>
              <a:rPr lang="cs-CZ" sz="2000" dirty="0" smtClean="0"/>
              <a:t>- výkladové</a:t>
            </a:r>
            <a:endParaRPr lang="cs-CZ" sz="2000" dirty="0" smtClean="0"/>
          </a:p>
          <a:p>
            <a:pPr marL="0" indent="0"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               - speciální</a:t>
            </a:r>
          </a:p>
        </p:txBody>
      </p:sp>
    </p:spTree>
    <p:extLst>
      <p:ext uri="{BB962C8B-B14F-4D97-AF65-F5344CB8AC3E}">
        <p14:creationId xmlns:p14="http://schemas.microsoft.com/office/powerpoint/2010/main" val="1301989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None/>
            </a:pPr>
            <a:r>
              <a:rPr lang="cs-CZ" sz="2400" dirty="0">
                <a:solidFill>
                  <a:schemeClr val="bg2">
                    <a:lumMod val="20000"/>
                    <a:lumOff val="80000"/>
                  </a:schemeClr>
                </a:solidFill>
                <a:latin typeface="Corbel" panose="020B0503020204020204"/>
              </a:rPr>
              <a:t>- SOCHROVÁ, Marie. </a:t>
            </a:r>
            <a:r>
              <a:rPr lang="cs-CZ" sz="2400" i="1" dirty="0">
                <a:solidFill>
                  <a:schemeClr val="bg2">
                    <a:lumMod val="20000"/>
                    <a:lumOff val="80000"/>
                  </a:schemeClr>
                </a:solidFill>
                <a:latin typeface="Corbel" panose="020B0503020204020204"/>
              </a:rPr>
              <a:t>Český jazyk a literatura: ucelená, přehledná, osvědčená příprava k maturitě a k přijímacím zkouškám na střední a vysoké školy</a:t>
            </a:r>
            <a:r>
              <a:rPr lang="cs-CZ" sz="2400" dirty="0">
                <a:solidFill>
                  <a:schemeClr val="bg2">
                    <a:lumMod val="20000"/>
                    <a:lumOff val="80000"/>
                  </a:schemeClr>
                </a:solidFill>
                <a:latin typeface="Corbel" panose="020B0503020204020204"/>
              </a:rPr>
              <a:t>. Havlíčkův Brod: Fragment, 2007. ISBN 978-80-253-0468-6. 80-7358-082-9</a:t>
            </a:r>
            <a:endParaRPr lang="cs-CZ" sz="2400" dirty="0">
              <a:solidFill>
                <a:schemeClr val="bg2">
                  <a:lumMod val="20000"/>
                  <a:lumOff val="80000"/>
                </a:schemeClr>
              </a:solidFill>
              <a:latin typeface="Garamond" panose="02020404030301010803"/>
            </a:endParaRPr>
          </a:p>
          <a:p>
            <a:pPr marL="182880" lvl="0" indent="-182880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FFFFFF"/>
              </a:buClr>
              <a:buSzTx/>
              <a:buFont typeface="Wingdings" pitchFamily="2" charset="2"/>
              <a:buChar char=""/>
            </a:pPr>
            <a:endParaRPr lang="cs-CZ" sz="2200" dirty="0">
              <a:solidFill>
                <a:schemeClr val="bg2">
                  <a:lumMod val="20000"/>
                  <a:lumOff val="80000"/>
                </a:schemeClr>
              </a:solidFill>
              <a:latin typeface="Corbel" panose="020B0503020204020204"/>
            </a:endParaRPr>
          </a:p>
          <a:p>
            <a:pPr marL="0" lvl="0" indent="0">
              <a:spcBef>
                <a:spcPct val="20000"/>
              </a:spcBef>
              <a:spcAft>
                <a:spcPts val="600"/>
              </a:spcAft>
              <a:buClr>
                <a:srgbClr val="30ACEC">
                  <a:lumMod val="75000"/>
                </a:srgbClr>
              </a:buClr>
              <a:buSzPct val="145000"/>
              <a:buNone/>
            </a:pPr>
            <a:r>
              <a:rPr lang="cs-CZ" sz="24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Corbel" panose="020B0503020204020204"/>
              </a:rPr>
              <a:t>-MUŽÍKOVÁ</a:t>
            </a:r>
            <a:r>
              <a:rPr lang="cs-CZ" sz="2400" dirty="0">
                <a:solidFill>
                  <a:schemeClr val="bg2">
                    <a:lumMod val="20000"/>
                    <a:lumOff val="80000"/>
                  </a:schemeClr>
                </a:solidFill>
                <a:latin typeface="Corbel" panose="020B0503020204020204"/>
              </a:rPr>
              <a:t>, Olga. </a:t>
            </a:r>
            <a:r>
              <a:rPr lang="cs-CZ" sz="2400" i="1" dirty="0">
                <a:solidFill>
                  <a:schemeClr val="bg2">
                    <a:lumMod val="20000"/>
                    <a:lumOff val="80000"/>
                  </a:schemeClr>
                </a:solidFill>
                <a:latin typeface="Corbel" panose="020B0503020204020204"/>
              </a:rPr>
              <a:t>Odmaturuj z českého jazyka</a:t>
            </a:r>
            <a:r>
              <a:rPr lang="cs-CZ" sz="2400" dirty="0">
                <a:solidFill>
                  <a:schemeClr val="bg2">
                    <a:lumMod val="20000"/>
                    <a:lumOff val="80000"/>
                  </a:schemeClr>
                </a:solidFill>
                <a:latin typeface="Corbel" panose="020B0503020204020204"/>
              </a:rPr>
              <a:t>. Brno: </a:t>
            </a:r>
            <a:r>
              <a:rPr lang="cs-CZ" sz="2400" dirty="0" err="1">
                <a:solidFill>
                  <a:schemeClr val="bg2">
                    <a:lumMod val="20000"/>
                    <a:lumOff val="80000"/>
                  </a:schemeClr>
                </a:solidFill>
                <a:latin typeface="Corbel" panose="020B0503020204020204"/>
              </a:rPr>
              <a:t>Didaktis</a:t>
            </a:r>
            <a:r>
              <a:rPr lang="cs-CZ" sz="2400" dirty="0">
                <a:solidFill>
                  <a:schemeClr val="bg2">
                    <a:lumMod val="20000"/>
                    <a:lumOff val="80000"/>
                  </a:schemeClr>
                </a:solidFill>
                <a:latin typeface="Corbel" panose="020B0503020204020204"/>
              </a:rPr>
              <a:t>, 2007. ISBN </a:t>
            </a:r>
          </a:p>
          <a:p>
            <a:endParaRPr lang="cs-CZ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2732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 algn="l" defTabSz="914400" fontAlgn="base">
              <a:lnSpc>
                <a:spcPct val="90000"/>
              </a:lnSpc>
              <a:spcAft>
                <a:spcPct val="0"/>
              </a:spcAft>
              <a:defRPr/>
            </a:pPr>
            <a:r>
              <a:rPr lang="cs-CZ" sz="1800" b="1" kern="0" cap="none" dirty="0">
                <a:ln>
                  <a:noFill/>
                </a:ln>
                <a:solidFill>
                  <a:schemeClr val="bg2">
                    <a:lumMod val="20000"/>
                    <a:lumOff val="8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Anotace</a:t>
            </a:r>
            <a:br>
              <a:rPr lang="cs-CZ" sz="1800" b="1" kern="0" cap="none" dirty="0">
                <a:ln>
                  <a:noFill/>
                </a:ln>
                <a:solidFill>
                  <a:schemeClr val="bg2">
                    <a:lumMod val="20000"/>
                    <a:lumOff val="8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</a:br>
            <a:r>
              <a:rPr lang="cs-CZ" sz="1800" b="1" kern="0" cap="none" dirty="0">
                <a:ln>
                  <a:noFill/>
                </a:ln>
                <a:solidFill>
                  <a:schemeClr val="bg2">
                    <a:lumMod val="20000"/>
                    <a:lumOff val="8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Předmět:</a:t>
            </a:r>
            <a:r>
              <a:rPr lang="cs-CZ" sz="1800" kern="0" cap="none" dirty="0">
                <a:ln>
                  <a:noFill/>
                </a:ln>
                <a:solidFill>
                  <a:schemeClr val="bg2">
                    <a:lumMod val="20000"/>
                    <a:lumOff val="8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cs-CZ" sz="1800" i="1" kern="0" cap="none" dirty="0">
                <a:ln>
                  <a:noFill/>
                </a:ln>
                <a:solidFill>
                  <a:schemeClr val="bg2">
                    <a:lumMod val="20000"/>
                    <a:lumOff val="8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český jazyk a literatura</a:t>
            </a:r>
            <a:br>
              <a:rPr lang="cs-CZ" sz="1800" i="1" kern="0" cap="none" dirty="0">
                <a:ln>
                  <a:noFill/>
                </a:ln>
                <a:solidFill>
                  <a:schemeClr val="bg2">
                    <a:lumMod val="20000"/>
                    <a:lumOff val="8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</a:br>
            <a:r>
              <a:rPr lang="cs-CZ" sz="1800" b="1" kern="0" cap="none" dirty="0">
                <a:ln>
                  <a:noFill/>
                </a:ln>
                <a:solidFill>
                  <a:schemeClr val="bg2">
                    <a:lumMod val="20000"/>
                    <a:lumOff val="8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Ročník: </a:t>
            </a:r>
            <a:r>
              <a:rPr lang="cs-CZ" sz="1800" i="1" kern="0" cap="none" dirty="0">
                <a:ln>
                  <a:noFill/>
                </a:ln>
                <a:solidFill>
                  <a:schemeClr val="bg2">
                    <a:lumMod val="20000"/>
                    <a:lumOff val="80000"/>
                  </a:schemeClr>
                </a:solidFill>
                <a:latin typeface="Century Gothic" panose="020B0502020202020204" pitchFamily="34" charset="0"/>
              </a:rPr>
              <a:t>IV.</a:t>
            </a:r>
            <a:r>
              <a:rPr lang="cs-CZ" sz="1800" i="1" kern="0" cap="none" dirty="0">
                <a:ln>
                  <a:noFill/>
                </a:ln>
                <a:solidFill>
                  <a:schemeClr val="bg2">
                    <a:lumMod val="20000"/>
                    <a:lumOff val="8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ročník SŠ</a:t>
            </a:r>
            <a:br>
              <a:rPr lang="cs-CZ" sz="1800" i="1" kern="0" cap="none" dirty="0">
                <a:ln>
                  <a:noFill/>
                </a:ln>
                <a:solidFill>
                  <a:schemeClr val="bg2">
                    <a:lumMod val="20000"/>
                    <a:lumOff val="8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</a:br>
            <a:r>
              <a:rPr lang="cs-CZ" sz="1800" b="1" kern="0" cap="none" dirty="0">
                <a:ln>
                  <a:noFill/>
                </a:ln>
                <a:solidFill>
                  <a:schemeClr val="bg2">
                    <a:lumMod val="20000"/>
                    <a:lumOff val="8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Tematický celek: </a:t>
            </a:r>
            <a:r>
              <a:rPr lang="cs-CZ" sz="1800" kern="0" cap="none" dirty="0" smtClean="0">
                <a:ln>
                  <a:noFill/>
                </a:ln>
                <a:solidFill>
                  <a:schemeClr val="bg2">
                    <a:lumMod val="20000"/>
                    <a:lumOff val="8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opakování </a:t>
            </a:r>
            <a:r>
              <a:rPr lang="cs-CZ" sz="1800" kern="0" cap="none" dirty="0">
                <a:ln>
                  <a:noFill/>
                </a:ln>
                <a:solidFill>
                  <a:schemeClr val="bg2">
                    <a:lumMod val="20000"/>
                    <a:lumOff val="8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mluvnického učiva 1.-4. ročníku</a:t>
            </a:r>
            <a:r>
              <a:rPr lang="cs-CZ" sz="1800" kern="0" cap="none" dirty="0">
                <a:ln>
                  <a:noFill/>
                </a:ln>
                <a:solidFill>
                  <a:schemeClr val="bg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1800" kern="0" cap="none" dirty="0">
                <a:ln>
                  <a:noFill/>
                </a:ln>
                <a:solidFill>
                  <a:schemeClr val="bg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b="1" kern="0" cap="none" dirty="0">
                <a:ln>
                  <a:noFill/>
                </a:ln>
                <a:solidFill>
                  <a:schemeClr val="bg2">
                    <a:lumMod val="20000"/>
                    <a:lumOff val="8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Klíčová slova: </a:t>
            </a:r>
            <a:r>
              <a:rPr lang="cs-CZ" sz="1800" kern="0" cap="none" dirty="0" smtClean="0">
                <a:ln>
                  <a:noFill/>
                </a:ln>
                <a:solidFill>
                  <a:schemeClr val="bg2">
                    <a:lumMod val="20000"/>
                    <a:lumOff val="80000"/>
                  </a:schemeClr>
                </a:solidFill>
                <a:latin typeface="Century Gothic" panose="020B0502020202020204" pitchFamily="34" charset="0"/>
              </a:rPr>
              <a:t>slovo, slovní zásoba, slovníky</a:t>
            </a:r>
            <a:r>
              <a:rPr lang="cs-CZ" sz="1800" b="1" i="1" kern="0" cap="none" dirty="0">
                <a:ln>
                  <a:noFill/>
                </a:ln>
                <a:solidFill>
                  <a:schemeClr val="bg2">
                    <a:lumMod val="20000"/>
                    <a:lumOff val="8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/>
            </a:r>
            <a:br>
              <a:rPr lang="cs-CZ" sz="1800" b="1" i="1" kern="0" cap="none" dirty="0">
                <a:ln>
                  <a:noFill/>
                </a:ln>
                <a:solidFill>
                  <a:schemeClr val="bg2">
                    <a:lumMod val="20000"/>
                    <a:lumOff val="8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</a:br>
            <a:r>
              <a:rPr lang="cs-CZ" sz="1800" b="1" kern="0" cap="none" dirty="0">
                <a:ln>
                  <a:noFill/>
                </a:ln>
                <a:solidFill>
                  <a:schemeClr val="bg2">
                    <a:lumMod val="20000"/>
                    <a:lumOff val="8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Forma:</a:t>
            </a:r>
            <a:r>
              <a:rPr lang="cs-CZ" sz="1800" kern="0" cap="none" dirty="0">
                <a:ln>
                  <a:noFill/>
                </a:ln>
                <a:solidFill>
                  <a:schemeClr val="bg2">
                    <a:lumMod val="20000"/>
                    <a:lumOff val="8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cs-CZ" sz="1800" i="1" kern="0" cap="none" dirty="0">
                <a:ln>
                  <a:noFill/>
                </a:ln>
                <a:solidFill>
                  <a:schemeClr val="bg2">
                    <a:lumMod val="20000"/>
                    <a:lumOff val="8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výklad	</a:t>
            </a:r>
            <a:br>
              <a:rPr lang="cs-CZ" sz="1800" i="1" kern="0" cap="none" dirty="0">
                <a:ln>
                  <a:noFill/>
                </a:ln>
                <a:solidFill>
                  <a:schemeClr val="bg2">
                    <a:lumMod val="20000"/>
                    <a:lumOff val="8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</a:br>
            <a:r>
              <a:rPr lang="cs-CZ" sz="1800" b="1" kern="0" cap="none" dirty="0">
                <a:ln>
                  <a:noFill/>
                </a:ln>
                <a:solidFill>
                  <a:schemeClr val="bg2">
                    <a:lumMod val="20000"/>
                    <a:lumOff val="8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Datum vytvoření</a:t>
            </a:r>
            <a:r>
              <a:rPr lang="cs-CZ" sz="1800" b="1" kern="0" cap="none">
                <a:ln>
                  <a:noFill/>
                </a:ln>
                <a:solidFill>
                  <a:schemeClr val="bg2">
                    <a:lumMod val="20000"/>
                    <a:lumOff val="8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: </a:t>
            </a:r>
            <a:r>
              <a:rPr lang="cs-CZ" sz="1800" kern="0" cap="none" dirty="0">
                <a:ln>
                  <a:noFill/>
                </a:ln>
                <a:solidFill>
                  <a:schemeClr val="bg2">
                    <a:lumMod val="20000"/>
                    <a:lumOff val="8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2</a:t>
            </a:r>
            <a:r>
              <a:rPr lang="cs-CZ" sz="1800" kern="0" cap="none" smtClean="0">
                <a:ln>
                  <a:noFill/>
                </a:ln>
                <a:solidFill>
                  <a:schemeClr val="bg2">
                    <a:lumMod val="20000"/>
                    <a:lumOff val="8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.5.2013</a:t>
            </a:r>
            <a:endParaRPr lang="cs-CZ" sz="1800" i="1" kern="0" cap="none" dirty="0">
              <a:ln>
                <a:noFill/>
              </a:ln>
              <a:solidFill>
                <a:schemeClr val="bg2">
                  <a:lumMod val="20000"/>
                  <a:lumOff val="80000"/>
                </a:schemeClr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338755" y="5096932"/>
            <a:ext cx="7197726" cy="1405467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1983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Slovní zásoba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228621" y="-1597379"/>
            <a:ext cx="7197726" cy="1405467"/>
          </a:xfr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8964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Slovní zásoba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Souhrn slov určitého jazyka.</a:t>
            </a:r>
          </a:p>
          <a:p>
            <a:r>
              <a:rPr lang="cs-CZ" sz="2000" dirty="0" smtClean="0"/>
              <a:t>Není stálá, slova neustále vznikají a zanikají.</a:t>
            </a:r>
          </a:p>
          <a:p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>
                <a:solidFill>
                  <a:schemeClr val="accent6"/>
                </a:solidFill>
              </a:rPr>
              <a:t>Odhadněte přibližný počet slov českého jazyka.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8112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0043" y="364901"/>
            <a:ext cx="10131425" cy="1456267"/>
          </a:xfrm>
        </p:spPr>
        <p:txBody>
          <a:bodyPr/>
          <a:lstStyle/>
          <a:p>
            <a:r>
              <a:rPr lang="cs-CZ" dirty="0" smtClean="0"/>
              <a:t>Lexikologie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2922" y="1832975"/>
            <a:ext cx="10131425" cy="4297370"/>
          </a:xfrm>
        </p:spPr>
        <p:txBody>
          <a:bodyPr>
            <a:noAutofit/>
          </a:bodyPr>
          <a:lstStyle/>
          <a:p>
            <a:r>
              <a:rPr lang="cs-CZ" sz="2000" dirty="0" smtClean="0"/>
              <a:t>Věda, která zkoumá slovní zásobu.</a:t>
            </a:r>
          </a:p>
          <a:p>
            <a:r>
              <a:rPr lang="cs-CZ" sz="2000" b="1" dirty="0" smtClean="0"/>
              <a:t>Slovo </a:t>
            </a:r>
            <a:r>
              <a:rPr lang="cs-CZ" sz="2000" dirty="0" smtClean="0"/>
              <a:t>je skupina hlásek, která má svůj význam.</a:t>
            </a:r>
          </a:p>
          <a:p>
            <a:r>
              <a:rPr lang="cs-CZ" sz="2000" dirty="0" smtClean="0"/>
              <a:t>Slova:</a:t>
            </a:r>
          </a:p>
          <a:p>
            <a:pPr marL="0" indent="0">
              <a:buNone/>
            </a:pPr>
            <a:r>
              <a:rPr lang="cs-CZ" sz="2000" dirty="0"/>
              <a:t> </a:t>
            </a:r>
            <a:r>
              <a:rPr lang="cs-CZ" sz="2000" dirty="0" smtClean="0"/>
              <a:t>a/ pojmenovávají skutečnost /škola/</a:t>
            </a:r>
          </a:p>
          <a:p>
            <a:pPr marL="0" indent="0">
              <a:buNone/>
            </a:pPr>
            <a:r>
              <a:rPr lang="cs-CZ" sz="2000" dirty="0"/>
              <a:t> </a:t>
            </a:r>
            <a:r>
              <a:rPr lang="cs-CZ" sz="2000" dirty="0" smtClean="0"/>
              <a:t>b/ poukazují na skutečnost /ta/</a:t>
            </a:r>
          </a:p>
          <a:p>
            <a:pPr marL="0" indent="0">
              <a:buNone/>
            </a:pPr>
            <a:r>
              <a:rPr lang="cs-CZ" sz="2000" dirty="0"/>
              <a:t> </a:t>
            </a:r>
            <a:r>
              <a:rPr lang="cs-CZ" sz="2000" dirty="0" smtClean="0"/>
              <a:t>c/ vyjadřují city a napodobují zvuky /haf/</a:t>
            </a:r>
          </a:p>
          <a:p>
            <a:pPr marL="0" indent="0">
              <a:buNone/>
            </a:pPr>
            <a:r>
              <a:rPr lang="cs-CZ" sz="2000" dirty="0"/>
              <a:t> </a:t>
            </a:r>
            <a:r>
              <a:rPr lang="cs-CZ" sz="2000" dirty="0" smtClean="0"/>
              <a:t>d/ pomáhají vytvářet věty /ale/</a:t>
            </a:r>
          </a:p>
          <a:p>
            <a:pPr marL="0" indent="0">
              <a:buNone/>
            </a:pPr>
            <a:r>
              <a:rPr lang="cs-CZ" sz="2000" dirty="0"/>
              <a:t> </a:t>
            </a:r>
            <a:r>
              <a:rPr lang="cs-CZ" sz="2000" dirty="0" smtClean="0"/>
              <a:t>e/ označují jedinečnou skutečnost /Čechy/</a:t>
            </a:r>
          </a:p>
          <a:p>
            <a:pPr marL="0" indent="0">
              <a:buNone/>
            </a:pPr>
            <a:endParaRPr lang="cs-CZ" sz="2000" dirty="0"/>
          </a:p>
          <a:p>
            <a:r>
              <a:rPr lang="cs-CZ" sz="2000" dirty="0" smtClean="0">
                <a:solidFill>
                  <a:schemeClr val="accent6"/>
                </a:solidFill>
              </a:rPr>
              <a:t>Jaké znáte další jazykovědné disciplíny?</a:t>
            </a:r>
            <a:endParaRPr lang="cs-CZ" sz="20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8643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Pojmenování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Jednoslovná /auto, žák/</a:t>
            </a:r>
          </a:p>
          <a:p>
            <a:r>
              <a:rPr lang="cs-CZ" sz="2000" dirty="0" smtClean="0"/>
              <a:t>Víceslovná – ustálené spojení dvou či více slov, která označují jednu skutečnost. Patří k nim sousloví a frazeologická spojení.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6199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Sousloví a frazém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Sousloví /střední škola, smetanka lékařská/.</a:t>
            </a:r>
          </a:p>
          <a:p>
            <a:r>
              <a:rPr lang="cs-CZ" sz="2000" dirty="0" smtClean="0"/>
              <a:t>Frazém – ustálené spojení slov, která mají jako celek jiný význam /dát někomu košem/.</a:t>
            </a:r>
          </a:p>
          <a:p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>
                <a:solidFill>
                  <a:schemeClr val="accent6"/>
                </a:solidFill>
              </a:rPr>
              <a:t>Uveďte další příklady sousloví a frazémů.</a:t>
            </a:r>
            <a:endParaRPr lang="cs-CZ" sz="20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729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Jádro a periferie slovní zásoby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Jádro – základní slova ze slovní zásoby, relativně stálá.</a:t>
            </a:r>
          </a:p>
          <a:p>
            <a:r>
              <a:rPr lang="cs-CZ" sz="2000" dirty="0" smtClean="0"/>
              <a:t>Periferie – slova, která nově vznikají nebo zanikají, mohou se posunout do jádra, nebo </a:t>
            </a:r>
            <a:r>
              <a:rPr lang="cs-CZ" sz="2000" dirty="0" smtClean="0"/>
              <a:t>zcela</a:t>
            </a:r>
            <a:br>
              <a:rPr lang="cs-CZ" sz="2000" dirty="0" smtClean="0"/>
            </a:br>
            <a:r>
              <a:rPr lang="cs-CZ" sz="2000" dirty="0" smtClean="0"/>
              <a:t>                    </a:t>
            </a:r>
            <a:r>
              <a:rPr lang="cs-CZ" sz="2000" dirty="0" smtClean="0"/>
              <a:t>zaniknout.</a:t>
            </a:r>
          </a:p>
          <a:p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>
                <a:solidFill>
                  <a:schemeClr val="accent6"/>
                </a:solidFill>
              </a:rPr>
              <a:t>Uveďte příklady slov z jádra i periferie.</a:t>
            </a:r>
            <a:endParaRPr lang="cs-CZ" sz="20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759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slovní zásoby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Individuální slovní zásoba – slovní zásoba jedince.</a:t>
            </a:r>
          </a:p>
          <a:p>
            <a:r>
              <a:rPr lang="cs-CZ" sz="2000" dirty="0" smtClean="0"/>
              <a:t>Aktivní slovní zásoba – slova běžně používaná.</a:t>
            </a:r>
          </a:p>
          <a:p>
            <a:r>
              <a:rPr lang="cs-CZ" sz="2000" dirty="0" smtClean="0"/>
              <a:t>Pasivní slovní zásoba – slova, kterým rozumíme, chápeme je např. v kontextu.</a:t>
            </a:r>
          </a:p>
          <a:p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>
                <a:solidFill>
                  <a:schemeClr val="accent6"/>
                </a:solidFill>
              </a:rPr>
              <a:t>Co způsobuje odlišnost ve slovní zásobě jedinců?</a:t>
            </a:r>
            <a:endParaRPr lang="cs-CZ" sz="20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7925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be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TC103457452[[fn=Nebe]]</Template>
  <TotalTime>76</TotalTime>
  <Words>393</Words>
  <Application>Microsoft Office PowerPoint</Application>
  <PresentationFormat>Vlastní</PresentationFormat>
  <Paragraphs>78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Nebe</vt:lpstr>
      <vt:lpstr>Prezentace aplikace PowerPoint</vt:lpstr>
      <vt:lpstr>Anotace Předmět: český jazyk a literatura Ročník: IV. ročník SŠ Tematický celek: opakování mluvnického učiva 1.-4. ročníku Klíčová slova: slovo, slovní zásoba, slovníky Forma: výklad  Datum vytvoření: 2.5.2013</vt:lpstr>
      <vt:lpstr>Slovní zásoba</vt:lpstr>
      <vt:lpstr>Slovní zásoba</vt:lpstr>
      <vt:lpstr>Lexikologie</vt:lpstr>
      <vt:lpstr>Pojmenování</vt:lpstr>
      <vt:lpstr>Sousloví a frazém</vt:lpstr>
      <vt:lpstr>Jádro a periferie slovní zásoby</vt:lpstr>
      <vt:lpstr>Druhy slovní zásoby</vt:lpstr>
      <vt:lpstr>Slovníky</vt:lpstr>
      <vt:lpstr>Slovníky speciální</vt:lpstr>
      <vt:lpstr>Shrnutí</vt:lpstr>
      <vt:lpstr>Zdroje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Slovní zásoba</dc:title>
  <dc:creator>Hana Vítová</dc:creator>
  <cp:lastModifiedBy>Ondřej Havrda</cp:lastModifiedBy>
  <cp:revision>10</cp:revision>
  <dcterms:created xsi:type="dcterms:W3CDTF">2013-05-01T15:09:54Z</dcterms:created>
  <dcterms:modified xsi:type="dcterms:W3CDTF">2013-05-24T10:29:13Z</dcterms:modified>
</cp:coreProperties>
</file>