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4" r:id="rId1"/>
  </p:sldMasterIdLst>
  <p:sldIdLst>
    <p:sldId id="265" r:id="rId2"/>
    <p:sldId id="266" r:id="rId3"/>
    <p:sldId id="256" r:id="rId4"/>
    <p:sldId id="257" r:id="rId5"/>
    <p:sldId id="258" r:id="rId6"/>
    <p:sldId id="267" r:id="rId7"/>
    <p:sldId id="259" r:id="rId8"/>
    <p:sldId id="268" r:id="rId9"/>
    <p:sldId id="260" r:id="rId10"/>
    <p:sldId id="269" r:id="rId11"/>
    <p:sldId id="261" r:id="rId12"/>
    <p:sldId id="270" r:id="rId13"/>
    <p:sldId id="262" r:id="rId14"/>
    <p:sldId id="271" r:id="rId15"/>
    <p:sldId id="263" r:id="rId16"/>
    <p:sldId id="27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31096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3107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37358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0524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705147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8131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4/26/2013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07825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69087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2088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38026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4/26/2013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26814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2105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72569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65589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4/26/2013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71573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39434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494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</p:sldLayoutIdLst>
  <p:transition spd="slow">
    <p:randomBar dir="vert"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lvl="0" indent="0" algn="ctr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sz="3000" dirty="0" smtClean="0">
                <a:solidFill>
                  <a:schemeClr val="accent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Slohové postupy</a:t>
            </a:r>
            <a:endParaRPr lang="cs-CZ" sz="3000" dirty="0">
              <a:solidFill>
                <a:schemeClr val="accent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0" lvl="0" indent="0" algn="ctr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cs-CZ" sz="3000" dirty="0">
              <a:solidFill>
                <a:schemeClr val="accent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0" lvl="0" indent="0" algn="ctr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sz="3000" dirty="0">
                <a:solidFill>
                  <a:schemeClr val="accent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PaedDr. Hana Vítová</a:t>
            </a:r>
          </a:p>
          <a:p>
            <a:pPr marL="0" lvl="0" indent="0" algn="ctr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cs-CZ" sz="3000" dirty="0">
              <a:solidFill>
                <a:schemeClr val="accent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0" lvl="0" indent="0" algn="ctr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sz="3000" dirty="0">
                <a:solidFill>
                  <a:schemeClr val="accent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Střední průmyslová škola, Mladá Boleslav, Havlíčkova 456</a:t>
            </a:r>
          </a:p>
          <a:p>
            <a:pPr marL="0" lvl="0" indent="0" algn="ctr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cs-CZ" sz="3000" dirty="0">
              <a:solidFill>
                <a:schemeClr val="accent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0" lvl="0" indent="0" algn="ctr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sz="3000" dirty="0">
                <a:solidFill>
                  <a:schemeClr val="accent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CZ.1.07/1.5.00/34.0861</a:t>
            </a:r>
          </a:p>
          <a:p>
            <a:pPr marL="0" lvl="0" indent="0" algn="ctr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sz="3000" dirty="0">
                <a:solidFill>
                  <a:schemeClr val="accent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MODERNIZACE VÝUKY</a:t>
            </a:r>
          </a:p>
        </p:txBody>
      </p:sp>
      <p:pic>
        <p:nvPicPr>
          <p:cNvPr id="7" name="Obrázek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0871" y="762882"/>
            <a:ext cx="54038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Obrázek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0871" y="735718"/>
            <a:ext cx="54038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Obrázek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0871" y="709877"/>
            <a:ext cx="54038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0871" y="609600"/>
            <a:ext cx="54038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Obrázek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2458" y="762882"/>
            <a:ext cx="54038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Obrázek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0871" y="622521"/>
            <a:ext cx="54038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214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„ Nastal čas mezi létem a zimou. Po otužilých běžcích poštěkávají chundelatí psi a jejich majitelky, shrbené babičky šourající se šustícím listím, s trochou smutku vzpomínají na jaro svého života. Ohnivý javorový list se třepotá na haluzi stromu. Chce se od ní odpoutat a letět do ulic sdělit všem, že přišel listopad, mokrý a mlžný, ačkoli podle kalendáře ještě zbývá týden do říjnového státního svátku…“</a:t>
            </a:r>
          </a:p>
          <a:p>
            <a:endParaRPr lang="cs-CZ" dirty="0"/>
          </a:p>
          <a:p>
            <a:r>
              <a:rPr lang="cs-CZ" sz="1000" dirty="0" smtClean="0"/>
              <a:t>S. Rudolf, Napsali jsme sloh za vás, str.131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45561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Slohový postup výkladový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</a:t>
            </a:r>
            <a:r>
              <a:rPr lang="cs-CZ" dirty="0" smtClean="0"/>
              <a:t>ysvětlení podstaty jevu, zdůvodnění, vnitřní vztahy</a:t>
            </a:r>
          </a:p>
          <a:p>
            <a:r>
              <a:rPr lang="cs-CZ" dirty="0"/>
              <a:t>u</a:t>
            </a:r>
            <a:r>
              <a:rPr lang="cs-CZ" dirty="0" smtClean="0"/>
              <a:t>platnění např. ve stylu odborném / výklad, přednáška, referát /, publicistickém a řečnickém / proslov 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533130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„ Literární generace májovců se objevuje na konci 50. let 19. století, těžiště tvorby spadá do 60. let. Vydáním almanachu Máj /1858 / se přihlásili k odkazu K. H. Máchy. Do sborníku přispěli Jan Neruda, Vítězslav Hálek, Karolína Světlá i další autoři. Časově k májovcům dále řadíme Gustava Pflegera-Moravského a Jakuba Arbese…“</a:t>
            </a:r>
          </a:p>
          <a:p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1000" dirty="0" smtClean="0"/>
              <a:t>      S. Rudolf, Napsali jsme sloh za vás, str. 159</a:t>
            </a:r>
            <a:r>
              <a:rPr lang="cs-CZ" dirty="0" smtClean="0"/>
              <a:t>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272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Slohový postup úvahový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</a:t>
            </a:r>
            <a:r>
              <a:rPr lang="cs-CZ" dirty="0" smtClean="0"/>
              <a:t>yjádření názorů autora, subjektivní hodnocení</a:t>
            </a:r>
          </a:p>
          <a:p>
            <a:r>
              <a:rPr lang="cs-CZ" dirty="0"/>
              <a:t>u</a:t>
            </a:r>
            <a:r>
              <a:rPr lang="cs-CZ" dirty="0" smtClean="0"/>
              <a:t>platnění např. ve stylu odborném / úvahy, recenze /, publicistickém            / úvodník /, uměleckém / úvaha 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764345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„ Trest smrti</a:t>
            </a:r>
          </a:p>
          <a:p>
            <a:pPr marL="0" indent="0">
              <a:buNone/>
            </a:pPr>
            <a:r>
              <a:rPr lang="cs-CZ" dirty="0" smtClean="0"/>
              <a:t>V okamžiku narození jsme vlastně odsouzeni k smrti. Tento nezvratný ortel nad námi vynáší Příroda, Vesmír, Bůh… cokoli, v co věříme. Není proto náhoda, že nejzákladnější lidský pud, který předchází i krásnému pudu rozmnožování, je pud sebezáchovy. Jsou však situace, kdy je člověk kvůli jiné bytosti ochoten a schopen potlačit svou touhu po životě a obětovat se. O co horší je skutečnost, že lidský tvor dokáže zničit život druhého člověka, zničit i brutálně, zničit zbytečně a neodvratně…“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1000" dirty="0" smtClean="0"/>
              <a:t>S. Rudolf, Napsali jsme sloh za vás, str. 165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158001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Slohové postupy – odlišují se způsobem zpracování tématu</a:t>
            </a:r>
          </a:p>
          <a:p>
            <a:r>
              <a:rPr lang="cs-CZ" dirty="0" smtClean="0"/>
              <a:t>Dělení – slohový postup:</a:t>
            </a:r>
          </a:p>
          <a:p>
            <a:pPr marL="0" indent="0">
              <a:buNone/>
            </a:pPr>
            <a:r>
              <a:rPr lang="cs-CZ" dirty="0" smtClean="0"/>
              <a:t>	- informační</a:t>
            </a:r>
          </a:p>
          <a:p>
            <a:pPr marL="0" indent="0">
              <a:buNone/>
            </a:pPr>
            <a:r>
              <a:rPr lang="cs-CZ" dirty="0" smtClean="0"/>
              <a:t>	- vyprávěcí</a:t>
            </a:r>
          </a:p>
          <a:p>
            <a:pPr marL="0" indent="0">
              <a:buNone/>
            </a:pPr>
            <a:r>
              <a:rPr lang="cs-CZ" dirty="0" smtClean="0"/>
              <a:t>	- popisný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výkladový</a:t>
            </a:r>
          </a:p>
          <a:p>
            <a:pPr marL="0" indent="0">
              <a:buNone/>
            </a:pPr>
            <a:r>
              <a:rPr lang="cs-CZ" dirty="0" smtClean="0"/>
              <a:t>	- úvahový</a:t>
            </a:r>
          </a:p>
        </p:txBody>
      </p:sp>
    </p:spTree>
    <p:extLst>
      <p:ext uri="{BB962C8B-B14F-4D97-AF65-F5344CB8AC3E}">
        <p14:creationId xmlns:p14="http://schemas.microsoft.com/office/powerpoint/2010/main" val="165051212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None/>
            </a:pPr>
            <a:r>
              <a:rPr lang="cs-CZ" sz="2400" dirty="0" smtClean="0">
                <a:solidFill>
                  <a:prstClr val="black"/>
                </a:solidFill>
                <a:latin typeface="Corbel" panose="020B0503020204020204"/>
              </a:rPr>
              <a:t>-MUŽÍKOVÁ</a:t>
            </a:r>
            <a:r>
              <a:rPr lang="cs-CZ" sz="2400" dirty="0">
                <a:solidFill>
                  <a:prstClr val="black"/>
                </a:solidFill>
                <a:latin typeface="Corbel" panose="020B0503020204020204"/>
              </a:rPr>
              <a:t>, Olga. </a:t>
            </a:r>
            <a:r>
              <a:rPr lang="cs-CZ" sz="2400" i="1" dirty="0">
                <a:solidFill>
                  <a:prstClr val="black"/>
                </a:solidFill>
                <a:latin typeface="Corbel" panose="020B0503020204020204"/>
              </a:rPr>
              <a:t>Odmaturuj z českého jazyka</a:t>
            </a:r>
            <a:r>
              <a:rPr lang="cs-CZ" sz="2400" dirty="0">
                <a:solidFill>
                  <a:prstClr val="black"/>
                </a:solidFill>
                <a:latin typeface="Corbel" panose="020B0503020204020204"/>
              </a:rPr>
              <a:t>. Brno: </a:t>
            </a:r>
            <a:r>
              <a:rPr lang="cs-CZ" sz="2400" dirty="0" err="1">
                <a:solidFill>
                  <a:prstClr val="black"/>
                </a:solidFill>
                <a:latin typeface="Corbel" panose="020B0503020204020204"/>
              </a:rPr>
              <a:t>Didaktis</a:t>
            </a:r>
            <a:r>
              <a:rPr lang="cs-CZ" sz="2400" dirty="0">
                <a:solidFill>
                  <a:prstClr val="black"/>
                </a:solidFill>
                <a:latin typeface="Corbel" panose="020B0503020204020204"/>
              </a:rPr>
              <a:t>, 2007. ISBN </a:t>
            </a:r>
          </a:p>
          <a:p>
            <a:pPr marL="0" lvl="0" indent="0"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None/>
            </a:pPr>
            <a:r>
              <a:rPr lang="cs-CZ" sz="2400" dirty="0" smtClean="0">
                <a:solidFill>
                  <a:prstClr val="black"/>
                </a:solidFill>
                <a:latin typeface="Corbel" panose="020B0503020204020204"/>
              </a:rPr>
              <a:t>-SOCHROVÁ</a:t>
            </a:r>
            <a:r>
              <a:rPr lang="cs-CZ" sz="2400" dirty="0">
                <a:solidFill>
                  <a:prstClr val="black"/>
                </a:solidFill>
                <a:latin typeface="Corbel" panose="020B0503020204020204"/>
              </a:rPr>
              <a:t>, Marie. </a:t>
            </a:r>
            <a:r>
              <a:rPr lang="cs-CZ" sz="2400" i="1" dirty="0">
                <a:solidFill>
                  <a:prstClr val="black"/>
                </a:solidFill>
                <a:latin typeface="Corbel" panose="020B0503020204020204"/>
              </a:rPr>
              <a:t>Český jazyk a literatura: ucelená, přehledná, osvědčená příprava k maturitě a k přijímacím zkouškám na střední a vysoké školy</a:t>
            </a:r>
            <a:r>
              <a:rPr lang="cs-CZ" sz="2400" dirty="0">
                <a:solidFill>
                  <a:prstClr val="black"/>
                </a:solidFill>
                <a:latin typeface="Corbel" panose="020B0503020204020204"/>
              </a:rPr>
              <a:t>. Havlíčkův Brod: Fragment, 2007. ISBN 978-80-253-0468-6. 80-7358-082-9</a:t>
            </a:r>
            <a:r>
              <a:rPr lang="cs-CZ" sz="2400" dirty="0" smtClean="0">
                <a:solidFill>
                  <a:prstClr val="black"/>
                </a:solidFill>
                <a:latin typeface="Corbel" panose="020B0503020204020204"/>
              </a:rPr>
              <a:t>.</a:t>
            </a:r>
          </a:p>
          <a:p>
            <a:pPr marL="0" lvl="0" indent="0"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None/>
            </a:pPr>
            <a:r>
              <a:rPr lang="cs-CZ" sz="2400" smtClean="0">
                <a:latin typeface="Corbel" panose="020B0503020204020204" pitchFamily="34" charset="0"/>
              </a:rPr>
              <a:t>-RUDOLF</a:t>
            </a:r>
            <a:r>
              <a:rPr lang="cs-CZ" sz="2400" dirty="0">
                <a:latin typeface="Corbel" panose="020B0503020204020204" pitchFamily="34" charset="0"/>
              </a:rPr>
              <a:t>, Stanislav. </a:t>
            </a:r>
            <a:r>
              <a:rPr lang="cs-CZ" sz="2400" i="1" dirty="0">
                <a:latin typeface="Corbel" panose="020B0503020204020204" pitchFamily="34" charset="0"/>
              </a:rPr>
              <a:t>Napsali jsme sloh za vás</a:t>
            </a:r>
            <a:r>
              <a:rPr lang="cs-CZ" sz="2400" dirty="0">
                <a:latin typeface="Corbel" panose="020B0503020204020204" pitchFamily="34" charset="0"/>
              </a:rPr>
              <a:t>. Praha: Erika, 2000. ISBN 80-7190-085-0. </a:t>
            </a:r>
            <a:endParaRPr lang="cs-CZ" sz="2400" dirty="0">
              <a:solidFill>
                <a:prstClr val="black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630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cs-CZ" b="1" kern="0" dirty="0">
                <a:solidFill>
                  <a:schemeClr val="accent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Anotace</a:t>
            </a:r>
          </a:p>
          <a:p>
            <a:pPr marL="0" lvl="0" indent="0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cs-CZ" b="1" kern="0" dirty="0">
                <a:solidFill>
                  <a:schemeClr val="accent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Předmět:</a:t>
            </a:r>
            <a:r>
              <a:rPr lang="cs-CZ" kern="0" dirty="0">
                <a:solidFill>
                  <a:schemeClr val="accent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cs-CZ" i="1" kern="0" dirty="0">
                <a:solidFill>
                  <a:schemeClr val="accent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český jazyk a literatura</a:t>
            </a:r>
          </a:p>
          <a:p>
            <a:pPr marL="0" lvl="0" indent="0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cs-CZ" b="1" kern="0" dirty="0">
                <a:solidFill>
                  <a:schemeClr val="accent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Ročník: </a:t>
            </a:r>
            <a:r>
              <a:rPr lang="cs-CZ" i="1" kern="0" dirty="0">
                <a:solidFill>
                  <a:schemeClr val="accent1"/>
                </a:solidFill>
                <a:latin typeface="Century Gothic" panose="020B0502020202020204" pitchFamily="34" charset="0"/>
              </a:rPr>
              <a:t>IV.</a:t>
            </a:r>
            <a:r>
              <a:rPr lang="cs-CZ" i="1" kern="0" dirty="0">
                <a:solidFill>
                  <a:schemeClr val="accent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ročník SŠ</a:t>
            </a:r>
          </a:p>
          <a:p>
            <a:pPr marL="0" lvl="0" indent="0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cs-CZ" b="1" kern="0" dirty="0">
                <a:solidFill>
                  <a:schemeClr val="accent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Tematický celek: </a:t>
            </a:r>
            <a:r>
              <a:rPr lang="cs-CZ" kern="0" dirty="0" smtClean="0">
                <a:solidFill>
                  <a:schemeClr val="accent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opakování mluvnického učiva 1.-4. ročníku</a:t>
            </a:r>
            <a:endParaRPr lang="cs-CZ" kern="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cs-CZ" b="1" kern="0" dirty="0">
                <a:solidFill>
                  <a:schemeClr val="accent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Klíčová slova: </a:t>
            </a:r>
            <a:r>
              <a:rPr lang="cs-CZ" kern="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slohový postup, druhy slohových postupů</a:t>
            </a:r>
            <a:endParaRPr lang="cs-CZ" b="1" i="1" kern="0" dirty="0">
              <a:solidFill>
                <a:schemeClr val="accent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0" lvl="0" indent="0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cs-CZ" b="1" kern="0" dirty="0">
                <a:solidFill>
                  <a:schemeClr val="accent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Forma:</a:t>
            </a:r>
            <a:r>
              <a:rPr lang="cs-CZ" kern="0" dirty="0">
                <a:solidFill>
                  <a:schemeClr val="accent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cs-CZ" i="1" kern="0" dirty="0">
                <a:solidFill>
                  <a:schemeClr val="accent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výklad	</a:t>
            </a:r>
          </a:p>
          <a:p>
            <a:pPr marL="0" lvl="0" indent="0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cs-CZ" b="1" kern="0" dirty="0">
                <a:solidFill>
                  <a:schemeClr val="accent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Datum vytvoření: </a:t>
            </a:r>
            <a:r>
              <a:rPr lang="cs-CZ" kern="0" dirty="0" smtClean="0">
                <a:solidFill>
                  <a:schemeClr val="accent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16.4.2013</a:t>
            </a:r>
            <a:endParaRPr lang="cs-CZ" i="1" kern="0" dirty="0">
              <a:solidFill>
                <a:schemeClr val="accent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16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Slohové postupy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667130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Slohový postup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Slohový postup je způsob zpracování tématu vzhledem k cíli projevu.</a:t>
            </a:r>
          </a:p>
          <a:p>
            <a:endParaRPr lang="cs-CZ" dirty="0"/>
          </a:p>
          <a:p>
            <a:r>
              <a:rPr lang="cs-CZ" dirty="0" smtClean="0"/>
              <a:t>Záleží na pojetí tématu, výběru jazykových prostředků, rozvádění tematických složek.</a:t>
            </a:r>
          </a:p>
          <a:p>
            <a:endParaRPr lang="cs-CZ" dirty="0" smtClean="0"/>
          </a:p>
          <a:p>
            <a:r>
              <a:rPr lang="cs-CZ" dirty="0" smtClean="0"/>
              <a:t>Pro zpracování jednoho tématu lze zvolit i více slohových postupů.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668660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Slohový postup informační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nejjednodušší</a:t>
            </a:r>
          </a:p>
          <a:p>
            <a:r>
              <a:rPr lang="cs-CZ" dirty="0"/>
              <a:t>z</a:t>
            </a:r>
            <a:r>
              <a:rPr lang="cs-CZ" dirty="0" smtClean="0"/>
              <a:t>aměřen na fakta / co, kdy, kde /</a:t>
            </a:r>
          </a:p>
          <a:p>
            <a:r>
              <a:rPr lang="cs-CZ" dirty="0"/>
              <a:t>p</a:t>
            </a:r>
            <a:r>
              <a:rPr lang="cs-CZ" dirty="0" smtClean="0"/>
              <a:t>rosté konstatování</a:t>
            </a:r>
          </a:p>
          <a:p>
            <a:r>
              <a:rPr lang="cs-CZ" dirty="0"/>
              <a:t>u</a:t>
            </a:r>
            <a:r>
              <a:rPr lang="cs-CZ" dirty="0" smtClean="0"/>
              <a:t>platnění např. ve stylu prostě sdělovacím / zpráva, oznámení/, administrativním / zápis, žádost / a publicistickém / zpráva, reklama /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358233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Prodej</a:t>
            </a:r>
          </a:p>
          <a:p>
            <a:pPr marL="0" indent="0">
              <a:buNone/>
            </a:pPr>
            <a:r>
              <a:rPr lang="cs-CZ" dirty="0" smtClean="0"/>
              <a:t>Prodám chatu v chatové oblasti Branžež. Možnost celoročního využití. Do chaty je zavedená elektřina a přívod vody, tři obytné místnosti jsou vytápěny krbovými kamny a elektřinou. V blízkosti se nachází les a rybník. Cena dohodou. Tel. 602852963.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599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Slohový postup vyprávěcí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</a:t>
            </a:r>
            <a:r>
              <a:rPr lang="cs-CZ" dirty="0" smtClean="0"/>
              <a:t>aznamenává průběh děje</a:t>
            </a:r>
          </a:p>
          <a:p>
            <a:r>
              <a:rPr lang="cs-CZ" dirty="0"/>
              <a:t>d</a:t>
            </a:r>
            <a:r>
              <a:rPr lang="cs-CZ" dirty="0" smtClean="0"/>
              <a:t>ějová linie od zápletky k rozuzlení děje</a:t>
            </a:r>
          </a:p>
          <a:p>
            <a:r>
              <a:rPr lang="cs-CZ" dirty="0"/>
              <a:t>u</a:t>
            </a:r>
            <a:r>
              <a:rPr lang="cs-CZ" dirty="0" smtClean="0"/>
              <a:t>platnění např. ve stylu prostě sdělovacím a uměleckém / vyprávění /, publicistickém / reportáž /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881967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„Svatební den</a:t>
            </a:r>
          </a:p>
          <a:p>
            <a:pPr marL="0" indent="0">
              <a:buNone/>
            </a:pPr>
            <a:r>
              <a:rPr lang="cs-CZ" dirty="0" smtClean="0"/>
              <a:t>Měla bych se začít chystat, svatba je za hodinku, a já tu koukám z okna a je mi ze všeho divně.</a:t>
            </a:r>
          </a:p>
          <a:p>
            <a:pPr marL="0" indent="0">
              <a:buNone/>
            </a:pPr>
            <a:r>
              <a:rPr lang="cs-CZ" dirty="0" smtClean="0"/>
              <a:t> Potkali jsme se na letním táboře, holka před maturitou a nastupující medik.                 Vznášela jsem se při každém nesmělém pohledu, cítila jsem pozemskou tíži, podíval-li se po jiné…..“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1000" dirty="0" smtClean="0"/>
              <a:t>S. Rudolf, Napsali jsme sloh za vás, str. 168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171936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Slohový postup popisný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</a:t>
            </a:r>
            <a:r>
              <a:rPr lang="cs-CZ" dirty="0" smtClean="0"/>
              <a:t>achycuje znaky a rysy skutečnosti / věci, osoby, zvířete /</a:t>
            </a:r>
          </a:p>
          <a:p>
            <a:r>
              <a:rPr lang="cs-CZ" dirty="0"/>
              <a:t>z</a:t>
            </a:r>
            <a:r>
              <a:rPr lang="cs-CZ" dirty="0" smtClean="0"/>
              <a:t>vláštní druh popisu je charakteristika / vystihuje vlastnosti osoby /</a:t>
            </a:r>
          </a:p>
          <a:p>
            <a:r>
              <a:rPr lang="cs-CZ" dirty="0"/>
              <a:t>u</a:t>
            </a:r>
            <a:r>
              <a:rPr lang="cs-CZ" dirty="0" smtClean="0"/>
              <a:t>platnění např. ve stylu prostě sdělovacím nebo administrativním                  / životopis/, v odborném / odborný popis /, uměleckém / líčení 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059527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</TotalTime>
  <Words>758</Words>
  <Application>Microsoft Office PowerPoint</Application>
  <PresentationFormat>Širokoúhlá obrazovka</PresentationFormat>
  <Paragraphs>76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Arial</vt:lpstr>
      <vt:lpstr>Century Gothic</vt:lpstr>
      <vt:lpstr>Corbel</vt:lpstr>
      <vt:lpstr>Trebuchet MS</vt:lpstr>
      <vt:lpstr>Wingdings 3</vt:lpstr>
      <vt:lpstr>Faseta</vt:lpstr>
      <vt:lpstr>Prezentace aplikace PowerPoint</vt:lpstr>
      <vt:lpstr>Prezentace aplikace PowerPoint</vt:lpstr>
      <vt:lpstr>Slohové postupy</vt:lpstr>
      <vt:lpstr>Slohový postup</vt:lpstr>
      <vt:lpstr>Slohový postup informační</vt:lpstr>
      <vt:lpstr>Ukázka</vt:lpstr>
      <vt:lpstr>Slohový postup vyprávěcí</vt:lpstr>
      <vt:lpstr>Ukázka</vt:lpstr>
      <vt:lpstr>Slohový postup popisný</vt:lpstr>
      <vt:lpstr>Ukázka</vt:lpstr>
      <vt:lpstr>Slohový postup výkladový</vt:lpstr>
      <vt:lpstr>Ukázka</vt:lpstr>
      <vt:lpstr>Slohový postup úvahový</vt:lpstr>
      <vt:lpstr>Ukázka</vt:lpstr>
      <vt:lpstr>Shrnutí</vt:lpstr>
      <vt:lpstr>Použité zdroje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Slohové postupy</dc:title>
  <dc:creator>Hana Vítová</dc:creator>
  <cp:lastModifiedBy>Věra Svárovská</cp:lastModifiedBy>
  <cp:revision>31</cp:revision>
  <dcterms:created xsi:type="dcterms:W3CDTF">2013-04-13T18:17:30Z</dcterms:created>
  <dcterms:modified xsi:type="dcterms:W3CDTF">2013-04-26T07:22:36Z</dcterms:modified>
</cp:coreProperties>
</file>