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63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ransition spd="med">
    <p:pull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791" y="662164"/>
            <a:ext cx="5403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2935641" y="1976440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3000" dirty="0" smtClean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Úvod do stylistiky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cs-CZ" sz="3000" dirty="0">
              <a:solidFill>
                <a:srgbClr val="00B0F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3000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PaedDr. Hana Vítová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cs-CZ" sz="3000" dirty="0">
              <a:solidFill>
                <a:srgbClr val="00B0F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3000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Střední průmyslová škola, Mladá Boleslav, Havlíčkova 456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cs-CZ" sz="3000" dirty="0">
              <a:solidFill>
                <a:srgbClr val="00B0F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3000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CZ.1.07/1.5.00/34.0861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3000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MODERNIZACE VÝUKY</a:t>
            </a:r>
          </a:p>
        </p:txBody>
      </p:sp>
    </p:spTree>
    <p:extLst>
      <p:ext uri="{BB962C8B-B14F-4D97-AF65-F5344CB8AC3E}">
        <p14:creationId xmlns:p14="http://schemas.microsoft.com/office/powerpoint/2010/main" val="13224668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Shrnutí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Stylistika – nauka o slohu</a:t>
            </a:r>
          </a:p>
          <a:p>
            <a:r>
              <a:rPr lang="cs-CZ" dirty="0" smtClean="0"/>
              <a:t>Jazykový styl – způsob zpracování obsahu</a:t>
            </a:r>
          </a:p>
          <a:p>
            <a:r>
              <a:rPr lang="cs-CZ" dirty="0" smtClean="0"/>
              <a:t>Slohotvorní činitelé – podmínky a okolnosti ovlivňující jazykový projev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2517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MUŽÍKOVÁ, Olga. </a:t>
            </a:r>
            <a:r>
              <a:rPr lang="cs-CZ" i="1" dirty="0"/>
              <a:t>Odmaturuj z českého jazyka</a:t>
            </a:r>
            <a:r>
              <a:rPr lang="cs-CZ" dirty="0"/>
              <a:t>. Brno: </a:t>
            </a:r>
            <a:r>
              <a:rPr lang="cs-CZ" dirty="0" err="1"/>
              <a:t>Didaktis</a:t>
            </a:r>
            <a:r>
              <a:rPr lang="cs-CZ" dirty="0"/>
              <a:t>, 2007. ISBN </a:t>
            </a:r>
            <a:endParaRPr lang="cs-CZ" dirty="0" smtClean="0"/>
          </a:p>
          <a:p>
            <a:r>
              <a:rPr lang="cs-CZ" dirty="0" smtClean="0"/>
              <a:t>SOCHROVÁ</a:t>
            </a:r>
            <a:r>
              <a:rPr lang="cs-CZ" dirty="0"/>
              <a:t>, Marie. </a:t>
            </a:r>
            <a:r>
              <a:rPr lang="cs-CZ" i="1" dirty="0"/>
              <a:t>Český jazyk a literatura: ucelená, přehledná, osvědčená příprava k maturitě a k přijímacím zkouškám na střední a vysoké školy</a:t>
            </a:r>
            <a:r>
              <a:rPr lang="cs-CZ" dirty="0"/>
              <a:t>. Havlíčkův Brod: Fragment, 2007. ISBN 978-80-253-0468-6. </a:t>
            </a:r>
            <a:r>
              <a:rPr lang="cs-CZ" dirty="0" smtClean="0"/>
              <a:t>80-7358-082-9.</a:t>
            </a:r>
          </a:p>
          <a:p>
            <a:r>
              <a:rPr lang="cs-CZ" dirty="0" smtClean="0">
                <a:solidFill>
                  <a:prstClr val="black"/>
                </a:solidFill>
              </a:rPr>
              <a:t>SOCHROVÁ</a:t>
            </a:r>
            <a:r>
              <a:rPr lang="cs-CZ" dirty="0">
                <a:solidFill>
                  <a:prstClr val="black"/>
                </a:solidFill>
              </a:rPr>
              <a:t>, Marie. </a:t>
            </a:r>
            <a:r>
              <a:rPr lang="cs-CZ" i="1" dirty="0">
                <a:solidFill>
                  <a:prstClr val="black"/>
                </a:solidFill>
              </a:rPr>
              <a:t>Čítanka III. k Literatuře v kostce</a:t>
            </a:r>
            <a:r>
              <a:rPr lang="cs-CZ" dirty="0">
                <a:solidFill>
                  <a:prstClr val="black"/>
                </a:solidFill>
              </a:rPr>
              <a:t>. Praha: Fragment, 2008. ISBN 978-80-253-0188-3.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9125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rrowheads="1"/>
          </p:cNvSpPr>
          <p:nvPr/>
        </p:nvSpPr>
        <p:spPr bwMode="auto">
          <a:xfrm>
            <a:off x="1707092" y="752475"/>
            <a:ext cx="5184775" cy="233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Anotace</a:t>
            </a: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Předmět:</a:t>
            </a: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kumimoji="0" lang="cs-CZ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český jazyk a literatura</a:t>
            </a: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Ročník: </a:t>
            </a:r>
            <a:r>
              <a:rPr lang="cs-CZ" i="1" kern="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IV.</a:t>
            </a:r>
            <a:r>
              <a:rPr kumimoji="0" lang="cs-CZ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 ročník SŠ</a:t>
            </a: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Tematický celek: </a:t>
            </a:r>
            <a:r>
              <a:rPr kumimoji="0" lang="cs-CZ" sz="180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opakování mluvnického </a:t>
            </a:r>
            <a:r>
              <a:rPr kumimoji="0" lang="cs-CZ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učiva </a:t>
            </a:r>
            <a:r>
              <a:rPr kumimoji="0" lang="cs-CZ" sz="180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1.-4. ročníku</a:t>
            </a:r>
            <a:endParaRPr kumimoji="0" lang="cs-CZ" sz="180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Klíčová slova: </a:t>
            </a:r>
            <a:r>
              <a:rPr lang="cs-CZ" kern="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stylistika, jazykový styl, slohotvorní činitelé</a:t>
            </a:r>
            <a:endParaRPr kumimoji="0" lang="cs-CZ" sz="1800" b="1" i="1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Forma:</a:t>
            </a: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kumimoji="0" lang="cs-CZ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výklad	</a:t>
            </a: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Datum vytvoření:</a:t>
            </a:r>
            <a:r>
              <a:rPr kumimoji="0" lang="cs-CZ" sz="1800" b="1" i="0" u="none" strike="noStrike" kern="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kumimoji="0" lang="cs-CZ" sz="1800" i="0" u="none" strike="noStrike" kern="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14.4.2013</a:t>
            </a:r>
            <a:endParaRPr kumimoji="0" lang="cs-CZ" sz="1800" i="1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42683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Úvod do stylistiky  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844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Stylistika</a:t>
            </a:r>
            <a:br>
              <a:rPr lang="cs-CZ" dirty="0" smtClean="0">
                <a:solidFill>
                  <a:srgbClr val="00B0F0"/>
                </a:solidFill>
              </a:rPr>
            </a:b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Nauka o slohu. Zabývá se výstavbou jazykových projevů a způsobem výběru jazykových prostředků. / Druhy slohu, výstavba jazykových projevů, slohové rozvrstvení jazykových prostředků…/</a:t>
            </a:r>
          </a:p>
          <a:p>
            <a:r>
              <a:rPr lang="cs-CZ" dirty="0" smtClean="0"/>
              <a:t>Cíl – naučit nás jak se vhodně vyjadřovat vzhledem k účelu, kterého chceme dosáhnout.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rgbClr val="00B0F0"/>
                </a:solidFill>
              </a:rPr>
              <a:t>Vyberte si jedno téma, které lze zpracovat různým způsobem a uveďte, jakého cíle chcete svým vyjádřením dosáhnout. Bude se způsob stylizace v těchto příkladech odlišovat?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1601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Styl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Jazykový styl – způsob zpracování obsahu a způsob výběru jazykových prostředků v jazykových projevech</a:t>
            </a:r>
          </a:p>
          <a:p>
            <a:r>
              <a:rPr lang="cs-CZ" dirty="0" smtClean="0"/>
              <a:t>Individuální styl – jazykové projevy jednotlivců, které se od sebe odlišují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00B0F0"/>
                </a:solidFill>
              </a:rPr>
              <a:t>Co  např. způsobuje odlišnosti v projevech jednotlivců?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4381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Slohotvorní činitelé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Slohotvorní činitelé – podmínky, okolnosti vzniku jazykového projevu</a:t>
            </a:r>
          </a:p>
          <a:p>
            <a:pPr marL="0" indent="0">
              <a:buNone/>
            </a:pPr>
            <a:r>
              <a:rPr lang="cs-CZ" dirty="0" smtClean="0"/>
              <a:t>a/ činitelé objektivní</a:t>
            </a:r>
          </a:p>
          <a:p>
            <a:pPr marL="0" indent="0">
              <a:buNone/>
            </a:pPr>
            <a:r>
              <a:rPr lang="cs-CZ" dirty="0" smtClean="0"/>
              <a:t>b/ činitelé subjektivní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00B0F0"/>
                </a:solidFill>
              </a:rPr>
              <a:t>Co rozumíme pojmem subjektivní a objektivní?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0200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Objektivní činitelé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Podmínky, kterými je autor ovlivněn, ale jsou na něm nezávislé:</a:t>
            </a:r>
          </a:p>
          <a:p>
            <a:pPr marL="0" indent="0">
              <a:buNone/>
            </a:pPr>
            <a:r>
              <a:rPr lang="cs-CZ" dirty="0" smtClean="0"/>
              <a:t>  	a/ cíl, funkce projevu / </a:t>
            </a:r>
            <a:r>
              <a:rPr lang="cs-CZ" dirty="0" err="1" smtClean="0"/>
              <a:t>fce</a:t>
            </a:r>
            <a:r>
              <a:rPr lang="cs-CZ" dirty="0" smtClean="0"/>
              <a:t> </a:t>
            </a:r>
            <a:r>
              <a:rPr lang="cs-CZ" dirty="0" err="1" smtClean="0"/>
              <a:t>argumentativní</a:t>
            </a:r>
            <a:r>
              <a:rPr lang="cs-CZ" dirty="0" smtClean="0"/>
              <a:t>, odborná, estetická…/</a:t>
            </a:r>
          </a:p>
          <a:p>
            <a:pPr marL="0" indent="0">
              <a:buNone/>
            </a:pPr>
            <a:r>
              <a:rPr lang="cs-CZ" dirty="0" smtClean="0"/>
              <a:t>	b/ situace, prostředí / projev připravený a nepřipravený, veřejný a soukromý /</a:t>
            </a:r>
          </a:p>
          <a:p>
            <a:pPr marL="0" indent="0">
              <a:buNone/>
            </a:pPr>
            <a:r>
              <a:rPr lang="cs-CZ" dirty="0" smtClean="0"/>
              <a:t>	c/ forma / projev psaný, mluvený /</a:t>
            </a:r>
          </a:p>
          <a:p>
            <a:pPr marL="0" indent="0">
              <a:buNone/>
            </a:pPr>
            <a:r>
              <a:rPr lang="cs-CZ" dirty="0" smtClean="0"/>
              <a:t>	d/ kontakt s adresátem / dialog, monolog /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rgbClr val="00B0F0"/>
                </a:solidFill>
              </a:rPr>
              <a:t>Jaké výhody a nevýhody má projev psaný oproti mluvenému?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708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Subjektivní činitelé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Vliv osobnosti autora:</a:t>
            </a:r>
          </a:p>
          <a:p>
            <a:pPr marL="0" indent="0">
              <a:buNone/>
            </a:pPr>
            <a:r>
              <a:rPr lang="cs-CZ" dirty="0" smtClean="0"/>
              <a:t>	a/ věk</a:t>
            </a:r>
          </a:p>
          <a:p>
            <a:pPr marL="0" indent="0">
              <a:buNone/>
            </a:pPr>
            <a:r>
              <a:rPr lang="cs-CZ" dirty="0" smtClean="0"/>
              <a:t>	b/ pohlaví</a:t>
            </a:r>
          </a:p>
          <a:p>
            <a:pPr marL="0" indent="0">
              <a:buNone/>
            </a:pPr>
            <a:r>
              <a:rPr lang="cs-CZ" dirty="0" smtClean="0"/>
              <a:t>	c/ vzdělání</a:t>
            </a:r>
          </a:p>
          <a:p>
            <a:pPr marL="0" indent="0">
              <a:buNone/>
            </a:pPr>
            <a:r>
              <a:rPr lang="cs-CZ" dirty="0" smtClean="0"/>
              <a:t>	d/ slovní zásoba</a:t>
            </a:r>
          </a:p>
          <a:p>
            <a:pPr marL="0" indent="0">
              <a:buNone/>
            </a:pPr>
            <a:r>
              <a:rPr lang="cs-CZ" dirty="0" smtClean="0"/>
              <a:t>	e/ vlastnosti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>
                <a:solidFill>
                  <a:srgbClr val="00B0F0"/>
                </a:solidFill>
              </a:rPr>
              <a:t>Co ovlivňuje rozdíly ve slovní zásobě jedinců?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378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 Ukázka individuálního stylu autora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 Tatínek pravil, že je rád, když chodím k </a:t>
            </a:r>
            <a:r>
              <a:rPr lang="cs-CZ" dirty="0" err="1" smtClean="0"/>
              <a:t>Soumarom</a:t>
            </a:r>
            <a:r>
              <a:rPr lang="cs-CZ" dirty="0" smtClean="0"/>
              <a:t>, jelikož jsou to lepší lidi, a tím pádem se naučím dobrým způsobům, což prospívá obchodnictvu. Maminka pak mně přikázala, </a:t>
            </a:r>
            <a:r>
              <a:rPr lang="cs-CZ" dirty="0" err="1" smtClean="0"/>
              <a:t>abysem</a:t>
            </a:r>
            <a:r>
              <a:rPr lang="cs-CZ" dirty="0" smtClean="0"/>
              <a:t> u Soumarů </a:t>
            </a:r>
            <a:r>
              <a:rPr lang="cs-CZ" dirty="0" err="1" smtClean="0"/>
              <a:t>porát</a:t>
            </a:r>
            <a:r>
              <a:rPr lang="cs-CZ" dirty="0" smtClean="0"/>
              <a:t> říkal , rukulíbám‘, aby bylo vidět, že jsem dobře vedený. Já jsem jí to slíbil, ale neřekl jsem ,rukulíbám‘ a nařekl </a:t>
            </a:r>
            <a:r>
              <a:rPr lang="cs-CZ" dirty="0" err="1" smtClean="0"/>
              <a:t>bysem</a:t>
            </a:r>
            <a:r>
              <a:rPr lang="cs-CZ" dirty="0" smtClean="0"/>
              <a:t> to ani za pytel buráků, jelikož se stydím.“</a:t>
            </a:r>
          </a:p>
          <a:p>
            <a:r>
              <a:rPr lang="cs-CZ" sz="1000" dirty="0" smtClean="0"/>
              <a:t>M. </a:t>
            </a:r>
            <a:r>
              <a:rPr lang="cs-CZ" sz="1000" dirty="0" err="1" smtClean="0"/>
              <a:t>Sochrová</a:t>
            </a:r>
            <a:r>
              <a:rPr lang="cs-CZ" sz="1000" dirty="0" smtClean="0"/>
              <a:t>, Čítanka III. K Literatuře v kostce, str. 159</a:t>
            </a:r>
            <a:endParaRPr lang="cs-CZ" sz="1000" dirty="0"/>
          </a:p>
          <a:p>
            <a:r>
              <a:rPr lang="cs-CZ" dirty="0" smtClean="0">
                <a:solidFill>
                  <a:srgbClr val="00B0F0"/>
                </a:solidFill>
              </a:rPr>
              <a:t>Čím se vyznačuje individuální styl autora? Znáte autora této ukázky?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15653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TC103457496[[fn=Paralaxa]]</Template>
  <TotalTime>169</TotalTime>
  <Words>426</Words>
  <Application>Microsoft Office PowerPoint</Application>
  <PresentationFormat>Širokoúhlá obrazovka</PresentationFormat>
  <Paragraphs>63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Corbel</vt:lpstr>
      <vt:lpstr>Paralaxa</vt:lpstr>
      <vt:lpstr>Prezentace aplikace PowerPoint</vt:lpstr>
      <vt:lpstr>Prezentace aplikace PowerPoint</vt:lpstr>
      <vt:lpstr>Úvod do stylistiky  </vt:lpstr>
      <vt:lpstr>Stylistika </vt:lpstr>
      <vt:lpstr>Styl</vt:lpstr>
      <vt:lpstr>Slohotvorní činitelé</vt:lpstr>
      <vt:lpstr>Objektivní činitelé</vt:lpstr>
      <vt:lpstr>Subjektivní činitelé</vt:lpstr>
      <vt:lpstr> Ukázka individuálního stylu autora</vt:lpstr>
      <vt:lpstr>Shrnutí</vt:lpstr>
      <vt:lpstr>Použité 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stylistiky</dc:title>
  <dc:creator>Hana Vítová</dc:creator>
  <cp:lastModifiedBy>Věra Svárovská</cp:lastModifiedBy>
  <cp:revision>26</cp:revision>
  <dcterms:created xsi:type="dcterms:W3CDTF">2013-04-08T18:18:34Z</dcterms:created>
  <dcterms:modified xsi:type="dcterms:W3CDTF">2013-04-26T07:19:34Z</dcterms:modified>
</cp:coreProperties>
</file>