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65" r:id="rId3"/>
    <p:sldId id="256" r:id="rId4"/>
    <p:sldId id="258" r:id="rId5"/>
    <p:sldId id="259" r:id="rId6"/>
    <p:sldId id="257" r:id="rId7"/>
    <p:sldId id="262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29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54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44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485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3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46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12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56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517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577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74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123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4050B7A-9DB5-43AF-A8B1-739568ECCA92}" type="datetimeFigureOut">
              <a:rPr lang="cs-CZ" smtClean="0"/>
              <a:t>1.12.2013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44ADAAF-0602-4368-99DD-EB1315C7C8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4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erre-compostelle.com/2013_05_01_archiv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9482" y="0"/>
            <a:ext cx="8349117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209800" y="2075218"/>
            <a:ext cx="7772400" cy="1987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 smtClean="0">
                <a:solidFill>
                  <a:sysClr val="windowText" lastClr="000000"/>
                </a:solidFill>
                <a:latin typeface="Calibri"/>
              </a:rPr>
              <a:t>Renesanční literatura</a:t>
            </a:r>
            <a:r>
              <a:rPr lang="cs-CZ" sz="3700" b="1" dirty="0" smtClean="0">
                <a:solidFill>
                  <a:sysClr val="windowText" lastClr="000000"/>
                </a:solidFill>
                <a:latin typeface="Calibri"/>
              </a:rPr>
              <a:t>                                              ve Francii a ve Španělsku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Mgr. Ludmila Růžičková</a:t>
            </a:r>
            <a:br>
              <a:rPr kumimoji="0" lang="cs-CZ" sz="2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</a:b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63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81826" y="888642"/>
            <a:ext cx="9934046" cy="5207358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cs-CZ" sz="2800" dirty="0" smtClean="0"/>
              <a:t>Zdroje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8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Čítanka I. k Literatuře v kostce pro SŠ.</a:t>
            </a:r>
            <a:r>
              <a:rPr lang="cs-C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 1. vyd. Havlíčkův Brod: FRAGMENT, 2007. ISBN 978-80-253-0186-9.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SOCHROVÁ, M. </a:t>
            </a:r>
            <a:r>
              <a:rPr lang="cs-CZ" sz="2800" i="1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KOMPLETNÍ PŘEHLED české a světové LITERATURY. </a:t>
            </a:r>
            <a:r>
              <a:rPr lang="cs-CZ" sz="2800" dirty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1. vyd. Havlíčkův Brod: FRAGMENT, 2007. ISBN </a:t>
            </a:r>
            <a:r>
              <a:rPr lang="cs-CZ" sz="28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Garamond" panose="02020404030301010803"/>
              </a:rPr>
              <a:t>978-80-253-0311-5</a:t>
            </a: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800" dirty="0" smtClean="0"/>
              <a:t>Obr</a:t>
            </a:r>
            <a:r>
              <a:rPr lang="cs-CZ" sz="2800" dirty="0" smtClean="0"/>
              <a:t>. č. </a:t>
            </a:r>
            <a:r>
              <a:rPr lang="cs-CZ" sz="2800" dirty="0"/>
              <a:t>1: </a:t>
            </a:r>
            <a:r>
              <a:rPr lang="cs-CZ" sz="2800" dirty="0" err="1"/>
              <a:t>Buen</a:t>
            </a:r>
            <a:r>
              <a:rPr lang="cs-CZ" sz="2800" dirty="0"/>
              <a:t> </a:t>
            </a:r>
            <a:r>
              <a:rPr lang="cs-CZ" sz="2800" dirty="0" err="1"/>
              <a:t>camino</a:t>
            </a:r>
            <a:r>
              <a:rPr lang="cs-CZ" sz="2800" dirty="0"/>
              <a:t> </a:t>
            </a:r>
            <a:r>
              <a:rPr lang="cs-CZ" sz="2800" dirty="0" err="1"/>
              <a:t>vers</a:t>
            </a:r>
            <a:r>
              <a:rPr lang="cs-CZ" sz="2800" dirty="0"/>
              <a:t> </a:t>
            </a:r>
            <a:r>
              <a:rPr lang="cs-CZ" sz="2800" dirty="0" err="1"/>
              <a:t>Compostelle</a:t>
            </a:r>
            <a:r>
              <a:rPr lang="cs-CZ" sz="2800" dirty="0" smtClean="0"/>
              <a:t>!:  </a:t>
            </a:r>
            <a:r>
              <a:rPr lang="cs-CZ" sz="2800" dirty="0" smtClean="0">
                <a:sym typeface="Symbol"/>
              </a:rPr>
              <a:t>onlinevid. 26.11.2013 </a:t>
            </a:r>
            <a:r>
              <a:rPr lang="cs-CZ" sz="2800" dirty="0">
                <a:sym typeface="Symbol"/>
              </a:rPr>
              <a:t>Dostupné z</a:t>
            </a:r>
            <a:r>
              <a:rPr lang="cs-CZ" sz="2800" dirty="0" smtClean="0">
                <a:sym typeface="Symbol"/>
              </a:rPr>
              <a:t>: </a:t>
            </a:r>
            <a:r>
              <a:rPr lang="cs-CZ" sz="2800" dirty="0" smtClean="0">
                <a:sym typeface="Symbol"/>
                <a:hlinkClick r:id="rId2"/>
              </a:rPr>
              <a:t>http</a:t>
            </a:r>
            <a:r>
              <a:rPr lang="cs-CZ" sz="2800" dirty="0">
                <a:sym typeface="Symbol"/>
                <a:hlinkClick r:id="rId2"/>
              </a:rPr>
              <a:t>://</a:t>
            </a:r>
            <a:r>
              <a:rPr lang="cs-CZ" sz="2800" dirty="0" smtClean="0">
                <a:sym typeface="Symbol"/>
                <a:hlinkClick r:id="rId2"/>
              </a:rPr>
              <a:t>www.pierre-compostelle.com/2013_05_01_archive.html</a:t>
            </a:r>
            <a:endParaRPr lang="cs-CZ" sz="2800" dirty="0" smtClean="0">
              <a:sym typeface="Symbol"/>
            </a:endParaRPr>
          </a:p>
          <a:p>
            <a:pPr marL="28575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r>
              <a:rPr lang="cs-CZ" sz="2800" dirty="0"/>
              <a:t>Obr. č. </a:t>
            </a:r>
            <a:r>
              <a:rPr lang="cs-CZ" sz="2800" smtClean="0"/>
              <a:t>2: </a:t>
            </a:r>
            <a:r>
              <a:rPr lang="cs-CZ" sz="2800" dirty="0" err="1"/>
              <a:t>Buen</a:t>
            </a:r>
            <a:r>
              <a:rPr lang="cs-CZ" sz="2800" dirty="0"/>
              <a:t> </a:t>
            </a:r>
            <a:r>
              <a:rPr lang="cs-CZ" sz="2800" dirty="0" err="1"/>
              <a:t>camino</a:t>
            </a:r>
            <a:r>
              <a:rPr lang="cs-CZ" sz="2800" dirty="0"/>
              <a:t> </a:t>
            </a:r>
            <a:r>
              <a:rPr lang="cs-CZ" sz="2800" dirty="0" err="1"/>
              <a:t>vers</a:t>
            </a:r>
            <a:r>
              <a:rPr lang="cs-CZ" sz="2800" dirty="0"/>
              <a:t> </a:t>
            </a:r>
            <a:r>
              <a:rPr lang="cs-CZ" sz="2800" dirty="0" err="1"/>
              <a:t>Compostelle</a:t>
            </a:r>
            <a:r>
              <a:rPr lang="cs-CZ" sz="2800" dirty="0"/>
              <a:t>!:  </a:t>
            </a:r>
            <a:r>
              <a:rPr lang="cs-CZ" sz="2800" dirty="0">
                <a:sym typeface="Symbol"/>
              </a:rPr>
              <a:t>onlinevid. 26.11.2013 Dostupné z: </a:t>
            </a:r>
            <a:r>
              <a:rPr lang="cs-CZ" sz="2800" dirty="0">
                <a:sym typeface="Symbol"/>
                <a:hlinkClick r:id="rId2"/>
              </a:rPr>
              <a:t>http://www.pierre-compostelle.com/2013_05_01_archive.html</a:t>
            </a:r>
            <a:endParaRPr lang="cs-CZ" sz="2800" dirty="0">
              <a:sym typeface="Symbol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</a:pPr>
            <a:endParaRPr lang="cs-CZ" sz="2800" dirty="0" smtClean="0"/>
          </a:p>
          <a:p>
            <a:pPr marL="4572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8963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2"/>
          <p:cNvSpPr txBox="1">
            <a:spLocks/>
          </p:cNvSpPr>
          <p:nvPr/>
        </p:nvSpPr>
        <p:spPr>
          <a:xfrm>
            <a:off x="457200" y="1600200"/>
            <a:ext cx="112496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Počátky české literatury do doby veleslavínské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Klíčová slova: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villonská balada, poslání, refrén, rytířský román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Forma: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r>
              <a:rPr lang="cs-CZ" dirty="0" smtClean="0">
                <a:solidFill>
                  <a:sysClr val="windowText" lastClr="000000"/>
                </a:solidFill>
                <a:latin typeface="Calibri"/>
              </a:rPr>
              <a:t>	</a:t>
            </a:r>
          </a:p>
          <a:p>
            <a:pPr marL="0" indent="0"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ysClr val="windowText" lastClr="000000"/>
                </a:solidFill>
                <a:latin typeface="Calibri"/>
              </a:rPr>
              <a:t>Datum vytvoření</a:t>
            </a:r>
            <a:r>
              <a:rPr lang="cs-CZ" b="1" smtClean="0">
                <a:solidFill>
                  <a:sysClr val="windowText" lastClr="000000"/>
                </a:solidFill>
                <a:latin typeface="Calibri"/>
              </a:rPr>
              <a:t>: </a:t>
            </a:r>
            <a:r>
              <a:rPr lang="cs-CZ" i="1" smtClean="0">
                <a:solidFill>
                  <a:sysClr val="windowText" lastClr="000000"/>
                </a:solidFill>
                <a:latin typeface="Calibri"/>
              </a:rPr>
              <a:t>10. </a:t>
            </a:r>
            <a:r>
              <a:rPr lang="cs-CZ" i="1" dirty="0" smtClean="0">
                <a:solidFill>
                  <a:sysClr val="windowText" lastClr="000000"/>
                </a:solidFill>
                <a:latin typeface="Calibri"/>
              </a:rPr>
              <a:t>11. 2013</a:t>
            </a:r>
            <a:endParaRPr lang="cs-CZ" dirty="0" smtClean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958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 renesanční literatura                           </a:t>
            </a:r>
            <a:r>
              <a:rPr lang="cs-CZ" sz="6600" dirty="0" smtClean="0"/>
              <a:t>ve francii a španělsku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18642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Francois Villon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854558"/>
            <a:ext cx="9872871" cy="424144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 první moderní evropský básník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tulák, lyrik, bohém neochotný smířit se se společností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získal univerzitní vzdělání, ale celý život se pohyboval na okraji     společnosti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 jeho tvorba se vyznačuje   </a:t>
            </a:r>
            <a:r>
              <a:rPr lang="cs-CZ" sz="2800" b="1" dirty="0" smtClean="0">
                <a:solidFill>
                  <a:schemeClr val="tx1"/>
                </a:solidFill>
              </a:rPr>
              <a:t>upřímností, spontánností,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                        				      </a:t>
            </a:r>
            <a:r>
              <a:rPr lang="cs-CZ" sz="2800" b="1" dirty="0" smtClean="0">
                <a:solidFill>
                  <a:schemeClr val="tx1"/>
                </a:solidFill>
              </a:rPr>
              <a:t>ale i sebekritikou                                       				      a dokonalostí básnické formy</a:t>
            </a:r>
          </a:p>
          <a:p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8794" y="850006"/>
            <a:ext cx="10037077" cy="524599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díla</a:t>
            </a:r>
            <a:r>
              <a:rPr lang="cs-CZ" sz="2800" dirty="0" smtClean="0"/>
              <a:t>     </a:t>
            </a:r>
            <a:r>
              <a:rPr lang="cs-CZ" sz="2800" b="1" dirty="0" smtClean="0"/>
              <a:t>Malý testament                                                                                          	Velký testament</a:t>
            </a:r>
          </a:p>
          <a:p>
            <a:pPr marL="45720" indent="0">
              <a:buNone/>
            </a:pPr>
            <a:endParaRPr lang="cs-CZ" sz="2800" b="1" dirty="0"/>
          </a:p>
          <a:p>
            <a:pPr marL="45720" indent="0">
              <a:buNone/>
            </a:pPr>
            <a:r>
              <a:rPr lang="cs-CZ" sz="2800" b="1" dirty="0" smtClean="0"/>
              <a:t>francouzská (villonská) balada – </a:t>
            </a:r>
            <a:r>
              <a:rPr lang="cs-CZ" sz="2800" b="1" dirty="0" smtClean="0">
                <a:solidFill>
                  <a:schemeClr val="tx1"/>
                </a:solidFill>
              </a:rPr>
              <a:t>lyrická báseň, má pevně dané 					     schéma 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4 sloky             1. – 3. sloka        mají 7 – 12 veršů</a:t>
            </a:r>
          </a:p>
          <a:p>
            <a:pPr marL="45720" indent="0">
              <a:buNone/>
            </a:pPr>
            <a:r>
              <a:rPr lang="cs-CZ" sz="2800" b="1" dirty="0">
                <a:solidFill>
                  <a:schemeClr val="tx1"/>
                </a:solidFill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</a:rPr>
              <a:t>                           4. sloka, tzv. </a:t>
            </a:r>
            <a:r>
              <a:rPr lang="cs-CZ" sz="2800" b="1" i="1" dirty="0" smtClean="0">
                <a:solidFill>
                  <a:schemeClr val="bg2">
                    <a:lumMod val="50000"/>
                  </a:schemeClr>
                </a:solidFill>
              </a:rPr>
              <a:t>poslání </a:t>
            </a:r>
            <a:r>
              <a:rPr lang="cs-CZ" sz="2800" b="1" i="1" dirty="0" smtClean="0">
                <a:solidFill>
                  <a:schemeClr val="tx1"/>
                </a:solidFill>
              </a:rPr>
              <a:t> - </a:t>
            </a:r>
            <a:r>
              <a:rPr lang="cs-CZ" sz="2800" b="1" dirty="0" smtClean="0">
                <a:solidFill>
                  <a:schemeClr val="tx1"/>
                </a:solidFill>
              </a:rPr>
              <a:t>je o polovinu kratší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                        všechny sloky jsou zakončeny </a:t>
            </a:r>
            <a:r>
              <a:rPr lang="cs-CZ" sz="2800" b="1" i="1" dirty="0" smtClean="0">
                <a:solidFill>
                  <a:schemeClr val="bg2">
                    <a:lumMod val="50000"/>
                  </a:schemeClr>
                </a:solidFill>
              </a:rPr>
              <a:t>refrénem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                                          </a:t>
            </a:r>
          </a:p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                                                                             /ukázky – str. 83 -84/</a:t>
            </a:r>
          </a:p>
        </p:txBody>
      </p:sp>
    </p:spTree>
    <p:extLst>
      <p:ext uri="{BB962C8B-B14F-4D97-AF65-F5344CB8AC3E}">
        <p14:creationId xmlns:p14="http://schemas.microsoft.com/office/powerpoint/2010/main" val="156465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20462" y="850006"/>
            <a:ext cx="9895409" cy="524599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b="1" dirty="0" smtClean="0">
                <a:solidFill>
                  <a:schemeClr val="tx1"/>
                </a:solidFill>
              </a:rPr>
              <a:t>Ukázka    </a:t>
            </a:r>
            <a:r>
              <a:rPr lang="cs-CZ" sz="2800" dirty="0" smtClean="0">
                <a:solidFill>
                  <a:schemeClr val="tx1"/>
                </a:solidFill>
              </a:rPr>
              <a:t>Následující verše, z nichž vyvěrá upřímnost, krutá 		        otevřenost i šibeniční humor, napsal Villon poté,              	        co byl odsouzen k smrti oběšením</a:t>
            </a:r>
          </a:p>
          <a:p>
            <a:pPr marL="45720" indent="0">
              <a:buNone/>
            </a:pPr>
            <a:endParaRPr lang="cs-CZ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        </a:t>
            </a:r>
            <a:r>
              <a:rPr lang="cs-CZ" sz="2800" i="1" dirty="0" smtClean="0">
                <a:solidFill>
                  <a:schemeClr val="tx1"/>
                </a:solidFill>
              </a:rPr>
              <a:t>Františku, už tě nepotěší,</a:t>
            </a:r>
          </a:p>
          <a:p>
            <a:pPr marL="45720" indent="0">
              <a:buNone/>
            </a:pP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smtClean="0">
                <a:solidFill>
                  <a:schemeClr val="tx1"/>
                </a:solidFill>
              </a:rPr>
              <a:t>          že Francouz jsi a ze vsi zdejší,</a:t>
            </a:r>
          </a:p>
          <a:p>
            <a:pPr marL="45720" indent="0">
              <a:buNone/>
            </a:pP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smtClean="0">
                <a:solidFill>
                  <a:schemeClr val="tx1"/>
                </a:solidFill>
              </a:rPr>
              <a:t>          te</a:t>
            </a:r>
            <a:r>
              <a:rPr lang="cs-CZ" sz="2800" i="1" dirty="0">
                <a:solidFill>
                  <a:schemeClr val="tx1"/>
                </a:solidFill>
              </a:rPr>
              <a:t>ď</a:t>
            </a:r>
            <a:r>
              <a:rPr lang="cs-CZ" sz="2800" i="1" dirty="0" smtClean="0">
                <a:solidFill>
                  <a:schemeClr val="tx1"/>
                </a:solidFill>
              </a:rPr>
              <a:t> na krk oprátku ti věší</a:t>
            </a:r>
          </a:p>
          <a:p>
            <a:pPr marL="45720" indent="0">
              <a:buNone/>
            </a:pPr>
            <a:r>
              <a:rPr lang="cs-CZ" sz="2800" i="1" dirty="0">
                <a:solidFill>
                  <a:schemeClr val="tx1"/>
                </a:solidFill>
              </a:rPr>
              <a:t> </a:t>
            </a:r>
            <a:r>
              <a:rPr lang="cs-CZ" sz="2800" i="1" dirty="0" smtClean="0">
                <a:solidFill>
                  <a:schemeClr val="tx1"/>
                </a:solidFill>
              </a:rPr>
              <a:t>          ať pozná hlava, oč je zadek těžší.</a:t>
            </a:r>
          </a:p>
          <a:p>
            <a:pPr marL="45720" indent="0">
              <a:buNone/>
            </a:pPr>
            <a:endParaRPr lang="cs-CZ" sz="28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10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Miguel de Cervantes y </a:t>
            </a:r>
            <a:r>
              <a:rPr lang="cs-CZ" b="1" dirty="0" err="1" smtClean="0"/>
              <a:t>Saavedra</a:t>
            </a:r>
            <a:endParaRPr lang="cs-CZ" b="1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1981" y="1600853"/>
            <a:ext cx="3353570" cy="483219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165539" y="2116008"/>
            <a:ext cx="595325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sz="2800" dirty="0" smtClean="0"/>
              <a:t>román </a:t>
            </a:r>
          </a:p>
          <a:p>
            <a:endParaRPr lang="cs-CZ" sz="2800" dirty="0"/>
          </a:p>
          <a:p>
            <a:r>
              <a:rPr lang="cs-CZ" sz="3200" b="1" dirty="0" smtClean="0"/>
              <a:t>Důmyslný rytíř don </a:t>
            </a:r>
            <a:r>
              <a:rPr lang="cs-CZ" sz="3200" b="1" dirty="0" err="1" smtClean="0"/>
              <a:t>Ouijote</a:t>
            </a:r>
            <a:endParaRPr lang="cs-CZ" sz="3200" b="1" dirty="0" smtClean="0"/>
          </a:p>
          <a:p>
            <a:r>
              <a:rPr lang="cs-CZ" sz="3200" b="1" dirty="0" smtClean="0"/>
              <a:t>de la </a:t>
            </a:r>
            <a:r>
              <a:rPr lang="cs-CZ" sz="3200" b="1" dirty="0" err="1" smtClean="0"/>
              <a:t>Mancha</a:t>
            </a:r>
            <a:endParaRPr lang="cs-CZ" sz="32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847008" y="6130344"/>
            <a:ext cx="1464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3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4704" y="875763"/>
            <a:ext cx="9921167" cy="522023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b="1" dirty="0" smtClean="0"/>
              <a:t>don </a:t>
            </a:r>
            <a:r>
              <a:rPr lang="cs-CZ" sz="2800" b="1" dirty="0" err="1" smtClean="0"/>
              <a:t>Ouijote</a:t>
            </a:r>
            <a:r>
              <a:rPr lang="cs-CZ" sz="2800" dirty="0" smtClean="0"/>
              <a:t> 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- zchudlý šlechtic                                          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- pod dojmem četby rytířských románů                               		      </a:t>
            </a:r>
            <a:r>
              <a:rPr lang="cs-CZ" sz="2800" b="1" dirty="0" smtClean="0">
                <a:solidFill>
                  <a:schemeClr val="tx1"/>
                </a:solidFill>
              </a:rPr>
              <a:t>touží obnovit zašlou slávu rytířského stavu</a:t>
            </a:r>
            <a:r>
              <a:rPr lang="cs-CZ" sz="2800" dirty="0" smtClean="0">
                <a:solidFill>
                  <a:schemeClr val="tx1"/>
                </a:solidFill>
              </a:rPr>
              <a:t>,                      		      tj. napravovat křivdy, prokazovat šlechetnost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	</a:t>
            </a:r>
            <a:r>
              <a:rPr lang="cs-CZ" sz="2800" dirty="0" smtClean="0">
                <a:solidFill>
                  <a:schemeClr val="tx1"/>
                </a:solidFill>
              </a:rPr>
              <a:t>	   - typ </a:t>
            </a:r>
            <a:r>
              <a:rPr lang="cs-CZ" sz="2800" b="1" dirty="0" smtClean="0">
                <a:solidFill>
                  <a:schemeClr val="tx1"/>
                </a:solidFill>
              </a:rPr>
              <a:t>snílka, fantasty </a:t>
            </a:r>
            <a:r>
              <a:rPr lang="cs-CZ" sz="2800" dirty="0" smtClean="0">
                <a:solidFill>
                  <a:schemeClr val="tx1"/>
                </a:solidFill>
              </a:rPr>
              <a:t>schopného obětovat vše 		                  svým ideálům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- na svém koni </a:t>
            </a:r>
            <a:r>
              <a:rPr lang="cs-CZ" sz="2800" i="1" dirty="0" smtClean="0">
                <a:solidFill>
                  <a:schemeClr val="tx1"/>
                </a:solidFill>
              </a:rPr>
              <a:t>Rosinantě </a:t>
            </a:r>
            <a:r>
              <a:rPr lang="cs-CZ" sz="2800" dirty="0" smtClean="0">
                <a:solidFill>
                  <a:schemeClr val="tx1"/>
                </a:solidFill>
              </a:rPr>
              <a:t>se vydává bojovat, aby 		                  získal srdce své vyvolené </a:t>
            </a:r>
            <a:r>
              <a:rPr lang="cs-CZ" sz="2800" i="1" dirty="0" smtClean="0">
                <a:solidFill>
                  <a:schemeClr val="tx1"/>
                </a:solidFill>
              </a:rPr>
              <a:t>Dulciney</a:t>
            </a:r>
          </a:p>
          <a:p>
            <a:pPr marL="45720" indent="0">
              <a:buNone/>
            </a:pP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Sancho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1">
                    <a:lumMod val="75000"/>
                  </a:schemeClr>
                </a:solidFill>
              </a:rPr>
              <a:t>Panza</a:t>
            </a:r>
            <a:r>
              <a:rPr lang="cs-CZ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– je protikladem svého pána, bodrý venkovan  		                      se smyslem pro realitu</a:t>
            </a:r>
          </a:p>
          <a:p>
            <a:pPr marL="45720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                                      </a:t>
            </a:r>
          </a:p>
          <a:p>
            <a:pPr marL="45720" indent="0">
              <a:buNone/>
            </a:pP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56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1522" y="1129049"/>
            <a:ext cx="9985561" cy="5155842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</a:rPr>
              <a:t>původní záměr autora: 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                                                                          parodie na rytířské romány</a:t>
            </a:r>
          </a:p>
          <a:p>
            <a:r>
              <a:rPr lang="cs-CZ" sz="2800" dirty="0" smtClean="0">
                <a:solidFill>
                  <a:schemeClr val="tx1"/>
                </a:solidFill>
              </a:rPr>
              <a:t>konečné vyznění:                                                                                                                kritika společnosti, úsilí                                                                                                o nápravu světa</a:t>
            </a:r>
          </a:p>
          <a:p>
            <a:endParaRPr lang="cs-CZ" sz="2800" dirty="0">
              <a:solidFill>
                <a:schemeClr val="tx1"/>
              </a:solidFill>
            </a:endParaRPr>
          </a:p>
          <a:p>
            <a:endParaRPr lang="cs-CZ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cs-CZ" sz="2800" dirty="0" smtClean="0">
                <a:solidFill>
                  <a:schemeClr val="tx1"/>
                </a:solidFill>
              </a:rPr>
              <a:t>   /ukázka str. 88/</a:t>
            </a:r>
            <a:endParaRPr lang="cs-CZ" sz="2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cs-CZ" sz="2800" dirty="0" smtClean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707" y="578476"/>
            <a:ext cx="4090464" cy="564202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310648" y="5756856"/>
            <a:ext cx="975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č.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4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klad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Zákla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Základna</Template>
  <TotalTime>217</TotalTime>
  <Words>278</Words>
  <Application>Microsoft Office PowerPoint</Application>
  <PresentationFormat>Vlastní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Základ</vt:lpstr>
      <vt:lpstr>Prezentace aplikace PowerPoint</vt:lpstr>
      <vt:lpstr>Prezentace aplikace PowerPoint</vt:lpstr>
      <vt:lpstr> renesanční literatura                           ve francii a španělsku</vt:lpstr>
      <vt:lpstr>Francois Villon</vt:lpstr>
      <vt:lpstr>Prezentace aplikace PowerPoint</vt:lpstr>
      <vt:lpstr>Prezentace aplikace PowerPoint</vt:lpstr>
      <vt:lpstr>Miguel de Cervantes y Saavedra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</dc:creator>
  <cp:lastModifiedBy>ONDRA</cp:lastModifiedBy>
  <cp:revision>23</cp:revision>
  <dcterms:created xsi:type="dcterms:W3CDTF">2013-11-26T05:02:48Z</dcterms:created>
  <dcterms:modified xsi:type="dcterms:W3CDTF">2013-12-01T20:28:20Z</dcterms:modified>
</cp:coreProperties>
</file>