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62" r:id="rId3"/>
    <p:sldId id="256" r:id="rId4"/>
    <p:sldId id="257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90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32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45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3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05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08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2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59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30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02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44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1518AA4-39A2-4B31-93AC-E4C746AE847F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B3A4FC3-F570-4874-B43F-140ABB95E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99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2209800" y="2176530"/>
            <a:ext cx="7772400" cy="1987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700" b="1" dirty="0" smtClean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dirty="0" smtClean="0">
                <a:solidFill>
                  <a:sysClr val="windowText" lastClr="000000"/>
                </a:solidFill>
                <a:latin typeface="Calibri"/>
              </a:rPr>
              <a:t>Italská renesanční literatura II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Mgr. Ludmila Růžičková</a:t>
            </a:r>
            <a:b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41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1600200"/>
            <a:ext cx="11249696" cy="491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Počátky české literatury do doby veleslavínské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Klíčová slova: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Sonety Lauře, sonet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Forma: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	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Datum vytvoření: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16. 10. 2013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5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0659" y="515155"/>
            <a:ext cx="11410682" cy="3219717"/>
          </a:xfrm>
        </p:spPr>
        <p:txBody>
          <a:bodyPr/>
          <a:lstStyle/>
          <a:p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ITALSKÁ RENESANČNÍ LITERATURA   II</a:t>
            </a:r>
            <a:endParaRPr lang="cs-CZ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8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Francesco </a:t>
            </a:r>
            <a:r>
              <a:rPr lang="cs-CZ" dirty="0" err="1" smtClean="0"/>
              <a:t>Petrarca</a:t>
            </a:r>
            <a:r>
              <a:rPr lang="cs-CZ" dirty="0" smtClean="0"/>
              <a:t>       </a:t>
            </a:r>
            <a:r>
              <a:rPr lang="cs-CZ" b="1" dirty="0" smtClean="0"/>
              <a:t>Sonety Lauře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 navazuje na Danta (společná láska k Itálii, touha 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smtClean="0">
                <a:solidFill>
                  <a:schemeClr val="tx1"/>
                </a:solidFill>
              </a:rPr>
              <a:t>		                       </a:t>
            </a:r>
            <a:r>
              <a:rPr lang="cs-CZ" sz="3200" b="1" dirty="0" smtClean="0">
                <a:solidFill>
                  <a:schemeClr val="tx1"/>
                </a:solidFill>
              </a:rPr>
              <a:t>           po jejím </a:t>
            </a:r>
            <a:r>
              <a:rPr lang="cs-CZ" sz="3200" b="1" dirty="0" smtClean="0">
                <a:solidFill>
                  <a:schemeClr val="tx1"/>
                </a:solidFill>
              </a:rPr>
              <a:t>sjednocení)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 vzor pro evropskou literaturu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 udržoval kontakt s českými zeměmi (korespondence                 							    s Karlem IV.)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 psal latinsky a italsky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248" y="772732"/>
            <a:ext cx="10191623" cy="53232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sonet (znělka) - útvar lyrické poezie</a:t>
            </a:r>
          </a:p>
          <a:p>
            <a:pPr marL="45720" indent="0">
              <a:buNone/>
            </a:pPr>
            <a:r>
              <a:rPr lang="cs-CZ" sz="3200" b="1" dirty="0">
                <a:solidFill>
                  <a:srgbClr val="00B0F0"/>
                </a:solidFill>
              </a:rPr>
              <a:t> </a:t>
            </a:r>
            <a:r>
              <a:rPr lang="cs-CZ" sz="3200" b="1" dirty="0" smtClean="0">
                <a:solidFill>
                  <a:srgbClr val="00B0F0"/>
                </a:solidFill>
              </a:rPr>
              <a:t>                                14 veršů rozdělených obvykle do 4 slok</a:t>
            </a:r>
          </a:p>
          <a:p>
            <a:pPr marL="45720" indent="0">
              <a:buNone/>
            </a:pPr>
            <a:endParaRPr lang="cs-CZ" sz="3200" b="1" dirty="0" smtClean="0">
              <a:solidFill>
                <a:srgbClr val="00B0F0"/>
              </a:solidFill>
            </a:endParaRPr>
          </a:p>
          <a:p>
            <a:pPr marL="45720" indent="0">
              <a:buNone/>
            </a:pPr>
            <a:r>
              <a:rPr lang="cs-CZ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             1. sloka (kvartet)  -  teze (výchozí tvrzení)</a:t>
            </a:r>
          </a:p>
          <a:p>
            <a:pPr marL="45720" indent="0">
              <a:buNone/>
            </a:pPr>
            <a:r>
              <a:rPr lang="cs-CZ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             2. sloka (kvartet)  -  antiteze (protiklad)</a:t>
            </a:r>
          </a:p>
          <a:p>
            <a:pPr marL="45720" indent="0">
              <a:buNone/>
            </a:pPr>
            <a:r>
              <a:rPr lang="cs-CZ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             3. a 4. sloka (terceta) - syntéza (shrnutí)</a:t>
            </a:r>
          </a:p>
          <a:p>
            <a:pPr marL="45720" indent="0">
              <a:buNone/>
            </a:pPr>
            <a:endParaRPr lang="cs-CZ" sz="32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              verš je obkročný (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</a:rPr>
              <a:t>abba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</a:rPr>
              <a:t>abba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</a:rPr>
              <a:t>cdc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</a:rPr>
              <a:t>ede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cs-CZ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8338" y="0"/>
            <a:ext cx="10310182" cy="1223493"/>
          </a:xfrm>
        </p:spPr>
        <p:txBody>
          <a:bodyPr>
            <a:normAutofit/>
          </a:bodyPr>
          <a:lstStyle/>
          <a:p>
            <a:r>
              <a:rPr lang="cs-CZ" dirty="0" smtClean="0"/>
              <a:t>Proveďte rozbor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3471" y="1223493"/>
            <a:ext cx="5305452" cy="485726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Už mlčí vítr, nebesa i zem                                  a všechna zvěř i ptactvo dřímá v hloží,          už krouží tmou noc s hvězdným kočárem      a moře bez vln odpočívá v loži -</a:t>
            </a:r>
          </a:p>
          <a:p>
            <a:pPr marL="4572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a já bdím, hořím štkám a před sebou       mám stále ji, své sladké sužování,              válka mě ničí, hněv a žal mě rvou                       a mír mi dá jen pomyšlení na ni.</a:t>
            </a:r>
          </a:p>
          <a:p>
            <a:pPr marL="4572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Tak z téže jasné studny pramení                                sladkost i hořkost, kterou polykám,             táž dlaň mě hojí a hned raní zase.</a:t>
            </a:r>
          </a:p>
          <a:p>
            <a:pPr marL="4572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A nemá konec to mé trápení:                     tisíckrát za den hynu, ožívám,                  protože mám tak daleko k své spáse.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96745" y="1223493"/>
            <a:ext cx="4521775" cy="14773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Autor zde líčí atmosféru klidu,                                            je noc, vše se uložilo ke spánku,                                          všude je ticho a klid.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6480164" y="2814241"/>
            <a:ext cx="4554936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Proti atmosféře klidu staví</a:t>
            </a:r>
          </a:p>
          <a:p>
            <a:r>
              <a:rPr lang="cs-CZ" b="1" dirty="0" smtClean="0"/>
              <a:t>neklid své duše, své soužení.</a:t>
            </a:r>
          </a:p>
          <a:p>
            <a:endParaRPr lang="cs-CZ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6496745" y="4725383"/>
            <a:ext cx="4554937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b="1" dirty="0"/>
          </a:p>
          <a:p>
            <a:r>
              <a:rPr lang="cs-CZ" b="1" dirty="0" smtClean="0"/>
              <a:t>Láska mu přináší potěšení, ale i utrpení.</a:t>
            </a:r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89918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Zdroje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20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Čítanka I. k Literatuře v kostce pro SŠ.</a:t>
            </a:r>
            <a:r>
              <a:rPr lang="cs-CZ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1. vyd. Havlíčkův Brod: FRAGMENT, 2007. ISBN 978-80-253-0186-9.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20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KOMPLETNÍ PŘEHLED české a světové LITERATURY. </a:t>
            </a:r>
            <a:r>
              <a:rPr lang="cs-CZ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1. vyd. Havlíčkův Brod: FRAGMENT, 2007. ISBN </a:t>
            </a:r>
            <a:r>
              <a:rPr lang="cs-CZ" sz="2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978-80-253-0311-5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1178</TotalTime>
  <Words>340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Garamond</vt:lpstr>
      <vt:lpstr>Základ</vt:lpstr>
      <vt:lpstr>Prezentace aplikace PowerPoint</vt:lpstr>
      <vt:lpstr>Prezentace aplikace PowerPoint</vt:lpstr>
      <vt:lpstr>ITALSKÁ RENESANČNÍ LITERATURA   II</vt:lpstr>
      <vt:lpstr>Francesco Petrarca       Sonety Lauře</vt:lpstr>
      <vt:lpstr>Prezentace aplikace PowerPoint</vt:lpstr>
      <vt:lpstr>Proveďte rozbor textu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Italská renesanční literatura II</dc:title>
  <dc:creator>Alex</dc:creator>
  <cp:lastModifiedBy>Alex</cp:lastModifiedBy>
  <cp:revision>23</cp:revision>
  <dcterms:created xsi:type="dcterms:W3CDTF">2013-11-15T18:30:22Z</dcterms:created>
  <dcterms:modified xsi:type="dcterms:W3CDTF">2013-12-01T16:33:29Z</dcterms:modified>
</cp:coreProperties>
</file>