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1"/>
  </p:notes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412"/>
    <a:srgbClr val="F40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D7DB9-4BC6-4F11-9326-F9D079AFE531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ED084-17B7-452C-8318-CFA827C17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001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ED084-17B7-452C-8318-CFA827C1742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40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7106" y="483189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2209800" y="2176530"/>
            <a:ext cx="7772400" cy="1987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Italská renesanční literatura I </a:t>
            </a:r>
            <a:r>
              <a:rPr lang="cs-CZ" sz="3700" b="1" dirty="0" smtClean="0">
                <a:solidFill>
                  <a:sysClr val="windowText" lastClr="000000"/>
                </a:solidFill>
                <a:latin typeface="Calibri"/>
              </a:rPr>
              <a:t>                                              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Mgr. Ludmila Růžičková</a:t>
            </a:r>
            <a:b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 smtClean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Střední průmyslová škola, Mladá Boleslav, Havlíčkova 456</a:t>
            </a:r>
          </a:p>
          <a:p>
            <a:pPr>
              <a:defRPr/>
            </a:pPr>
            <a:r>
              <a:rPr lang="cs-CZ" sz="2000" dirty="0" smtClean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CZ.1.07/1.5.00/34.0861</a:t>
            </a:r>
          </a:p>
          <a:p>
            <a:pPr>
              <a:defRPr/>
            </a:pPr>
            <a:r>
              <a:rPr lang="cs-CZ" sz="2000" dirty="0" smtClean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MODERNIZACE VÝUKY</a:t>
            </a:r>
          </a:p>
          <a:p>
            <a:pPr>
              <a:defRPr/>
            </a:pPr>
            <a:endParaRPr lang="cs-CZ" sz="2000" dirty="0">
              <a:solidFill>
                <a:sysClr val="windowText" lastClr="000000">
                  <a:tint val="75000"/>
                </a:sys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97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1600200"/>
            <a:ext cx="112496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Počátky české literatury do doby veleslavínské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Klíčová slova: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duchovní epos, novela</a:t>
            </a:r>
            <a:endParaRPr lang="cs-CZ" b="1" i="1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Forma: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	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Datum vytvoření: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15. 10. 2013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03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Italská renesanční literatura  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5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Dante Alighieri        </a:t>
            </a:r>
            <a:r>
              <a:rPr lang="cs-CZ" b="1" dirty="0" smtClean="0"/>
              <a:t>BOŽSKÁ KOMEDIE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r</a:t>
            </a:r>
            <a:r>
              <a:rPr lang="cs-CZ" sz="2800" b="1" dirty="0" smtClean="0">
                <a:solidFill>
                  <a:schemeClr val="tx1"/>
                </a:solidFill>
              </a:rPr>
              <a:t>ozsáhlá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básnická skladba  (</a:t>
            </a:r>
            <a:r>
              <a:rPr lang="cs-CZ" sz="2800" b="1" dirty="0" smtClean="0">
                <a:solidFill>
                  <a:schemeClr val="bg2">
                    <a:lumMod val="75000"/>
                  </a:schemeClr>
                </a:solidFill>
              </a:rPr>
              <a:t>duchovní epos</a:t>
            </a:r>
            <a:r>
              <a:rPr lang="cs-CZ" sz="28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p</a:t>
            </a:r>
            <a:r>
              <a:rPr lang="cs-CZ" sz="2800" b="1" dirty="0" smtClean="0">
                <a:solidFill>
                  <a:schemeClr val="tx1"/>
                </a:solidFill>
              </a:rPr>
              <a:t>sána italsky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obsah:  putování básníka třemi záhrobními říšemi </a:t>
            </a:r>
            <a:r>
              <a:rPr lang="cs-CZ" sz="2800" dirty="0">
                <a:solidFill>
                  <a:schemeClr val="tx1"/>
                </a:solidFill>
              </a:rPr>
              <a:t>(</a:t>
            </a:r>
            <a:r>
              <a:rPr lang="cs-CZ" sz="2800" dirty="0" smtClean="0">
                <a:solidFill>
                  <a:schemeClr val="tx1"/>
                </a:solidFill>
              </a:rPr>
              <a:t>autor		       nás zavádí </a:t>
            </a:r>
            <a:r>
              <a:rPr lang="cs-CZ" sz="2800" dirty="0" smtClean="0">
                <a:solidFill>
                  <a:schemeClr val="tx1"/>
                </a:solidFill>
              </a:rPr>
              <a:t>do míst, která si člověk pouze představoval)</a:t>
            </a:r>
            <a:r>
              <a:rPr lang="cs-CZ" sz="2800" b="1" dirty="0" smtClean="0">
                <a:solidFill>
                  <a:schemeClr val="tx1"/>
                </a:solidFill>
              </a:rPr>
              <a:t> 	      </a:t>
            </a:r>
            <a:r>
              <a:rPr lang="cs-CZ" sz="2800" b="1" dirty="0" smtClean="0">
                <a:solidFill>
                  <a:schemeClr val="tx1"/>
                </a:solidFill>
              </a:rPr>
              <a:t> zachycuje </a:t>
            </a:r>
            <a:r>
              <a:rPr lang="cs-CZ" sz="2800" b="1" dirty="0" smtClean="0">
                <a:solidFill>
                  <a:schemeClr val="tx1"/>
                </a:solidFill>
              </a:rPr>
              <a:t>zde svou vlastní představu těchto </a:t>
            </a:r>
            <a:r>
              <a:rPr lang="cs-CZ" sz="2800" b="1" dirty="0" smtClean="0">
                <a:solidFill>
                  <a:schemeClr val="tx1"/>
                </a:solidFill>
              </a:rPr>
              <a:t>míst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cs-CZ" sz="28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   </a:t>
            </a:r>
            <a:r>
              <a:rPr lang="cs-CZ" sz="2800" b="1" dirty="0" smtClean="0">
                <a:solidFill>
                  <a:schemeClr val="bg2">
                    <a:lumMod val="75000"/>
                  </a:schemeClr>
                </a:solidFill>
              </a:rPr>
              <a:t>duchovní epos </a:t>
            </a:r>
            <a:r>
              <a:rPr lang="cs-CZ" sz="2800" dirty="0" smtClean="0">
                <a:solidFill>
                  <a:schemeClr val="tx1"/>
                </a:solidFill>
              </a:rPr>
              <a:t>– rozsáhlá básnická skladba, ve které autor 			 	vyjadřuje své představy a názory</a:t>
            </a:r>
          </a:p>
          <a:p>
            <a:endParaRPr lang="cs-CZ" sz="28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2098" y="780585"/>
            <a:ext cx="10045715" cy="52968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Skladba má 3 části:         </a:t>
            </a:r>
            <a:r>
              <a:rPr lang="cs-CZ" sz="2800" b="1" dirty="0" smtClean="0">
                <a:solidFill>
                  <a:srgbClr val="F40219"/>
                </a:solidFill>
              </a:rPr>
              <a:t>Peklo</a:t>
            </a:r>
          </a:p>
          <a:p>
            <a:pPr marL="4572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                                       </a:t>
            </a:r>
            <a:r>
              <a:rPr lang="cs-CZ" sz="2800" b="1" dirty="0" smtClean="0">
                <a:solidFill>
                  <a:srgbClr val="92D050"/>
                </a:solidFill>
              </a:rPr>
              <a:t>Očistec</a:t>
            </a:r>
          </a:p>
          <a:p>
            <a:pPr marL="4572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                                       Ráj</a:t>
            </a:r>
          </a:p>
          <a:p>
            <a:pPr marL="45720" indent="0">
              <a:buNone/>
            </a:pPr>
            <a:endParaRPr lang="cs-CZ" sz="2800" b="1" dirty="0"/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Peklem a Očistcem </a:t>
            </a:r>
            <a:r>
              <a:rPr lang="cs-CZ" sz="2800" dirty="0" smtClean="0">
                <a:solidFill>
                  <a:schemeClr val="tx1"/>
                </a:solidFill>
              </a:rPr>
              <a:t>provází básníka římský básník   </a:t>
            </a:r>
            <a:r>
              <a:rPr lang="cs-CZ" sz="2800" b="1" dirty="0" smtClean="0"/>
              <a:t>VERGILIUS</a:t>
            </a:r>
          </a:p>
          <a:p>
            <a:pPr marL="4572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                               /symbol lidského vědění/</a:t>
            </a:r>
          </a:p>
          <a:p>
            <a:pPr marL="45720" indent="0">
              <a:buNone/>
            </a:pPr>
            <a:endParaRPr lang="cs-CZ" sz="2800" b="1" dirty="0"/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Rájem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–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</a:rPr>
              <a:t>BEATRICE</a:t>
            </a:r>
            <a:r>
              <a:rPr lang="cs-CZ" sz="2800" b="1" dirty="0" smtClean="0"/>
              <a:t>, </a:t>
            </a:r>
            <a:r>
              <a:rPr lang="cs-CZ" sz="2800" dirty="0" smtClean="0">
                <a:solidFill>
                  <a:schemeClr val="tx1"/>
                </a:solidFill>
              </a:rPr>
              <a:t>zemřelá Dantova milenka, žena i anděl</a:t>
            </a: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</a:rPr>
              <a:t>			     /symbol nadzemské dokonalosti/</a:t>
            </a:r>
          </a:p>
          <a:p>
            <a:pPr marL="45720" indent="0">
              <a:buNone/>
            </a:pPr>
            <a:endParaRPr lang="cs-CZ" sz="2800" b="1" dirty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9582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8338" y="850006"/>
            <a:ext cx="10307534" cy="524599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Hlavní postavou je  </a:t>
            </a:r>
            <a:r>
              <a:rPr lang="cs-CZ" sz="2800" b="1" dirty="0" smtClean="0"/>
              <a:t>sám básník  </a:t>
            </a:r>
            <a:r>
              <a:rPr lang="cs-CZ" sz="2800" dirty="0" smtClean="0">
                <a:solidFill>
                  <a:schemeClr val="tx1"/>
                </a:solidFill>
              </a:rPr>
              <a:t>(nový prvek v literatuře)</a:t>
            </a:r>
          </a:p>
          <a:p>
            <a:pPr marL="4572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Po stránce formální:  </a:t>
            </a:r>
            <a:r>
              <a:rPr lang="cs-CZ" sz="2800" b="1" dirty="0" smtClean="0">
                <a:solidFill>
                  <a:schemeClr val="tx1"/>
                </a:solidFill>
              </a:rPr>
              <a:t>přesná výstavba textu</a:t>
            </a:r>
            <a:r>
              <a:rPr lang="cs-CZ" sz="2800" dirty="0" smtClean="0">
                <a:solidFill>
                  <a:schemeClr val="tx1"/>
                </a:solidFill>
              </a:rPr>
              <a:t>, dokonalé verše</a:t>
            </a:r>
          </a:p>
          <a:p>
            <a:pPr marL="4572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		      skladba má 3 části  po 33 zpěvech složených  			                   z tříveršových slok (tzv. </a:t>
            </a:r>
            <a:r>
              <a:rPr lang="cs-CZ" sz="2800" dirty="0" err="1" smtClean="0">
                <a:solidFill>
                  <a:schemeClr val="tx1"/>
                </a:solidFill>
              </a:rPr>
              <a:t>terciny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Úvod : hlavní hrdina zabloudí v temném lese a je ohrožován třemi 	     	  šelmami (pardálem, lvem a vlčicí), které symbolizují lidské 	  	  hříchy (= alegorie), z lesa jej vyvede Vergilius …</a:t>
            </a:r>
          </a:p>
          <a:p>
            <a:pPr marL="4572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                                                                                     /ukázka str. 78 a 79/</a:t>
            </a:r>
          </a:p>
          <a:p>
            <a:pPr marL="45720" indent="0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Dante napsal tuto skladbu ve vyhnanství. Vyjadřuje v ní lásku k rodné Florencii.                               </a:t>
            </a:r>
          </a:p>
          <a:p>
            <a:pPr marL="45720" indent="0">
              <a:buNone/>
            </a:pP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Giovanni </a:t>
            </a:r>
            <a:r>
              <a:rPr lang="cs-CZ" dirty="0" err="1" smtClean="0"/>
              <a:t>Boccaccio</a:t>
            </a:r>
            <a:r>
              <a:rPr lang="cs-CZ" dirty="0" smtClean="0"/>
              <a:t>      </a:t>
            </a:r>
            <a:r>
              <a:rPr lang="cs-CZ" b="1" dirty="0" smtClean="0"/>
              <a:t>DEKAMERON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s</a:t>
            </a:r>
            <a:r>
              <a:rPr lang="cs-CZ" sz="2800" dirty="0" smtClean="0">
                <a:solidFill>
                  <a:schemeClr val="tx1"/>
                </a:solidFill>
              </a:rPr>
              <a:t>oubor 100 </a:t>
            </a:r>
            <a:r>
              <a:rPr lang="cs-CZ" sz="2800" b="1" dirty="0" smtClean="0"/>
              <a:t>novel </a:t>
            </a:r>
            <a:r>
              <a:rPr lang="cs-CZ" sz="2800" dirty="0" smtClean="0">
                <a:solidFill>
                  <a:schemeClr val="tx1"/>
                </a:solidFill>
              </a:rPr>
              <a:t>zasazených do dějového rámce                           						       (tzv. </a:t>
            </a:r>
            <a:r>
              <a:rPr lang="cs-CZ" sz="2800" b="1" dirty="0" smtClean="0"/>
              <a:t>rámcová povídka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b="1" dirty="0">
                <a:solidFill>
                  <a:schemeClr val="tx1"/>
                </a:solidFill>
              </a:rPr>
              <a:t>j</a:t>
            </a:r>
            <a:r>
              <a:rPr lang="cs-CZ" sz="2800" b="1" dirty="0" smtClean="0">
                <a:solidFill>
                  <a:schemeClr val="tx1"/>
                </a:solidFill>
              </a:rPr>
              <a:t>azyk</a:t>
            </a:r>
            <a:r>
              <a:rPr lang="cs-CZ" sz="2800" dirty="0" smtClean="0">
                <a:solidFill>
                  <a:schemeClr val="tx1"/>
                </a:solidFill>
              </a:rPr>
              <a:t> - italština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o</a:t>
            </a:r>
            <a:r>
              <a:rPr lang="cs-CZ" sz="2800" b="1" dirty="0" smtClean="0">
                <a:solidFill>
                  <a:schemeClr val="tx1"/>
                </a:solidFill>
              </a:rPr>
              <a:t>bsah</a:t>
            </a:r>
            <a:r>
              <a:rPr lang="cs-CZ" sz="2800" dirty="0" smtClean="0">
                <a:solidFill>
                  <a:schemeClr val="tx1"/>
                </a:solidFill>
              </a:rPr>
              <a:t>: 10 mladých lidí urozeného původu utíká z Florencie </a:t>
            </a:r>
            <a:r>
              <a:rPr lang="cs-CZ" sz="2800" dirty="0" smtClean="0">
                <a:solidFill>
                  <a:schemeClr val="tx1"/>
                </a:solidFill>
              </a:rPr>
              <a:t>     	      před morem</a:t>
            </a:r>
            <a:r>
              <a:rPr lang="cs-CZ" sz="2800" dirty="0" smtClean="0">
                <a:solidFill>
                  <a:schemeClr val="tx1"/>
                </a:solidFill>
              </a:rPr>
              <a:t>, po deset dní si vypráví příběhy ze života 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	</a:t>
            </a:r>
            <a:r>
              <a:rPr lang="cs-CZ" sz="2800" dirty="0" smtClean="0">
                <a:solidFill>
                  <a:schemeClr val="tx1"/>
                </a:solidFill>
              </a:rPr>
              <a:t>      </a:t>
            </a:r>
            <a:r>
              <a:rPr lang="cs-CZ" sz="2800" dirty="0" smtClean="0">
                <a:solidFill>
                  <a:schemeClr val="tx1"/>
                </a:solidFill>
              </a:rPr>
              <a:t>převažují náměty milostné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p</a:t>
            </a:r>
            <a:r>
              <a:rPr lang="cs-CZ" sz="2800" b="1" dirty="0" smtClean="0">
                <a:solidFill>
                  <a:schemeClr val="tx1"/>
                </a:solidFill>
              </a:rPr>
              <a:t>ostavy</a:t>
            </a:r>
            <a:r>
              <a:rPr lang="cs-CZ" sz="2800" dirty="0" smtClean="0">
                <a:solidFill>
                  <a:schemeClr val="tx1"/>
                </a:solidFill>
              </a:rPr>
              <a:t> jednotlivých novel – různé lidské charaktery, lidé 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	 		                                     </a:t>
            </a:r>
            <a:r>
              <a:rPr lang="cs-CZ" sz="2800" dirty="0" smtClean="0">
                <a:solidFill>
                  <a:schemeClr val="tx1"/>
                </a:solidFill>
              </a:rPr>
              <a:t> se slabostmi</a:t>
            </a:r>
            <a:r>
              <a:rPr lang="cs-CZ" sz="2800" dirty="0" smtClean="0">
                <a:solidFill>
                  <a:schemeClr val="tx1"/>
                </a:solidFill>
              </a:rPr>
              <a:t>, ale i lidé vychytralí 			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         </a:t>
            </a:r>
            <a:r>
              <a:rPr lang="cs-CZ" sz="2800" dirty="0" smtClean="0">
                <a:solidFill>
                  <a:schemeClr val="tx1"/>
                </a:solidFill>
              </a:rPr>
              <a:t>           </a:t>
            </a:r>
            <a:r>
              <a:rPr lang="cs-CZ" sz="2800" dirty="0" smtClean="0">
                <a:solidFill>
                  <a:schemeClr val="tx1"/>
                </a:solidFill>
              </a:rPr>
              <a:t>(nejčastěji měšťané) 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569" y="750277"/>
            <a:ext cx="10269415" cy="5345723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příběhy  </a:t>
            </a:r>
            <a:r>
              <a:rPr lang="cs-CZ" sz="2800" dirty="0" smtClean="0">
                <a:solidFill>
                  <a:schemeClr val="tx1"/>
                </a:solidFill>
              </a:rPr>
              <a:t>- vycházejí ze skutečného života</a:t>
            </a:r>
          </a:p>
          <a:p>
            <a:pPr marL="4572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	 </a:t>
            </a:r>
            <a:r>
              <a:rPr lang="cs-CZ" sz="2800" dirty="0" smtClean="0">
                <a:solidFill>
                  <a:schemeClr val="tx1"/>
                </a:solidFill>
              </a:rPr>
              <a:t>        - zachycují šťastné i nešťastné lásky, nevěru, přetvářku, 	      	           hloupost … </a:t>
            </a:r>
          </a:p>
          <a:p>
            <a:pPr marL="4572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                - vyznívají jako </a:t>
            </a:r>
            <a:r>
              <a:rPr lang="cs-CZ" sz="2800" b="1" dirty="0" smtClean="0">
                <a:solidFill>
                  <a:schemeClr val="tx1"/>
                </a:solidFill>
              </a:rPr>
              <a:t>úsměvná kritika soudobých mravů</a:t>
            </a:r>
            <a:r>
              <a:rPr lang="cs-CZ" sz="2800" dirty="0" smtClean="0">
                <a:solidFill>
                  <a:schemeClr val="tx1"/>
                </a:solidFill>
              </a:rPr>
              <a:t>                                                  	          	    	                                     	         </a:t>
            </a:r>
          </a:p>
          <a:p>
            <a:pPr marL="45720" indent="0">
              <a:buNone/>
            </a:pPr>
            <a:endParaRPr lang="cs-CZ" sz="2800" dirty="0"/>
          </a:p>
          <a:p>
            <a:pPr marL="45720" indent="0">
              <a:buNone/>
            </a:pPr>
            <a:endParaRPr lang="cs-CZ" sz="2800" dirty="0" smtClean="0"/>
          </a:p>
          <a:p>
            <a:pPr marL="45720" indent="0">
              <a:buNone/>
            </a:pPr>
            <a:r>
              <a:rPr lang="cs-CZ" sz="2800" dirty="0" smtClean="0"/>
              <a:t>	  </a:t>
            </a:r>
            <a:r>
              <a:rPr lang="cs-CZ" sz="2800" b="1" dirty="0" smtClean="0"/>
              <a:t>novela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– kratší prozaický útvar s poutavým dějem                      			        a výrazným (překvapivým) zakončením - pointou</a:t>
            </a:r>
          </a:p>
          <a:p>
            <a:pPr marL="45720" indent="0">
              <a:buNone/>
            </a:pPr>
            <a:endParaRPr lang="cs-CZ" sz="2800" dirty="0"/>
          </a:p>
          <a:p>
            <a:pPr marL="45720" indent="0">
              <a:buNone/>
            </a:pPr>
            <a:endParaRPr lang="cs-CZ" sz="2800" dirty="0" smtClean="0"/>
          </a:p>
          <a:p>
            <a:pPr marL="45720" indent="0">
              <a:buNone/>
            </a:pPr>
            <a:endParaRPr lang="cs-CZ" sz="2800" dirty="0"/>
          </a:p>
          <a:p>
            <a:pPr marL="45720" indent="0">
              <a:buNone/>
            </a:pPr>
            <a:endParaRPr lang="cs-CZ" sz="2800" dirty="0" smtClean="0"/>
          </a:p>
          <a:p>
            <a:pPr marL="4572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217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7584" y="888642"/>
            <a:ext cx="9908288" cy="520735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 smtClean="0"/>
              <a:t>Zdroje</a:t>
            </a:r>
          </a:p>
          <a:p>
            <a:pPr marL="45720" indent="0">
              <a:buNone/>
            </a:pPr>
            <a:endParaRPr lang="cs-CZ" sz="2800" dirty="0" smtClean="0"/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19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Čítanka I. k Literatuře v kostce pro SŠ.</a:t>
            </a:r>
            <a:r>
              <a:rPr lang="cs-CZ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1. vyd. Havlíčkův Brod: FRAGMENT, 2007. ISBN 978-80-253-0186-9.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19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KOMPLETNÍ PŘEHLED české a světové LITERATURY. </a:t>
            </a:r>
            <a:r>
              <a:rPr lang="cs-CZ" sz="19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1. vyd. Havlíčkův Brod: FRAGMENT, 2007. ISBN 978-80-253-0311-5.</a:t>
            </a:r>
          </a:p>
          <a:p>
            <a:pPr marL="4572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735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1229</TotalTime>
  <Words>201</Words>
  <Application>Microsoft Office PowerPoint</Application>
  <PresentationFormat>Širokoúhlá obrazovka</PresentationFormat>
  <Paragraphs>54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Garamond</vt:lpstr>
      <vt:lpstr>Základ</vt:lpstr>
      <vt:lpstr>Prezentace aplikace PowerPoint</vt:lpstr>
      <vt:lpstr>Prezentace aplikace PowerPoint</vt:lpstr>
      <vt:lpstr>Italská renesanční literatura   I</vt:lpstr>
      <vt:lpstr>Dante Alighieri        BOŽSKÁ KOMEDIE</vt:lpstr>
      <vt:lpstr>Prezentace aplikace PowerPoint</vt:lpstr>
      <vt:lpstr>Prezentace aplikace PowerPoint</vt:lpstr>
      <vt:lpstr>Giovanni Boccaccio      DEKAMERON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dc:creator>Alex</dc:creator>
  <cp:lastModifiedBy>Alex</cp:lastModifiedBy>
  <cp:revision>30</cp:revision>
  <dcterms:created xsi:type="dcterms:W3CDTF">2013-11-12T04:37:53Z</dcterms:created>
  <dcterms:modified xsi:type="dcterms:W3CDTF">2013-12-01T16:30:51Z</dcterms:modified>
</cp:coreProperties>
</file>