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9" r:id="rId2"/>
    <p:sldId id="260" r:id="rId3"/>
    <p:sldId id="256" r:id="rId4"/>
    <p:sldId id="265" r:id="rId5"/>
    <p:sldId id="267" r:id="rId6"/>
    <p:sldId id="261" r:id="rId7"/>
    <p:sldId id="262" r:id="rId8"/>
    <p:sldId id="263" r:id="rId9"/>
    <p:sldId id="257" r:id="rId10"/>
    <p:sldId id="268" r:id="rId11"/>
    <p:sldId id="264" r:id="rId12"/>
    <p:sldId id="258" r:id="rId13"/>
    <p:sldId id="269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60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0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6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57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5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9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75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2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26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35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07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9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66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3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41A7C6-DF03-4BF1-A779-CFBAC5560704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5D50B4-2F75-4337-A6A1-EA6E4D577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65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stika.cz/foto/8381/7201/full_9162d5_107912.jpg" TargetMode="External"/><Relationship Id="rId2" Type="http://schemas.openxmlformats.org/officeDocument/2006/relationships/hyperlink" Target="http://cs.wikipedia.org/wiki/Bitva_u_Lipan_(panor%C3%A1m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pvylet.cz/img/WYMI3TI8D162H798390PSLBBWCTTD5JY.jpg" TargetMode="External"/><Relationship Id="rId5" Type="http://schemas.openxmlformats.org/officeDocument/2006/relationships/hyperlink" Target="http://leccos.com/pics/pic/tolstoj_lev_nikolajevic.jpg" TargetMode="External"/><Relationship Id="rId4" Type="http://schemas.openxmlformats.org/officeDocument/2006/relationships/hyperlink" Target="http://www.incheba.cz/areal-vystaviste/maroldovo-panoram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442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09800" y="2176530"/>
            <a:ext cx="7772400" cy="198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700" b="1" noProof="0" dirty="0" smtClean="0">
                <a:solidFill>
                  <a:sysClr val="windowText" lastClr="000000"/>
                </a:solidFill>
                <a:latin typeface="Calibri"/>
              </a:rPr>
              <a:t>Literatura v období po bitvě u Lipan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Mgr. Ludmila Růžičková</a:t>
            </a:r>
            <a:b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2895600" y="472514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Střední průmyslová škola, Mladá Boleslav, Havlíčkova 456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CZ.1.07/1.5.00/34.0861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MODERNIZACE VÝUKY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0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 err="1" smtClean="0">
                <a:solidFill>
                  <a:srgbClr val="00B0F0"/>
                </a:solidFill>
              </a:rPr>
              <a:t>Sieť</a:t>
            </a:r>
            <a:r>
              <a:rPr lang="cs-CZ" sz="3600" b="1" dirty="0" smtClean="0">
                <a:solidFill>
                  <a:srgbClr val="00B0F0"/>
                </a:solidFill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</a:rPr>
              <a:t>viery</a:t>
            </a:r>
            <a:r>
              <a:rPr lang="cs-CZ" sz="3600" b="1" dirty="0" smtClean="0">
                <a:solidFill>
                  <a:srgbClr val="00B0F0"/>
                </a:solidFill>
              </a:rPr>
              <a:t> pravé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alegorický traktát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(síť  = symbol víry, zachycuje věrné Kristovy stoupence,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      hříšníci propadající peklu ji trhají)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31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545" y="1321693"/>
            <a:ext cx="2669293" cy="382985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7279" y="1450481"/>
            <a:ext cx="66340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 Chelčického filozofie odmítání zla      vychází také ruský spisovatel a filozof</a:t>
            </a:r>
          </a:p>
          <a:p>
            <a:endParaRPr lang="cs-CZ" sz="2800" dirty="0"/>
          </a:p>
          <a:p>
            <a:r>
              <a:rPr lang="cs-CZ" sz="2800" b="1" dirty="0" smtClean="0"/>
              <a:t>Lev Nikolajevič Tolstoj</a:t>
            </a:r>
            <a:r>
              <a:rPr lang="cs-CZ" sz="2800" dirty="0"/>
              <a:t> </a:t>
            </a:r>
            <a:r>
              <a:rPr lang="cs-CZ" sz="2800" dirty="0" smtClean="0"/>
              <a:t>                        představitel světového realismu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                                                            (Vojna a mír, Anna Karenina, Vzkříšení …)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362941" y="5151548"/>
            <a:ext cx="106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Obr. č. </a:t>
            </a:r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5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00B0F0"/>
                </a:solidFill>
              </a:rPr>
              <a:t>jednota bratrská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30989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vzniká v polovině 15. století </a:t>
            </a:r>
          </a:p>
          <a:p>
            <a:r>
              <a:rPr lang="cs-CZ" sz="2800" dirty="0" smtClean="0"/>
              <a:t>vychází z Chelčického učení</a:t>
            </a:r>
          </a:p>
          <a:p>
            <a:r>
              <a:rPr lang="cs-CZ" sz="2800" dirty="0" smtClean="0"/>
              <a:t>později prosazuje </a:t>
            </a:r>
            <a:r>
              <a:rPr lang="cs-CZ" sz="2800" b="1" dirty="0" smtClean="0"/>
              <a:t>vzdělanost</a:t>
            </a:r>
            <a:r>
              <a:rPr lang="cs-CZ" sz="2800" dirty="0" smtClean="0"/>
              <a:t> (zakládání bratrských škol)</a:t>
            </a:r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 smtClean="0"/>
              <a:t>Námět pro samostatnou práci:     zjistěte, zda působila jednota bratrská                           								také ve vašem regionu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19" y="988454"/>
            <a:ext cx="6096000" cy="4572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916732" y="5560454"/>
            <a:ext cx="128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Obr. č. 5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0006" y="988454"/>
            <a:ext cx="4159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Budova Sboru českých bratří v Mladé Boleslavi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10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61484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0940" y="2519968"/>
            <a:ext cx="9595337" cy="3341570"/>
          </a:xfrm>
        </p:spPr>
        <p:txBody>
          <a:bodyPr>
            <a:normAutofit fontScale="85000" lnSpcReduction="20000"/>
          </a:bodyPr>
          <a:lstStyle/>
          <a:p>
            <a:r>
              <a:rPr lang="cs-CZ" sz="2000" smtClean="0"/>
              <a:t>SOCHROVÁ</a:t>
            </a:r>
            <a:r>
              <a:rPr lang="cs-CZ" sz="2000" dirty="0"/>
              <a:t>, M. KOMPLETNÍ PŘEHLED české a světové LITERATURY. 1. vyd. Havlíčkův Brod: FRAGMENT, 2007. ISBN </a:t>
            </a:r>
            <a:r>
              <a:rPr lang="cs-CZ" sz="2000" dirty="0" smtClean="0"/>
              <a:t>978-80-253-0311-5.</a:t>
            </a:r>
          </a:p>
          <a:p>
            <a:r>
              <a:rPr lang="cs-CZ" sz="2000" dirty="0" smtClean="0"/>
              <a:t>Otevřená encyklopedie: </a:t>
            </a:r>
            <a:r>
              <a:rPr lang="cs-CZ" sz="2000" dirty="0" err="1" smtClean="0"/>
              <a:t>wikipedia</a:t>
            </a:r>
            <a:r>
              <a:rPr lang="cs-CZ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[online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[vid</a:t>
            </a:r>
            <a:r>
              <a:rPr lang="en-US" sz="2000" dirty="0">
                <a:solidFill>
                  <a:schemeClr val="tx1"/>
                </a:solidFill>
              </a:rPr>
              <a:t>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z: 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hlinkClick r:id="rId2"/>
              </a:rPr>
              <a:t>http://cs.wikipedia.org/wiki/Bitva_u_Lipan_%28panor%C3%A1ma%29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Obr</a:t>
            </a:r>
            <a:r>
              <a:rPr lang="cs-CZ" sz="2000" dirty="0">
                <a:solidFill>
                  <a:schemeClr val="tx1"/>
                </a:solidFill>
              </a:rPr>
              <a:t>. č. 1 –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</a:rPr>
              <a:t>turistika.cz </a:t>
            </a:r>
            <a:r>
              <a:rPr lang="en-US" sz="2000" i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[online</a:t>
            </a:r>
            <a:r>
              <a:rPr lang="en-US" sz="2000" dirty="0" smtClean="0">
                <a:solidFill>
                  <a:schemeClr val="tx1"/>
                </a:solidFill>
              </a:rPr>
              <a:t>] [1</a:t>
            </a:r>
            <a:r>
              <a:rPr lang="cs-CZ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.6.2013]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>
                <a:solidFill>
                  <a:schemeClr val="tx1"/>
                </a:solidFill>
              </a:rPr>
              <a:t>vid.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z: </a:t>
            </a:r>
            <a:r>
              <a:rPr lang="cs-CZ" sz="2000" dirty="0" smtClean="0">
                <a:hlinkClick r:id="rId3"/>
              </a:rPr>
              <a:t>http://www.turistika.cz/foto/8381/7201/full_9162d5_107912.jpg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Obr</a:t>
            </a:r>
            <a:r>
              <a:rPr lang="cs-CZ" sz="2000" dirty="0" smtClean="0"/>
              <a:t>. č. 2 a 3 </a:t>
            </a:r>
            <a:r>
              <a:rPr lang="cs-CZ" sz="2000" dirty="0" smtClean="0">
                <a:solidFill>
                  <a:schemeClr val="tx1"/>
                </a:solidFill>
              </a:rPr>
              <a:t>–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cs-CZ" sz="2000" i="1" dirty="0" smtClean="0">
                <a:solidFill>
                  <a:schemeClr val="tx1"/>
                </a:solidFill>
              </a:rPr>
              <a:t>incheba.cz</a:t>
            </a:r>
            <a:r>
              <a:rPr lang="en-US" sz="2000" i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[online</a:t>
            </a:r>
            <a:r>
              <a:rPr lang="en-US" sz="2000" dirty="0" smtClean="0">
                <a:solidFill>
                  <a:schemeClr val="tx1"/>
                </a:solidFill>
              </a:rPr>
              <a:t>][</a:t>
            </a:r>
            <a:r>
              <a:rPr lang="en-US" sz="2000" dirty="0">
                <a:solidFill>
                  <a:schemeClr val="tx1"/>
                </a:solidFill>
              </a:rPr>
              <a:t>vid.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z: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cs-CZ" sz="2000" dirty="0" smtClean="0">
                <a:solidFill>
                  <a:schemeClr val="tx1"/>
                </a:solidFill>
                <a:hlinkClick r:id="rId4"/>
              </a:rPr>
              <a:t>www.incheba.cz/areal-vystaviste/maroldovo-panorama.html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Obr</a:t>
            </a:r>
            <a:r>
              <a:rPr lang="cs-CZ" sz="2000" dirty="0" smtClean="0"/>
              <a:t>. č. 4 </a:t>
            </a:r>
            <a:r>
              <a:rPr lang="cs-CZ" sz="2000" dirty="0" smtClean="0"/>
              <a:t>– </a:t>
            </a:r>
            <a:r>
              <a:rPr lang="cs-CZ" sz="2000" i="1" dirty="0" smtClean="0">
                <a:solidFill>
                  <a:schemeClr val="tx1"/>
                </a:solidFill>
              </a:rPr>
              <a:t>leccos.com</a:t>
            </a:r>
            <a:r>
              <a:rPr lang="en-US" sz="2000" i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[online] </a:t>
            </a: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cs-CZ" sz="2000" dirty="0" smtClean="0">
                <a:solidFill>
                  <a:schemeClr val="tx1"/>
                </a:solidFill>
              </a:rPr>
              <a:t>27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cs-CZ" sz="2000" dirty="0" smtClean="0">
                <a:solidFill>
                  <a:schemeClr val="tx1"/>
                </a:solidFill>
              </a:rPr>
              <a:t>9</a:t>
            </a:r>
            <a:r>
              <a:rPr lang="en-US" sz="2000" dirty="0" smtClean="0">
                <a:solidFill>
                  <a:schemeClr val="tx1"/>
                </a:solidFill>
              </a:rPr>
              <a:t>.201</a:t>
            </a:r>
            <a:r>
              <a:rPr lang="cs-CZ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[vid.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z: </a:t>
            </a:r>
            <a:r>
              <a:rPr lang="cs-CZ" sz="2000" dirty="0" smtClean="0">
                <a:hlinkClick r:id="rId5"/>
              </a:rPr>
              <a:t>http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leccos.com/pics/pic/tolstoj_lev_nikolajevic.jpg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Obr. č. 5 </a:t>
            </a:r>
            <a:r>
              <a:rPr lang="cs-CZ" sz="2000" dirty="0" smtClean="0"/>
              <a:t>– </a:t>
            </a:r>
            <a:r>
              <a:rPr lang="cs-CZ" sz="2000" i="1" dirty="0" smtClean="0">
                <a:solidFill>
                  <a:schemeClr val="tx1"/>
                </a:solidFill>
              </a:rPr>
              <a:t>topvýlety.cz </a:t>
            </a:r>
            <a:r>
              <a:rPr lang="en-US" sz="2000" i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[online] [</a:t>
            </a:r>
            <a:r>
              <a:rPr lang="cs-CZ" sz="2000" dirty="0" smtClean="0">
                <a:solidFill>
                  <a:schemeClr val="tx1"/>
                </a:solidFill>
              </a:rPr>
              <a:t>28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cs-CZ" sz="2000" dirty="0" smtClean="0">
                <a:solidFill>
                  <a:schemeClr val="tx1"/>
                </a:solidFill>
              </a:rPr>
              <a:t>8.</a:t>
            </a:r>
            <a:r>
              <a:rPr lang="en-US" sz="2000" dirty="0" smtClean="0">
                <a:solidFill>
                  <a:schemeClr val="tx1"/>
                </a:solidFill>
              </a:rPr>
              <a:t>20</a:t>
            </a:r>
            <a:r>
              <a:rPr lang="cs-CZ" sz="2000" dirty="0" smtClean="0">
                <a:solidFill>
                  <a:schemeClr val="tx1"/>
                </a:solidFill>
              </a:rPr>
              <a:t>08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[vid.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z: </a:t>
            </a:r>
            <a:r>
              <a:rPr lang="cs-CZ" sz="2000" dirty="0" smtClean="0">
                <a:hlinkClick r:id="rId6"/>
              </a:rPr>
              <a:t>http</a:t>
            </a:r>
            <a:r>
              <a:rPr lang="cs-CZ" sz="2000" dirty="0">
                <a:hlinkClick r:id="rId6"/>
              </a:rPr>
              <a:t>://</a:t>
            </a:r>
            <a:r>
              <a:rPr lang="cs-CZ" sz="2000" dirty="0" smtClean="0">
                <a:hlinkClick r:id="rId6"/>
              </a:rPr>
              <a:t>www.topvylet.cz/img/WYMI3TI8D162H798390PSLBBWCTTD5JY.jpg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494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57200" y="1600200"/>
            <a:ext cx="11249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Anotace</a:t>
            </a:r>
            <a:endParaRPr lang="cs-CZ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Předmět:</a:t>
            </a:r>
            <a:r>
              <a:rPr lang="cs-CZ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český jazyk a literatura</a:t>
            </a:r>
            <a:endParaRPr lang="cs-CZ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Ročník: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I. ročník SŠ</a:t>
            </a:r>
            <a:endParaRPr lang="cs-CZ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Tematický celek: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Počátky české literatury do doby veleslavínské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Klíčová slova: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bitva u Lipan, Petr Chelčický, jednota bratrská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Forma:</a:t>
            </a:r>
            <a:r>
              <a:rPr lang="cs-CZ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výklad</a:t>
            </a:r>
            <a:r>
              <a:rPr lang="cs-CZ" dirty="0" smtClean="0">
                <a:solidFill>
                  <a:sysClr val="windowText" lastClr="000000"/>
                </a:solidFill>
                <a:latin typeface="Calibri"/>
              </a:rPr>
              <a:t>	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ysClr val="windowText" lastClr="000000"/>
                </a:solidFill>
                <a:latin typeface="Calibri"/>
              </a:rPr>
              <a:t>Datum vytvoření: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15. 06. 2013</a:t>
            </a:r>
            <a:endParaRPr lang="cs-CZ" dirty="0" smtClea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6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Literatura v období     po bitvě u Lipan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800" b="1" dirty="0" smtClean="0"/>
          </a:p>
          <a:p>
            <a:r>
              <a:rPr lang="cs-CZ" sz="2800" b="1" dirty="0" smtClean="0"/>
              <a:t>30. – 70. léta 15. století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759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22" y="829748"/>
            <a:ext cx="6300330" cy="47210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6975" y="829748"/>
            <a:ext cx="34386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Odpovězte správně</a:t>
            </a:r>
            <a:r>
              <a:rPr lang="cs-CZ" b="1" dirty="0" smtClean="0"/>
              <a:t>:</a:t>
            </a:r>
          </a:p>
          <a:p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V kterém roce se konala bitva u Lipan?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a)  1434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b)  1521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c)  1618 </a:t>
            </a:r>
          </a:p>
          <a:p>
            <a:endParaRPr lang="cs-CZ" sz="2000" b="1" dirty="0"/>
          </a:p>
          <a:p>
            <a:pPr marL="457200" indent="-457200">
              <a:buAutoNum type="arabicParenR" startAt="2"/>
            </a:pPr>
            <a:r>
              <a:rPr lang="cs-CZ" sz="2000" b="1" dirty="0" smtClean="0"/>
              <a:t>Kde najdete slavný  	 panoramatický obraz Luďka </a:t>
            </a:r>
            <a:r>
              <a:rPr lang="cs-CZ" sz="2000" b="1" dirty="0" err="1" smtClean="0"/>
              <a:t>Marolda</a:t>
            </a:r>
            <a:r>
              <a:rPr lang="cs-CZ" sz="2000" b="1" dirty="0" smtClean="0"/>
              <a:t> zachycující tuto bitvu?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     a) v obci Lipany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b) v Praze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c) nedaleko husitského                                                   	        města Tábor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62186" y="5576552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Obr.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1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38670" y="862885"/>
            <a:ext cx="62076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Bitva </a:t>
            </a:r>
            <a:r>
              <a:rPr lang="cs-CZ" sz="3200" b="1" dirty="0"/>
              <a:t>u Lipan </a:t>
            </a:r>
            <a:r>
              <a:rPr lang="cs-CZ" sz="3200" b="1" dirty="0" smtClean="0"/>
              <a:t>   </a:t>
            </a:r>
            <a:r>
              <a:rPr lang="cs-CZ" sz="2400" b="1" dirty="0" smtClean="0"/>
              <a:t>je </a:t>
            </a:r>
            <a:r>
              <a:rPr lang="cs-CZ" sz="2400" b="1" dirty="0"/>
              <a:t>panoramatický </a:t>
            </a:r>
            <a:r>
              <a:rPr lang="cs-CZ" sz="2400" b="1" dirty="0" smtClean="0"/>
              <a:t>obraz  zachycující historickou událost, </a:t>
            </a:r>
            <a:r>
              <a:rPr lang="cs-CZ" sz="2400" b="1" dirty="0"/>
              <a:t>která se odehrála 30. května 1434. Obraz zabírá plochu 1045 m². Autorem </a:t>
            </a:r>
            <a:r>
              <a:rPr lang="cs-CZ" sz="2400" b="1" dirty="0" smtClean="0"/>
              <a:t> 11 m vysokého a 95 m širokého plátna doplněného předměty tak, aby dílo vyvolávalo iluzi skutečného prostředí,  je malíř </a:t>
            </a:r>
            <a:r>
              <a:rPr lang="cs-CZ" sz="3200" b="1" dirty="0"/>
              <a:t>Luděk </a:t>
            </a:r>
            <a:r>
              <a:rPr lang="cs-CZ" sz="3200" b="1" dirty="0" err="1"/>
              <a:t>Marold</a:t>
            </a:r>
            <a:r>
              <a:rPr lang="cs-CZ" sz="3200" b="1" dirty="0" smtClean="0"/>
              <a:t>.</a:t>
            </a:r>
          </a:p>
          <a:p>
            <a:r>
              <a:rPr lang="cs-CZ" sz="2400" b="1" dirty="0" smtClean="0"/>
              <a:t>Dílo bylo poprvé zpřístupněno v rámci Výstavy architektury a inženýrství roku 1898 na Výstavišti v pražských Holešovicích, kde si jej můžeme prohlédnout dodnes.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9" y="631065"/>
            <a:ext cx="4012039" cy="26680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69" y="3496932"/>
            <a:ext cx="4012039" cy="26680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68214" y="5756856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 a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9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Charakter literatury: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literatura se odpoutává od úzce náboženských zájmů</a:t>
            </a:r>
            <a:br>
              <a:rPr lang="cs-CZ" sz="2800" b="1" dirty="0" smtClean="0"/>
            </a:br>
            <a:r>
              <a:rPr lang="cs-CZ" sz="2800" b="1" dirty="0" smtClean="0"/>
              <a:t>a směřuje více k životní praxi</a:t>
            </a:r>
          </a:p>
          <a:p>
            <a:r>
              <a:rPr lang="cs-CZ" sz="2800" b="1" dirty="0" smtClean="0"/>
              <a:t>sílí zájem o zábavnou literaturu</a:t>
            </a:r>
          </a:p>
          <a:p>
            <a:r>
              <a:rPr lang="cs-CZ" sz="2800" b="1" dirty="0" smtClean="0"/>
              <a:t>nejdůležitější úlohu při vytváření literatury má měšťanstvo</a:t>
            </a:r>
          </a:p>
          <a:p>
            <a:r>
              <a:rPr lang="cs-CZ" sz="2800" b="1" dirty="0" smtClean="0"/>
              <a:t>prosazuje se vlastenectví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315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9893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/>
              <a:t>Nejvýznamnějším autorem doby </a:t>
            </a:r>
            <a:r>
              <a:rPr lang="cs-CZ" sz="3200" b="1" dirty="0" err="1" smtClean="0"/>
              <a:t>polipanské</a:t>
            </a:r>
            <a:r>
              <a:rPr lang="cs-CZ" sz="3200" b="1" dirty="0" smtClean="0"/>
              <a:t> byl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filozof, kritik společnosti</a:t>
            </a:r>
          </a:p>
          <a:p>
            <a:r>
              <a:rPr lang="cs-CZ" sz="2800" dirty="0" smtClean="0"/>
              <a:t>zabýval se </a:t>
            </a:r>
            <a:r>
              <a:rPr lang="cs-CZ" sz="2800" b="1" dirty="0" smtClean="0"/>
              <a:t>morálkou lidí</a:t>
            </a:r>
            <a:r>
              <a:rPr lang="cs-CZ" sz="2800" dirty="0" smtClean="0"/>
              <a:t>: chtěl, aby zlu opláceli dobrem</a:t>
            </a:r>
          </a:p>
          <a:p>
            <a:r>
              <a:rPr lang="cs-CZ" sz="2800" dirty="0" smtClean="0"/>
              <a:t>obhajoval pasivitu, chudobu, pokoru – opíral se o příběhy z bible</a:t>
            </a:r>
          </a:p>
          <a:p>
            <a:r>
              <a:rPr lang="cs-CZ" sz="2800" dirty="0" smtClean="0"/>
              <a:t>odmítal potřebu vyššího vzdělání i instituci státu</a:t>
            </a:r>
          </a:p>
          <a:p>
            <a:r>
              <a:rPr lang="cs-CZ" sz="2800" dirty="0" smtClean="0"/>
              <a:t>za správný považoval život lidí v počátcích křesťanství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42434" y="1635617"/>
            <a:ext cx="945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F0"/>
                </a:solidFill>
              </a:rPr>
              <a:t>Petr Chelčický</a:t>
            </a:r>
            <a:endParaRPr lang="cs-CZ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618186"/>
            <a:ext cx="9601196" cy="90152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/>
              <a:t>Spisy Petra Chelčického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635617"/>
            <a:ext cx="9601196" cy="4240251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 smtClean="0">
                <a:solidFill>
                  <a:srgbClr val="00B0F0"/>
                </a:solidFill>
              </a:rPr>
              <a:t>O trojím lidu</a:t>
            </a:r>
            <a:endParaRPr lang="cs-CZ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sz="2800" b="1" dirty="0" smtClean="0"/>
              <a:t>odmítá rozdělení společnosti na tři stavy (kněžský, vojenský, 													</a:t>
            </a:r>
            <a:r>
              <a:rPr lang="cs-CZ" sz="2800" b="1" dirty="0"/>
              <a:t> </a:t>
            </a:r>
            <a:r>
              <a:rPr lang="cs-CZ" sz="2800" b="1" dirty="0" smtClean="0"/>
              <a:t>      robotný)</a:t>
            </a:r>
          </a:p>
          <a:p>
            <a:r>
              <a:rPr lang="cs-CZ" sz="2800" b="1" dirty="0" smtClean="0"/>
              <a:t>poukazuje na Bibli – hlásá rovnost</a:t>
            </a:r>
          </a:p>
        </p:txBody>
      </p:sp>
    </p:spTree>
    <p:extLst>
      <p:ext uri="{BB962C8B-B14F-4D97-AF65-F5344CB8AC3E}">
        <p14:creationId xmlns:p14="http://schemas.microsoft.com/office/powerpoint/2010/main" val="14627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 smtClean="0">
                <a:solidFill>
                  <a:srgbClr val="00B0F0"/>
                </a:solidFill>
              </a:rPr>
              <a:t>O boji duchovním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4856" y="2556933"/>
            <a:ext cx="9711741" cy="1074910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/>
              <a:t>odsuzuje husitské války, protože odmítá násilí a zabíjení</a:t>
            </a:r>
          </a:p>
          <a:p>
            <a:r>
              <a:rPr lang="cs-CZ" sz="2800" b="1" dirty="0" smtClean="0"/>
              <a:t>uznává pouze duchovní boj s ďáblem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25643" y="3773509"/>
            <a:ext cx="93039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3600" b="1" dirty="0" smtClean="0">
                <a:solidFill>
                  <a:srgbClr val="00B0F0"/>
                </a:solidFill>
              </a:rPr>
              <a:t>Postila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b="1" dirty="0" smtClean="0"/>
              <a:t>sbírka kázání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850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3275</TotalTime>
  <Words>546</Words>
  <Application>Microsoft Office PowerPoint</Application>
  <PresentationFormat>Vlastní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Organický</vt:lpstr>
      <vt:lpstr>Prezentace aplikace PowerPoint</vt:lpstr>
      <vt:lpstr>Prezentace aplikace PowerPoint</vt:lpstr>
      <vt:lpstr>Literatura v období     po bitvě u Lipan</vt:lpstr>
      <vt:lpstr>Prezentace aplikace PowerPoint</vt:lpstr>
      <vt:lpstr>Prezentace aplikace PowerPoint</vt:lpstr>
      <vt:lpstr>Charakter literatury:</vt:lpstr>
      <vt:lpstr>Nejvýznamnějším autorem doby polipanské byl</vt:lpstr>
      <vt:lpstr>Spisy Petra Chelčického</vt:lpstr>
      <vt:lpstr>O boji duchovním </vt:lpstr>
      <vt:lpstr>Sieť viery pravé</vt:lpstr>
      <vt:lpstr>Prezentace aplikace PowerPoint</vt:lpstr>
      <vt:lpstr>jednota bratrská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v období     po bitvě u Lipan</dc:title>
  <dc:creator>Alex</dc:creator>
  <cp:lastModifiedBy>ONDRA</cp:lastModifiedBy>
  <cp:revision>46</cp:revision>
  <dcterms:created xsi:type="dcterms:W3CDTF">2013-06-23T19:17:25Z</dcterms:created>
  <dcterms:modified xsi:type="dcterms:W3CDTF">2013-11-03T18:03:10Z</dcterms:modified>
</cp:coreProperties>
</file>