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5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6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44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61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5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51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5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5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4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1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36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20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6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18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28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BB80EA-29F0-4A5B-891D-B6E3D4C4A01A}" type="datetimeFigureOut">
              <a:rPr lang="cs-CZ" smtClean="0"/>
              <a:t>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195D09-765B-4C85-BA98-99B9529A8A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2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last.cz/soubory/nahrane/bojovnici.jpg" TargetMode="External"/><Relationship Id="rId2" Type="http://schemas.openxmlformats.org/officeDocument/2006/relationships/hyperlink" Target="http://www.clair.cz/jistebnice/mapa1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usitstvi.cz/archiv/Chor%C3%A1l%20Kto%C5%BE%20js%C3%BA%20bo%C5%BE%C3%AD%20bojovn%C3%ADci%20%28sample%29.mp3" TargetMode="External"/><Relationship Id="rId4" Type="http://schemas.openxmlformats.org/officeDocument/2006/relationships/hyperlink" Target="http://herold.ujancaku.net/herold-clanky/files/page76_blog_entry60_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442" y="0"/>
            <a:ext cx="834911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209800" y="2176530"/>
            <a:ext cx="7772400" cy="198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700" b="1" dirty="0" smtClean="0">
                <a:solidFill>
                  <a:sysClr val="windowText" lastClr="000000"/>
                </a:solidFill>
                <a:latin typeface="Calibri"/>
              </a:rPr>
              <a:t>Další památky literatury doby husitské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Mgr. Ludmila Růžičková</a:t>
            </a:r>
            <a:br>
              <a:rPr kumimoji="0" 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2895600" y="472514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</a:rPr>
              <a:t>Střední průmyslová škola, Mladá Boleslav, Havlíčkova 456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</a:rPr>
              <a:t>CZ.1.07/1.5.00/34.0861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</a:rPr>
              <a:t>MODERNIZACE VÝUKY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0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030310" y="953574"/>
            <a:ext cx="10174310" cy="49990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Zdroje</a:t>
            </a:r>
          </a:p>
          <a:p>
            <a:r>
              <a:rPr lang="cs-CZ" sz="2000" dirty="0" smtClean="0"/>
              <a:t>SOCHROVÁ</a:t>
            </a:r>
            <a:r>
              <a:rPr lang="cs-CZ" sz="2000" dirty="0"/>
              <a:t>, M. </a:t>
            </a:r>
            <a:r>
              <a:rPr lang="cs-CZ" sz="2000" i="1" dirty="0" smtClean="0"/>
              <a:t>Čítanka </a:t>
            </a:r>
            <a:r>
              <a:rPr lang="cs-CZ" sz="2000" i="1" dirty="0"/>
              <a:t>I. k Literatuře v </a:t>
            </a:r>
            <a:r>
              <a:rPr lang="cs-CZ" sz="2000" i="1" dirty="0" smtClean="0"/>
              <a:t>kostce pro SŠ.</a:t>
            </a:r>
            <a:r>
              <a:rPr lang="cs-CZ" sz="2000" dirty="0" smtClean="0"/>
              <a:t> </a:t>
            </a:r>
            <a:r>
              <a:rPr lang="cs-CZ" sz="2000" dirty="0"/>
              <a:t>1. vyd. Havlíčkův Brod: FRAGMENT, </a:t>
            </a:r>
            <a:r>
              <a:rPr lang="cs-CZ" sz="2000" dirty="0" smtClean="0"/>
              <a:t>2007. ISBN 978-80-253-0186-9.</a:t>
            </a:r>
          </a:p>
          <a:p>
            <a:r>
              <a:rPr lang="cs-CZ" sz="2000" dirty="0" smtClean="0"/>
              <a:t>SOCHROVÁ, M. </a:t>
            </a:r>
            <a:r>
              <a:rPr lang="cs-CZ" sz="2000" i="1" dirty="0" smtClean="0"/>
              <a:t>KOMPLETNÍ PŘEHLED české a světové LITERATURY. </a:t>
            </a:r>
            <a:r>
              <a:rPr lang="cs-CZ" sz="2000" dirty="0" smtClean="0"/>
              <a:t>1. vyd. Havlíčkův Brod: FRAGMENT, 2007. ISBN 978-80-253-0311-5.</a:t>
            </a:r>
          </a:p>
          <a:p>
            <a:r>
              <a:rPr lang="cs-CZ" sz="2000" dirty="0" smtClean="0"/>
              <a:t>Obr. č. </a:t>
            </a:r>
            <a:r>
              <a:rPr lang="cs-CZ" sz="2000" dirty="0"/>
              <a:t>1 </a:t>
            </a:r>
            <a:r>
              <a:rPr lang="cs-CZ" sz="2000" dirty="0" smtClean="0"/>
              <a:t>– </a:t>
            </a:r>
            <a:r>
              <a:rPr lang="cs-CZ" sz="2000" i="1" dirty="0" err="1" smtClean="0">
                <a:solidFill>
                  <a:schemeClr val="tx1"/>
                </a:solidFill>
              </a:rPr>
              <a:t>jistebnice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: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[online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[4.</a:t>
            </a:r>
            <a:r>
              <a:rPr lang="cs-CZ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.20</a:t>
            </a:r>
            <a:r>
              <a:rPr lang="cs-CZ" sz="2000" dirty="0" smtClean="0">
                <a:solidFill>
                  <a:schemeClr val="tx1"/>
                </a:solidFill>
              </a:rPr>
              <a:t>05</a:t>
            </a:r>
            <a:r>
              <a:rPr lang="en-US" sz="2000" dirty="0" smtClean="0">
                <a:solidFill>
                  <a:schemeClr val="tx1"/>
                </a:solidFill>
              </a:rPr>
              <a:t>] </a:t>
            </a:r>
            <a:r>
              <a:rPr lang="en-US" sz="2000" dirty="0">
                <a:solidFill>
                  <a:schemeClr val="tx1"/>
                </a:solidFill>
              </a:rPr>
              <a:t>[vid. 14.6.2013]. </a:t>
            </a:r>
            <a:r>
              <a:rPr lang="en-US" sz="2000" dirty="0" err="1">
                <a:solidFill>
                  <a:schemeClr val="tx1"/>
                </a:solidFill>
              </a:rPr>
              <a:t>Dostupn</a:t>
            </a:r>
            <a:r>
              <a:rPr lang="cs-CZ" sz="2000" dirty="0">
                <a:solidFill>
                  <a:schemeClr val="tx1"/>
                </a:solidFill>
              </a:rPr>
              <a:t>é</a:t>
            </a:r>
            <a:r>
              <a:rPr lang="en-US" sz="2000" dirty="0">
                <a:solidFill>
                  <a:schemeClr val="tx1"/>
                </a:solidFill>
              </a:rPr>
              <a:t> z: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www.clair.cz/jistebnice/mapa1.gif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/>
              <a:t>Obr</a:t>
            </a:r>
            <a:r>
              <a:rPr lang="cs-CZ" sz="2000" dirty="0" smtClean="0"/>
              <a:t>. č. 2 </a:t>
            </a:r>
            <a:r>
              <a:rPr lang="cs-CZ" sz="2000" dirty="0" smtClean="0"/>
              <a:t>– </a:t>
            </a:r>
            <a:r>
              <a:rPr lang="cs-CZ" sz="2000" i="1" dirty="0" smtClean="0">
                <a:solidFill>
                  <a:schemeClr val="tx1"/>
                </a:solidFill>
              </a:rPr>
              <a:t>vlast.cz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: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[online] </a:t>
            </a: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cs-CZ" sz="2000" dirty="0" smtClean="0">
                <a:solidFill>
                  <a:schemeClr val="tx1"/>
                </a:solidFill>
              </a:rPr>
              <a:t>20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cs-CZ" sz="2000" dirty="0" smtClean="0">
                <a:solidFill>
                  <a:schemeClr val="tx1"/>
                </a:solidFill>
              </a:rPr>
              <a:t>5</a:t>
            </a:r>
            <a:r>
              <a:rPr lang="en-US" sz="2000" dirty="0" smtClean="0">
                <a:solidFill>
                  <a:schemeClr val="tx1"/>
                </a:solidFill>
              </a:rPr>
              <a:t>.20</a:t>
            </a:r>
            <a:r>
              <a:rPr lang="cs-CZ" sz="2000" dirty="0" smtClean="0">
                <a:solidFill>
                  <a:schemeClr val="tx1"/>
                </a:solidFill>
              </a:rPr>
              <a:t>13</a:t>
            </a:r>
            <a:r>
              <a:rPr lang="en-US" sz="2000" dirty="0" smtClean="0">
                <a:solidFill>
                  <a:schemeClr val="tx1"/>
                </a:solidFill>
              </a:rPr>
              <a:t>] </a:t>
            </a:r>
            <a:r>
              <a:rPr lang="en-US" sz="2000" dirty="0">
                <a:solidFill>
                  <a:schemeClr val="tx1"/>
                </a:solidFill>
              </a:rPr>
              <a:t>[vid. 14.6.2013]. </a:t>
            </a:r>
            <a:r>
              <a:rPr lang="en-US" sz="2000" dirty="0" err="1">
                <a:solidFill>
                  <a:schemeClr val="tx1"/>
                </a:solidFill>
              </a:rPr>
              <a:t>Dostupn</a:t>
            </a:r>
            <a:r>
              <a:rPr lang="cs-CZ" sz="2000" dirty="0">
                <a:solidFill>
                  <a:schemeClr val="tx1"/>
                </a:solidFill>
              </a:rPr>
              <a:t>é</a:t>
            </a:r>
            <a:r>
              <a:rPr lang="en-US" sz="2000" dirty="0">
                <a:solidFill>
                  <a:schemeClr val="tx1"/>
                </a:solidFill>
              </a:rPr>
              <a:t> z: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vlast.cz/soubory/nahrane/bojovnici.jpg</a:t>
            </a:r>
            <a:endParaRPr lang="cs-CZ" sz="2000" dirty="0"/>
          </a:p>
          <a:p>
            <a:r>
              <a:rPr lang="cs-CZ" sz="2000" dirty="0" smtClean="0"/>
              <a:t>Obr</a:t>
            </a:r>
            <a:r>
              <a:rPr lang="cs-CZ" sz="2000" dirty="0" smtClean="0"/>
              <a:t>. č. </a:t>
            </a:r>
            <a:r>
              <a:rPr lang="cs-CZ" sz="2000" dirty="0"/>
              <a:t>3 - </a:t>
            </a:r>
            <a:r>
              <a:rPr lang="cs-CZ" sz="2000" i="1" dirty="0" smtClean="0">
                <a:solidFill>
                  <a:schemeClr val="tx1"/>
                </a:solidFill>
              </a:rPr>
              <a:t>herold.ujancaku.net </a:t>
            </a:r>
            <a:r>
              <a:rPr lang="en-US" sz="2000" i="1" dirty="0">
                <a:solidFill>
                  <a:schemeClr val="tx1"/>
                </a:solidFill>
              </a:rPr>
              <a:t>: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[online] </a:t>
            </a: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cs-CZ" sz="2000" dirty="0">
                <a:solidFill>
                  <a:schemeClr val="tx1"/>
                </a:solidFill>
              </a:rPr>
              <a:t>5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cs-CZ" sz="2000" dirty="0" smtClean="0">
                <a:solidFill>
                  <a:schemeClr val="tx1"/>
                </a:solidFill>
              </a:rPr>
              <a:t>12</a:t>
            </a:r>
            <a:r>
              <a:rPr lang="en-US" sz="2000" dirty="0" smtClean="0">
                <a:solidFill>
                  <a:schemeClr val="tx1"/>
                </a:solidFill>
              </a:rPr>
              <a:t>.20</a:t>
            </a:r>
            <a:r>
              <a:rPr lang="cs-CZ" sz="2000" dirty="0" smtClean="0">
                <a:solidFill>
                  <a:schemeClr val="tx1"/>
                </a:solidFill>
              </a:rPr>
              <a:t>11</a:t>
            </a:r>
            <a:r>
              <a:rPr lang="en-US" sz="2000" dirty="0" smtClean="0">
                <a:solidFill>
                  <a:schemeClr val="tx1"/>
                </a:solidFill>
              </a:rPr>
              <a:t>] </a:t>
            </a:r>
            <a:r>
              <a:rPr lang="en-US" sz="2000" dirty="0">
                <a:solidFill>
                  <a:schemeClr val="tx1"/>
                </a:solidFill>
              </a:rPr>
              <a:t>[vid. 14.6.2013]. </a:t>
            </a:r>
            <a:r>
              <a:rPr lang="en-US" sz="2000" dirty="0" err="1">
                <a:solidFill>
                  <a:schemeClr val="tx1"/>
                </a:solidFill>
              </a:rPr>
              <a:t>Dostupn</a:t>
            </a:r>
            <a:r>
              <a:rPr lang="cs-CZ" sz="2000" dirty="0">
                <a:solidFill>
                  <a:schemeClr val="tx1"/>
                </a:solidFill>
              </a:rPr>
              <a:t>é</a:t>
            </a:r>
            <a:r>
              <a:rPr lang="en-US" sz="2000" dirty="0">
                <a:solidFill>
                  <a:schemeClr val="tx1"/>
                </a:solidFill>
              </a:rPr>
              <a:t> z:</a:t>
            </a:r>
            <a:r>
              <a:rPr lang="cs-CZ" sz="2000" dirty="0"/>
              <a:t> </a:t>
            </a:r>
            <a:r>
              <a:rPr lang="cs-CZ" sz="2000" dirty="0">
                <a:hlinkClick r:id="rId4"/>
              </a:rPr>
              <a:t>http</a:t>
            </a:r>
            <a:r>
              <a:rPr lang="cs-CZ" sz="2000" dirty="0" smtClean="0">
                <a:hlinkClick r:id="rId4"/>
              </a:rPr>
              <a:t>://herold.ujancaku.net/herold-clanky/files/page76_blog_entry60_2.jpg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Zvuk č. 1 </a:t>
            </a:r>
            <a:r>
              <a:rPr lang="cs-CZ" sz="2000" dirty="0" smtClean="0"/>
              <a:t>- </a:t>
            </a:r>
            <a:r>
              <a:rPr lang="cs-CZ" sz="2000" i="1" dirty="0" smtClean="0">
                <a:solidFill>
                  <a:schemeClr val="tx1"/>
                </a:solidFill>
              </a:rPr>
              <a:t>husitství.cz </a:t>
            </a:r>
            <a:r>
              <a:rPr lang="en-US" sz="2000" i="1" dirty="0">
                <a:solidFill>
                  <a:schemeClr val="tx1"/>
                </a:solidFill>
              </a:rPr>
              <a:t>: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[online] </a:t>
            </a:r>
            <a:r>
              <a:rPr lang="en-US" sz="2000" dirty="0" smtClean="0">
                <a:solidFill>
                  <a:schemeClr val="tx1"/>
                </a:solidFill>
              </a:rPr>
              <a:t>[vid</a:t>
            </a:r>
            <a:r>
              <a:rPr lang="en-US" sz="2000" dirty="0">
                <a:solidFill>
                  <a:schemeClr val="tx1"/>
                </a:solidFill>
              </a:rPr>
              <a:t>. 14.6.2013]. </a:t>
            </a:r>
            <a:r>
              <a:rPr lang="en-US" sz="2000" dirty="0" err="1">
                <a:solidFill>
                  <a:schemeClr val="tx1"/>
                </a:solidFill>
              </a:rPr>
              <a:t>Dostupn</a:t>
            </a:r>
            <a:r>
              <a:rPr lang="cs-CZ" sz="2000" dirty="0">
                <a:solidFill>
                  <a:schemeClr val="tx1"/>
                </a:solidFill>
              </a:rPr>
              <a:t>é</a:t>
            </a:r>
            <a:r>
              <a:rPr lang="en-US" sz="2000" dirty="0">
                <a:solidFill>
                  <a:schemeClr val="tx1"/>
                </a:solidFill>
              </a:rPr>
              <a:t> z:</a:t>
            </a:r>
            <a:r>
              <a:rPr lang="cs-CZ" sz="2000" dirty="0"/>
              <a:t> </a:t>
            </a:r>
            <a:r>
              <a:rPr lang="cs-CZ" sz="2000" dirty="0">
                <a:hlinkClick r:id="rId5"/>
              </a:rPr>
              <a:t>http://</a:t>
            </a:r>
            <a:r>
              <a:rPr lang="cs-CZ" sz="2000" dirty="0" smtClean="0">
                <a:hlinkClick r:id="rId5"/>
              </a:rPr>
              <a:t>husitstvi.cz/archiv/Chor%C3%A1l%20Kto%C5%BE%20js%C3%BA%20bo%C5%BE%C3%AD%20bojovn%C3%ADci%20%28sample%29.mp3</a:t>
            </a: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16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600200"/>
            <a:ext cx="11249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Anotace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Předmět: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český jazyk a literatura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Ročník: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I. ročník SŠ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Tematický celek: </a:t>
            </a:r>
            <a:r>
              <a:rPr kumimoji="0" lang="cs-CZ" sz="320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Počátky české literatury do doby veleslavínské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Klíčová slova: </a:t>
            </a: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Jistebnický kancionál, Žižkův vojenský řád,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i="1" dirty="0" smtClean="0">
                <a:solidFill>
                  <a:sysClr val="windowText" lastClr="000000"/>
                </a:solidFill>
                <a:latin typeface="Calibri"/>
              </a:rPr>
              <a:t>                          Píseň vznešené koruny české, Budyšínský rukopis</a:t>
            </a:r>
            <a:endParaRPr kumimoji="0" lang="cs-CZ" sz="32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Forma: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výklad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Datum vytvoření: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15. 06. 2013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4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5764" y="566671"/>
            <a:ext cx="10593946" cy="5636050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b="1" dirty="0" smtClean="0"/>
              <a:t>Další památky literatury doby husitské</a:t>
            </a:r>
            <a:endParaRPr lang="cs-CZ" sz="4800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200" b="1" dirty="0" smtClean="0"/>
              <a:t>                                /20. léta 15. století/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707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Jistebnický kancionál</a:t>
            </a:r>
            <a:endParaRPr lang="cs-CZ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zpěvník nalezený v jižních Čechách</a:t>
            </a:r>
          </a:p>
          <a:p>
            <a:r>
              <a:rPr lang="cs-CZ" dirty="0" smtClean="0"/>
              <a:t>obsahuje písně liturgické i válečné v češtině i v latině</a:t>
            </a:r>
          </a:p>
          <a:p>
            <a:r>
              <a:rPr lang="cs-CZ" dirty="0" smtClean="0"/>
              <a:t>vysoká umělecká hodnota  (literární, hudební, grafická)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písně      </a:t>
            </a:r>
            <a:r>
              <a:rPr lang="cs-CZ" sz="2800" b="1" dirty="0" smtClean="0"/>
              <a:t>Ktož </a:t>
            </a:r>
            <a:r>
              <a:rPr lang="cs-CZ" sz="2800" b="1" dirty="0" err="1" smtClean="0"/>
              <a:t>jsú</a:t>
            </a:r>
            <a:r>
              <a:rPr lang="cs-CZ" sz="2800" b="1" dirty="0" smtClean="0"/>
              <a:t> boží bojovníci</a:t>
            </a:r>
          </a:p>
          <a:p>
            <a:pPr marL="0" indent="0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           Ó </a:t>
            </a:r>
            <a:r>
              <a:rPr lang="cs-CZ" sz="2800" b="1" dirty="0" err="1" smtClean="0"/>
              <a:t>svolanie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konstantské</a:t>
            </a:r>
            <a:r>
              <a:rPr lang="cs-CZ" sz="2800" b="1" dirty="0" smtClean="0"/>
              <a:t> </a:t>
            </a:r>
          </a:p>
          <a:p>
            <a:pPr marL="0" indent="0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           Povstaň, povstaň, veliké město pražské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825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16" y="695280"/>
            <a:ext cx="7054584" cy="537066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319753" y="1043189"/>
            <a:ext cx="3031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  <a:r>
              <a:rPr lang="cs-CZ" sz="2800" b="1" dirty="0" smtClean="0"/>
              <a:t>Jistebnický   	kancionál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422783" y="2601532"/>
            <a:ext cx="2825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místem vzácného nálezu je obec </a:t>
            </a:r>
            <a:r>
              <a:rPr lang="cs-CZ" sz="2800" b="1" dirty="0" smtClean="0">
                <a:solidFill>
                  <a:srgbClr val="C00000"/>
                </a:solidFill>
              </a:rPr>
              <a:t>Jistebnice</a:t>
            </a:r>
            <a:r>
              <a:rPr lang="cs-CZ" sz="2800" b="1" dirty="0" smtClean="0"/>
              <a:t> nedaleko husitského města Tábora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106000" y="5696617"/>
            <a:ext cx="148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 č. 1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09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9791" y="997081"/>
            <a:ext cx="3590855" cy="46150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03064" y="1307517"/>
            <a:ext cx="585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Jistebnický kancionál - ukázka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79959" y="3089943"/>
            <a:ext cx="5306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text a notový zápis husitského chorálu Ktož </a:t>
            </a:r>
            <a:r>
              <a:rPr lang="cs-CZ" sz="2800" b="1" dirty="0" err="1" smtClean="0"/>
              <a:t>jsú</a:t>
            </a:r>
            <a:r>
              <a:rPr lang="cs-CZ" sz="2800" b="1" dirty="0" smtClean="0"/>
              <a:t> boží bojovníci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90646" y="5241701"/>
            <a:ext cx="2570008" cy="37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2</a:t>
            </a:r>
            <a:endParaRPr lang="cs-CZ" dirty="0"/>
          </a:p>
        </p:txBody>
      </p:sp>
      <p:pic>
        <p:nvPicPr>
          <p:cNvPr id="3" name="Chorál Ktož jsú boží bojovníci (sampl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3594" y="5766699"/>
            <a:ext cx="339143" cy="3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Žižkův vojenský řád</a:t>
            </a:r>
            <a:endParaRPr lang="cs-CZ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0489" y="2556932"/>
            <a:ext cx="5526107" cy="1319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soupis povinností a trestů pro všechny husitské bojovníky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07" y="806593"/>
            <a:ext cx="4018086" cy="52486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81093" y="5628068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 č. 3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310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Píseň vznešené koruny české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= Píseň o vítězství u Domažlic  /viz ukázka s. 75/</a:t>
            </a:r>
          </a:p>
          <a:p>
            <a:endParaRPr lang="cs-CZ" sz="2800" b="1" dirty="0"/>
          </a:p>
          <a:p>
            <a:r>
              <a:rPr lang="cs-CZ" sz="2800" b="1" dirty="0" smtClean="0"/>
              <a:t>autorem je </a:t>
            </a:r>
            <a:r>
              <a:rPr lang="cs-CZ" sz="3200" b="1" dirty="0" smtClean="0"/>
              <a:t>Vavřinec z Březové</a:t>
            </a:r>
          </a:p>
          <a:p>
            <a:r>
              <a:rPr lang="cs-CZ" sz="2800" b="1" dirty="0" smtClean="0"/>
              <a:t>latinsky psaná oslavná báseň o vítězství husitů u Domažlic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805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A8006"/>
                </a:solidFill>
              </a:rPr>
              <a:t>Budyšínský rukopis</a:t>
            </a:r>
            <a:endParaRPr lang="cs-CZ" sz="4800" b="1" dirty="0">
              <a:solidFill>
                <a:srgbClr val="FA800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autor neznámý, psáno česky</a:t>
            </a:r>
          </a:p>
          <a:p>
            <a:r>
              <a:rPr lang="cs-CZ" b="1" dirty="0" smtClean="0"/>
              <a:t>tři polemické veršované skladby:</a:t>
            </a:r>
          </a:p>
          <a:p>
            <a:pPr marL="0" indent="0">
              <a:buNone/>
            </a:pPr>
            <a:r>
              <a:rPr lang="cs-CZ" sz="2600" b="1" dirty="0" smtClean="0"/>
              <a:t>Žaloba Koruny české </a:t>
            </a:r>
            <a:r>
              <a:rPr lang="cs-CZ" b="1" dirty="0" smtClean="0"/>
              <a:t>       autor zde vyjadřuje obavy z vlády krále Zikmunda, </a:t>
            </a:r>
            <a:r>
              <a:rPr lang="cs-CZ" sz="2600" b="1" dirty="0" err="1" smtClean="0"/>
              <a:t>Porok</a:t>
            </a:r>
            <a:r>
              <a:rPr lang="cs-CZ" sz="2600" b="1" dirty="0" smtClean="0"/>
              <a:t> Koruny české</a:t>
            </a:r>
            <a:r>
              <a:rPr lang="cs-CZ" b="1" dirty="0" smtClean="0"/>
              <a:t>          který nastoupil na český trůn po porážce              							        na Vítkově /</a:t>
            </a:r>
            <a:r>
              <a:rPr lang="cs-CZ" b="1" dirty="0" err="1" smtClean="0"/>
              <a:t>porok</a:t>
            </a:r>
            <a:r>
              <a:rPr lang="cs-CZ" b="1" dirty="0" smtClean="0"/>
              <a:t> = výtka/</a:t>
            </a:r>
          </a:p>
          <a:p>
            <a:pPr marL="0" indent="0">
              <a:buNone/>
            </a:pPr>
            <a:r>
              <a:rPr lang="cs-CZ" sz="2600" b="1" dirty="0" smtClean="0"/>
              <a:t>Hádání Prahy s Kutnou Horou</a:t>
            </a:r>
            <a:r>
              <a:rPr lang="cs-CZ" b="1" dirty="0" smtClean="0"/>
              <a:t>    alegorický spor o husitský program, Praha 									  představuje ideály husitské, Kutná Hora 									         katolické, spor končí vítězstvím Prahy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7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403</Words>
  <Application>Microsoft Office PowerPoint</Application>
  <PresentationFormat>Vlastní</PresentationFormat>
  <Paragraphs>50</Paragraphs>
  <Slides>10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Organický</vt:lpstr>
      <vt:lpstr>Prezentace aplikace PowerPoint</vt:lpstr>
      <vt:lpstr>Prezentace aplikace PowerPoint</vt:lpstr>
      <vt:lpstr>Prezentace aplikace PowerPoint</vt:lpstr>
      <vt:lpstr>Jistebnický kancionál</vt:lpstr>
      <vt:lpstr>Prezentace aplikace PowerPoint</vt:lpstr>
      <vt:lpstr>Prezentace aplikace PowerPoint</vt:lpstr>
      <vt:lpstr>                          Žižkův vojenský řád</vt:lpstr>
      <vt:lpstr>Píseň vznešené koruny české</vt:lpstr>
      <vt:lpstr>Budyšínský rukopis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</dc:creator>
  <cp:lastModifiedBy>ONDRA</cp:lastModifiedBy>
  <cp:revision>31</cp:revision>
  <dcterms:created xsi:type="dcterms:W3CDTF">2013-06-22T19:16:27Z</dcterms:created>
  <dcterms:modified xsi:type="dcterms:W3CDTF">2013-11-03T18:13:13Z</dcterms:modified>
</cp:coreProperties>
</file>