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2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82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68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8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3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46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4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19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02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A9B218-E095-465F-9FAD-7E74BAE95E7A}" type="datetimeFigureOut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A17AEE1-0FF1-4DDB-8CBF-62D5DC48A1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6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entinska.cz/images/8b72895865ca4aaaf93446a5dd0a473f.jpg" TargetMode="External"/><Relationship Id="rId2" Type="http://schemas.openxmlformats.org/officeDocument/2006/relationships/hyperlink" Target="http://www.krestandnes.cz/files/2007_06/comments_7316_a261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209800" y="2176530"/>
            <a:ext cx="7772400" cy="1987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700" b="1" dirty="0" smtClean="0">
                <a:solidFill>
                  <a:sysClr val="windowText" lastClr="000000"/>
                </a:solidFill>
                <a:latin typeface="Calibri"/>
              </a:rPr>
              <a:t>Předchůdci Husovi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Mgr. Ludmila Růžičková</a:t>
            </a:r>
            <a:b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8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Zdroje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0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0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978-80-253-0311-5.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Obr. č. 1 </a:t>
            </a:r>
            <a:r>
              <a:rPr lang="cs-CZ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krestandnes.cz:</a:t>
            </a:r>
            <a:r>
              <a:rPr lang="en-US" dirty="0" smtClean="0">
                <a:solidFill>
                  <a:schemeClr val="tx1"/>
                </a:solidFill>
              </a:rPr>
              <a:t> [online] [vid. 14.6.2013]. </a:t>
            </a:r>
            <a:r>
              <a:rPr lang="en-US" dirty="0" err="1" smtClean="0">
                <a:solidFill>
                  <a:schemeClr val="tx1"/>
                </a:solidFill>
              </a:rPr>
              <a:t>Dostupn</a:t>
            </a:r>
            <a:r>
              <a:rPr lang="cs-CZ" dirty="0" smtClean="0">
                <a:solidFill>
                  <a:schemeClr val="tx1"/>
                </a:solidFill>
              </a:rPr>
              <a:t>é</a:t>
            </a:r>
            <a:r>
              <a:rPr lang="en-US" dirty="0" smtClean="0">
                <a:solidFill>
                  <a:schemeClr val="tx1"/>
                </a:solidFill>
              </a:rPr>
              <a:t> z: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www.krestandnes.cz/files/2007_06/comments_7316_a2615.jpg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Obr. č. 2 - </a:t>
            </a:r>
            <a:r>
              <a:rPr lang="en-US" i="1" dirty="0">
                <a:solidFill>
                  <a:schemeClr val="tx1"/>
                </a:solidFill>
              </a:rPr>
              <a:t>valentinska.cz 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[online]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23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>.201</a:t>
            </a:r>
            <a:r>
              <a:rPr lang="cs-CZ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vid. 14.6.2013]. </a:t>
            </a:r>
            <a:r>
              <a:rPr lang="en-US" dirty="0" err="1" smtClean="0">
                <a:solidFill>
                  <a:schemeClr val="tx1"/>
                </a:solidFill>
              </a:rPr>
              <a:t>Dostupn</a:t>
            </a:r>
            <a:r>
              <a:rPr lang="cs-CZ" dirty="0" smtClean="0">
                <a:solidFill>
                  <a:schemeClr val="tx1"/>
                </a:solidFill>
              </a:rPr>
              <a:t>é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z: </a:t>
            </a:r>
            <a:r>
              <a:rPr lang="cs-CZ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cs-CZ" dirty="0" smtClean="0">
                <a:solidFill>
                  <a:schemeClr val="tx1"/>
                </a:solidFill>
                <a:hlinkClick r:id="rId3"/>
              </a:rPr>
              <a:t>://</a:t>
            </a:r>
            <a:r>
              <a:rPr lang="cs-CZ" dirty="0" smtClean="0">
                <a:solidFill>
                  <a:schemeClr val="tx1"/>
                </a:solidFill>
                <a:hlinkClick r:id="rId3"/>
              </a:rPr>
              <a:t>www.valentinska.cz/images/8b72895865ca4aaaf93446a5dd0a473f.jpg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1600200"/>
            <a:ext cx="11249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Počátky české literatury do doby veleslavínské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Klíčová slova: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kritika církve, kazatelství, traktát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Datum vytvoření: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15. 06. 2013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2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914659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</a:rPr>
              <a:t>Literatura doby husitské</a:t>
            </a:r>
            <a:endParaRPr lang="cs-CZ" sz="5400" b="1" dirty="0">
              <a:solidFill>
                <a:schemeClr val="bg2">
                  <a:lumMod val="1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cs-CZ" sz="4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cs-CZ" sz="4000" b="1" dirty="0" smtClean="0">
                <a:solidFill>
                  <a:schemeClr val="bg2">
                    <a:lumMod val="10000"/>
                  </a:schemeClr>
                </a:solidFill>
              </a:rPr>
              <a:t>			</a:t>
            </a:r>
          </a:p>
          <a:p>
            <a:pPr marL="45720" indent="0">
              <a:buNone/>
            </a:pPr>
            <a:r>
              <a:rPr lang="cs-CZ" sz="4000" b="1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cs-CZ" sz="4000" b="1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r>
              <a:rPr lang="cs-CZ" sz="4400" b="1" dirty="0" smtClean="0">
                <a:solidFill>
                  <a:schemeClr val="bg2">
                    <a:lumMod val="10000"/>
                  </a:schemeClr>
                </a:solidFill>
              </a:rPr>
              <a:t>Předchůdci Husovi</a:t>
            </a:r>
            <a:endParaRPr lang="cs-CZ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521" y="643943"/>
            <a:ext cx="9895409" cy="519447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Od poloviny 14. století </a:t>
            </a:r>
          </a:p>
          <a:p>
            <a:pPr marL="45720" indent="0">
              <a:buNone/>
            </a:pPr>
            <a:r>
              <a:rPr lang="cs-CZ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</a:rPr>
              <a:t>             narůstání rozporů ve společnosti</a:t>
            </a:r>
          </a:p>
          <a:p>
            <a:pPr marL="45720" indent="0">
              <a:buNone/>
            </a:pPr>
            <a:r>
              <a:rPr lang="cs-CZ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</a:rPr>
              <a:t>             sílící kritika církve</a:t>
            </a:r>
          </a:p>
          <a:p>
            <a:pPr marL="45720" indent="0">
              <a:buNone/>
            </a:pPr>
            <a:endParaRPr lang="cs-CZ" sz="28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</a:rPr>
              <a:t>O nápravu společnosti 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</a:rPr>
              <a:t>usilovali zejména </a:t>
            </a:r>
            <a:r>
              <a:rPr lang="cs-CZ" sz="3200" b="1" dirty="0" smtClean="0">
                <a:solidFill>
                  <a:srgbClr val="C00000"/>
                </a:solidFill>
              </a:rPr>
              <a:t>kazatelé a autoři náboženské literatury</a:t>
            </a:r>
          </a:p>
          <a:p>
            <a:pPr marL="45720" indent="0">
              <a:buNone/>
            </a:pPr>
            <a:endParaRPr lang="cs-CZ" sz="28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bg2">
                    <a:lumMod val="10000"/>
                  </a:schemeClr>
                </a:solidFill>
              </a:rPr>
              <a:t>kazatelství        velký význam, možnost oslovit široké vrstvy, 		       působivost mluveného slova</a:t>
            </a:r>
            <a:endParaRPr lang="cs-CZ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Pražští kazatelé, Husovi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b="1" dirty="0" smtClean="0"/>
              <a:t>předchůdci: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2766" y="2057400"/>
            <a:ext cx="5143105" cy="4038600"/>
          </a:xfrm>
        </p:spPr>
        <p:txBody>
          <a:bodyPr/>
          <a:lstStyle/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Matěj z Janova</a:t>
            </a:r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Konrád </a:t>
            </a:r>
            <a:r>
              <a:rPr lang="cs-CZ" sz="3200" b="1" dirty="0" err="1" smtClean="0">
                <a:solidFill>
                  <a:schemeClr val="bg2">
                    <a:lumMod val="10000"/>
                  </a:schemeClr>
                </a:solidFill>
              </a:rPr>
              <a:t>Waldhauser</a:t>
            </a:r>
            <a:endParaRPr lang="cs-CZ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Jan </a:t>
            </a:r>
            <a:r>
              <a:rPr lang="cs-CZ" sz="3200" b="1" dirty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ilíč z Kroměříže</a:t>
            </a:r>
            <a:endParaRPr lang="cs-CZ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519" y="1772777"/>
            <a:ext cx="2398690" cy="359803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619519" y="5370813"/>
            <a:ext cx="239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Matěj z Janova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18209" y="4919730"/>
            <a:ext cx="132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</a:t>
            </a:r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1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7431" y="231820"/>
            <a:ext cx="10001089" cy="173414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                 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Tomáš Štítný ze Štítného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74254"/>
            <a:ext cx="9872871" cy="481669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chudý zeman, psal původně pro své děti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psal česky o náboženských otázkách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jeho díla měla  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výchovný a mravoučný ráz</a:t>
            </a:r>
          </a:p>
          <a:p>
            <a:pPr marL="45720" indent="0"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	   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      propracovaný styl 	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		           srozumitelný jazyk přístupný širším vrstvám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proto, že byl </a:t>
            </a:r>
            <a:r>
              <a:rPr lang="cs-CZ" sz="2800" b="1" dirty="0" smtClean="0">
                <a:solidFill>
                  <a:schemeClr val="tx1"/>
                </a:solidFill>
              </a:rPr>
              <a:t>laik </a:t>
            </a:r>
            <a:r>
              <a:rPr lang="cs-CZ" sz="2800" dirty="0" smtClean="0">
                <a:solidFill>
                  <a:schemeClr val="tx1"/>
                </a:solidFill>
              </a:rPr>
              <a:t>(člověk bez teologického vzdělání),  vzbudil svým dílem nelibost  u univerzitních mistrů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obhájil se v předmluvě ke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</a:rPr>
              <a:t>Knížkám šesterým</a:t>
            </a:r>
            <a:endParaRPr lang="cs-CZ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93"/>
          <a:stretch/>
        </p:blipFill>
        <p:spPr>
          <a:xfrm>
            <a:off x="2217204" y="502276"/>
            <a:ext cx="7757593" cy="579896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974797" y="5931909"/>
            <a:ext cx="132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0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0614" y="734096"/>
            <a:ext cx="9805257" cy="5361904"/>
          </a:xfrm>
        </p:spPr>
        <p:txBody>
          <a:bodyPr/>
          <a:lstStyle/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sz="3200" b="1" dirty="0" smtClean="0">
                <a:solidFill>
                  <a:srgbClr val="00B0F0"/>
                </a:solidFill>
              </a:rPr>
              <a:t>traktát     	učené pojednání typické pro středověké 			náboženské úvahy</a:t>
            </a:r>
          </a:p>
          <a:p>
            <a:pPr marL="45720" indent="0">
              <a:buNone/>
            </a:pPr>
            <a:r>
              <a:rPr lang="cs-CZ" sz="3200" dirty="0">
                <a:solidFill>
                  <a:srgbClr val="00B0F0"/>
                </a:solidFill>
              </a:rPr>
              <a:t>	</a:t>
            </a:r>
            <a:r>
              <a:rPr lang="cs-CZ" sz="3200" dirty="0" smtClean="0">
                <a:solidFill>
                  <a:srgbClr val="00B0F0"/>
                </a:solidFill>
              </a:rPr>
              <a:t>	(později se tohoto termínu užívalo i pro práce 		filozofické nebo estetické)</a:t>
            </a:r>
            <a:endParaRPr lang="cs-CZ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Dílo</a:t>
            </a:r>
            <a:r>
              <a:rPr lang="cs-CZ" dirty="0" smtClean="0"/>
              <a:t> </a:t>
            </a:r>
            <a:r>
              <a:rPr lang="cs-CZ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/traktáty/ </a:t>
            </a:r>
            <a:r>
              <a:rPr lang="cs-CZ" dirty="0" smtClean="0">
                <a:solidFill>
                  <a:schemeClr val="tx1"/>
                </a:solidFill>
              </a:rPr>
              <a:t>Tomáše Štítného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NÁZVY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Knížky šestery o obecných věcech křesťanských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Knihy naučení křesťanského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Řeči besední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Řeči sváteční a nedělní</a:t>
            </a:r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OBSAH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pojednání o náboženských otázkách, o poslání církve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kritika zahálčivého života vyšších vrstev</a:t>
            </a: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požaduje užívání českého jazyka při kázáních (oproti latině)</a:t>
            </a:r>
          </a:p>
          <a:p>
            <a:endParaRPr lang="cs-CZ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179</TotalTime>
  <Words>300</Words>
  <Application>Microsoft Office PowerPoint</Application>
  <PresentationFormat>Vlastní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Základ</vt:lpstr>
      <vt:lpstr>Prezentace aplikace PowerPoint</vt:lpstr>
      <vt:lpstr>Prezentace aplikace PowerPoint</vt:lpstr>
      <vt:lpstr>Literatura doby husitské</vt:lpstr>
      <vt:lpstr>Prezentace aplikace PowerPoint</vt:lpstr>
      <vt:lpstr>Pražští kazatelé, Husovi předchůdci:</vt:lpstr>
      <vt:lpstr>                   Tomáš Štítný ze Štítného</vt:lpstr>
      <vt:lpstr>Prezentace aplikace PowerPoint</vt:lpstr>
      <vt:lpstr>Prezentace aplikace PowerPoint</vt:lpstr>
      <vt:lpstr>Dílo /traktáty/ Tomáše Štítného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ONDRA</cp:lastModifiedBy>
  <cp:revision>26</cp:revision>
  <dcterms:created xsi:type="dcterms:W3CDTF">2013-06-23T14:15:05Z</dcterms:created>
  <dcterms:modified xsi:type="dcterms:W3CDTF">2013-11-03T17:54:46Z</dcterms:modified>
</cp:coreProperties>
</file>