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2" r:id="rId3"/>
  </p:sldMasterIdLst>
  <p:sldIdLst>
    <p:sldId id="265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7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5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5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0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6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7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02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8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82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3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1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7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7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1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0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86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3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156A-6E26-4667-9FE4-DBCE509D28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3.11.2013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A3E6BDD-2D2F-43B9-9405-48632A45B97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23" y="0"/>
            <a:ext cx="111321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828800" y="4725144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cs-CZ" sz="2000" dirty="0" smtClean="0">
                <a:solidFill>
                  <a:prstClr val="white">
                    <a:lumMod val="75000"/>
                  </a:prstClr>
                </a:solidFill>
              </a:rPr>
              <a:t>Střední průmyslová škola, Mladá Boleslav, Havlíčkova 456</a:t>
            </a:r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cs-CZ" sz="2000" dirty="0" smtClean="0">
                <a:solidFill>
                  <a:prstClr val="white">
                    <a:lumMod val="75000"/>
                  </a:prstClr>
                </a:solidFill>
              </a:rPr>
              <a:t>CZ.1.07/1.5.00/34.0861</a:t>
            </a:r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cs-CZ" sz="2000" dirty="0" smtClean="0">
                <a:solidFill>
                  <a:prstClr val="white">
                    <a:lumMod val="75000"/>
                  </a:prstClr>
                </a:solidFill>
              </a:rPr>
              <a:t>MODERNIZACE VÝUKY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4400" y="2693989"/>
            <a:ext cx="10363200" cy="1470025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cs-CZ" sz="76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Předhusitské satiry</a:t>
            </a:r>
            <a:r>
              <a:rPr lang="cs-CZ" sz="4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cs-CZ" sz="4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cs-CZ" sz="4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cs-CZ" sz="4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cs-CZ" sz="40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Mgr. Ludmila Růžičková</a:t>
            </a:r>
            <a:r>
              <a:rPr lang="cs-CZ" sz="5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cs-CZ" sz="53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endParaRPr lang="cs-CZ" sz="4400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86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23392" y="908720"/>
            <a:ext cx="1123324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Anotace</a:t>
            </a:r>
            <a:endParaRPr lang="cs-CZ" sz="3200" dirty="0" smtClean="0">
              <a:solidFill>
                <a:prstClr val="black"/>
              </a:solidFill>
            </a:endParaRPr>
          </a:p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Předmět: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r>
              <a:rPr lang="cs-CZ" sz="3200" i="1" dirty="0" smtClean="0">
                <a:solidFill>
                  <a:prstClr val="black"/>
                </a:solidFill>
              </a:rPr>
              <a:t>český jazyk a literatura</a:t>
            </a:r>
            <a:endParaRPr lang="cs-CZ" sz="3200" dirty="0" smtClean="0">
              <a:solidFill>
                <a:prstClr val="black"/>
              </a:solidFill>
            </a:endParaRPr>
          </a:p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Ročník: </a:t>
            </a:r>
            <a:r>
              <a:rPr lang="cs-CZ" sz="3200" i="1" dirty="0" smtClean="0">
                <a:solidFill>
                  <a:prstClr val="black"/>
                </a:solidFill>
              </a:rPr>
              <a:t>I. ročník SŠ</a:t>
            </a:r>
            <a:endParaRPr lang="cs-CZ" sz="3200" dirty="0" smtClean="0">
              <a:solidFill>
                <a:prstClr val="black"/>
              </a:solidFill>
            </a:endParaRPr>
          </a:p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Tematický celek: </a:t>
            </a:r>
            <a:r>
              <a:rPr lang="cs-CZ" sz="3200" i="1" dirty="0" smtClean="0">
                <a:solidFill>
                  <a:prstClr val="black"/>
                </a:solidFill>
              </a:rPr>
              <a:t>Počátky české literatury do doby veleslavínské </a:t>
            </a:r>
            <a:endParaRPr lang="cs-CZ" sz="3200" dirty="0" smtClean="0">
              <a:solidFill>
                <a:prstClr val="black"/>
              </a:solidFill>
            </a:endParaRPr>
          </a:p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Klíčová slova: </a:t>
            </a:r>
            <a:r>
              <a:rPr lang="cs-CZ" sz="3200" i="1" dirty="0" smtClean="0">
                <a:solidFill>
                  <a:prstClr val="black"/>
                </a:solidFill>
              </a:rPr>
              <a:t>satira,</a:t>
            </a:r>
            <a:r>
              <a:rPr lang="cs-CZ" sz="3200" b="1" dirty="0" smtClean="0">
                <a:solidFill>
                  <a:prstClr val="black"/>
                </a:solidFill>
              </a:rPr>
              <a:t> </a:t>
            </a:r>
            <a:r>
              <a:rPr lang="cs-CZ" sz="3200" i="1" dirty="0" smtClean="0">
                <a:solidFill>
                  <a:prstClr val="black"/>
                </a:solidFill>
              </a:rPr>
              <a:t>mystérium, fraška, žákovská poezie 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b="1" dirty="0" smtClean="0">
                <a:solidFill>
                  <a:prstClr val="black"/>
                </a:solidFill>
              </a:rPr>
              <a:t>Forma: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r>
              <a:rPr lang="cs-CZ" sz="3200" i="1" dirty="0" smtClean="0">
                <a:solidFill>
                  <a:prstClr val="black"/>
                </a:solidFill>
              </a:rPr>
              <a:t>výklad</a:t>
            </a:r>
            <a:r>
              <a:rPr lang="cs-CZ" sz="3200" dirty="0" smtClean="0">
                <a:solidFill>
                  <a:prstClr val="black"/>
                </a:solidFill>
              </a:rPr>
              <a:t>	</a:t>
            </a:r>
          </a:p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</a:rPr>
              <a:t>Datum vytvoření: </a:t>
            </a:r>
            <a:r>
              <a:rPr lang="cs-CZ" sz="3200" i="1" dirty="0" smtClean="0">
                <a:solidFill>
                  <a:prstClr val="black"/>
                </a:solidFill>
              </a:rPr>
              <a:t>12. 09. 2013</a:t>
            </a:r>
            <a:endParaRPr lang="cs-CZ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Předhusitské satiry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(40. léta 14. století – počátek 15. století)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119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Podkoní a žák               </a:t>
            </a:r>
            <a:r>
              <a:rPr lang="cs-CZ" sz="3200" b="1" dirty="0" smtClean="0">
                <a:solidFill>
                  <a:prstClr val="black"/>
                </a:solidFill>
              </a:rPr>
              <a:t>/</a:t>
            </a:r>
            <a:r>
              <a:rPr lang="cs-CZ" sz="3200" b="1" dirty="0">
                <a:solidFill>
                  <a:prstClr val="black"/>
                </a:solidFill>
              </a:rPr>
              <a:t>autor neznámý/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veršovaná satirická skladba se světskou tematikou</a:t>
            </a:r>
          </a:p>
          <a:p>
            <a:r>
              <a:rPr lang="cs-CZ" sz="2800" b="1" dirty="0" smtClean="0"/>
              <a:t>obsah: děj se odehrává ve středověké krčmě, kde se dva 			      	chudáci přou o přednosti svého stavu, a odhalují tak   		     bezděky svou bídu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                                                    /ukázka str. 66 – 67</a:t>
            </a:r>
            <a:r>
              <a:rPr lang="cs-CZ" sz="2000" b="1" dirty="0"/>
              <a:t>/</a:t>
            </a:r>
            <a:r>
              <a:rPr lang="cs-CZ" sz="2800" b="1" dirty="0" smtClean="0"/>
              <a:t> 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95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Hradecký rukopis         </a:t>
            </a:r>
            <a:r>
              <a:rPr lang="cs-CZ" sz="3200" b="1" dirty="0" smtClean="0">
                <a:solidFill>
                  <a:schemeClr val="tx1"/>
                </a:solidFill>
              </a:rPr>
              <a:t>/autor neznámý/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3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Desatero </a:t>
            </a:r>
            <a:r>
              <a:rPr lang="cs-CZ" sz="2800" b="1" dirty="0" err="1" smtClean="0">
                <a:solidFill>
                  <a:schemeClr val="tx1"/>
                </a:solidFill>
              </a:rPr>
              <a:t>kázanie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božie</a:t>
            </a:r>
            <a:r>
              <a:rPr lang="cs-CZ" sz="2800" b="1" dirty="0" smtClean="0">
                <a:solidFill>
                  <a:schemeClr val="tx1"/>
                </a:solidFill>
              </a:rPr>
              <a:t> – autor zde útočí na hříšníky, kteří 									  nedodržují desatero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Satiry o řemeslnících a </a:t>
            </a:r>
            <a:r>
              <a:rPr lang="cs-CZ" sz="2800" b="1" dirty="0" err="1" smtClean="0">
                <a:solidFill>
                  <a:schemeClr val="tx1"/>
                </a:solidFill>
              </a:rPr>
              <a:t>konšelích</a:t>
            </a:r>
            <a:r>
              <a:rPr lang="cs-CZ" sz="2800" b="1" dirty="0" smtClean="0">
                <a:solidFill>
                  <a:schemeClr val="tx1"/>
                </a:solidFill>
              </a:rPr>
              <a:t> – kritika zaměřená na střední 					     vrstvy (řemeslníky kritizuje za okrádání, 			                    konšely za to, že rozhodují ve svůj prospěch)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O lišce a džbánu – bajka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                                                          /ukázka str. 67 – 68</a:t>
            </a:r>
            <a:r>
              <a:rPr lang="cs-CZ" b="1" dirty="0">
                <a:solidFill>
                  <a:schemeClr val="tx1"/>
                </a:solidFill>
              </a:rPr>
              <a:t>/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</a:rPr>
              <a:t>drama   </a:t>
            </a:r>
            <a:r>
              <a:rPr lang="cs-CZ" b="1" dirty="0" smtClean="0">
                <a:solidFill>
                  <a:srgbClr val="C00000"/>
                </a:solidFill>
              </a:rPr>
              <a:t> Mastičkář</a:t>
            </a:r>
            <a:r>
              <a:rPr lang="cs-CZ" sz="3200" b="1" dirty="0">
                <a:solidFill>
                  <a:prstClr val="black"/>
                </a:solidFill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</a:rPr>
              <a:t>               /</a:t>
            </a:r>
            <a:r>
              <a:rPr lang="cs-CZ" sz="3200" b="1" dirty="0">
                <a:solidFill>
                  <a:prstClr val="black"/>
                </a:solidFill>
              </a:rPr>
              <a:t>autor neznámý/</a:t>
            </a:r>
            <a:r>
              <a:rPr lang="cs-CZ" b="1" dirty="0" smtClean="0">
                <a:solidFill>
                  <a:srgbClr val="C00000"/>
                </a:solidFill>
              </a:rPr>
              <a:t>                        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6524" y="2575775"/>
            <a:ext cx="9570074" cy="3119788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sz="11200" b="1" dirty="0"/>
              <a:t>jedná se o nejstarší české drama</a:t>
            </a:r>
          </a:p>
          <a:p>
            <a:r>
              <a:rPr lang="cs-CZ" sz="11200" b="1" dirty="0"/>
              <a:t>představuje spojení světa duchovního se světským životem</a:t>
            </a:r>
          </a:p>
          <a:p>
            <a:r>
              <a:rPr lang="cs-CZ" sz="11200" b="1" dirty="0" smtClean="0"/>
              <a:t>mísí se zde </a:t>
            </a:r>
            <a:r>
              <a:rPr lang="cs-CZ" sz="11200" b="1" i="1" dirty="0" smtClean="0">
                <a:solidFill>
                  <a:srgbClr val="C00000"/>
                </a:solidFill>
              </a:rPr>
              <a:t>mystérium</a:t>
            </a:r>
            <a:r>
              <a:rPr lang="cs-CZ" sz="11200" b="1" dirty="0" smtClean="0">
                <a:solidFill>
                  <a:srgbClr val="C00000"/>
                </a:solidFill>
              </a:rPr>
              <a:t> </a:t>
            </a:r>
            <a:r>
              <a:rPr lang="cs-CZ" sz="11200" b="1" dirty="0" smtClean="0"/>
              <a:t>(náboženské drama ze života Krista, hlavně o jeho ukřižování a zmrtvýchvstání, tzv. velikonoční hra) a </a:t>
            </a:r>
            <a:r>
              <a:rPr lang="cs-CZ" sz="11200" b="1" i="1" dirty="0" smtClean="0">
                <a:solidFill>
                  <a:srgbClr val="C00000"/>
                </a:solidFill>
              </a:rPr>
              <a:t>fraška</a:t>
            </a:r>
            <a:r>
              <a:rPr lang="cs-CZ" sz="11200" b="1" dirty="0" smtClean="0">
                <a:solidFill>
                  <a:srgbClr val="C00000"/>
                </a:solidFill>
              </a:rPr>
              <a:t> </a:t>
            </a:r>
            <a:r>
              <a:rPr lang="cs-CZ" sz="11200" b="1" dirty="0" smtClean="0"/>
              <a:t>(komedie často obhroublého rázu)</a:t>
            </a:r>
          </a:p>
        </p:txBody>
      </p:sp>
    </p:spTree>
    <p:extLst>
      <p:ext uri="{BB962C8B-B14F-4D97-AF65-F5344CB8AC3E}">
        <p14:creationId xmlns:p14="http://schemas.microsoft.com/office/powerpoint/2010/main" val="26389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87" y="2569811"/>
            <a:ext cx="9608710" cy="3612048"/>
          </a:xfrm>
        </p:spPr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cs-CZ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děj se odehrává na středověkém tržišti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cs-CZ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 </a:t>
            </a:r>
            <a:r>
              <a:rPr lang="cs-CZ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tři Marie jdou na trh, aby koupily vonné masti a mohly   		</a:t>
            </a:r>
            <a:r>
              <a:rPr lang="cs-CZ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jimi </a:t>
            </a:r>
            <a:r>
              <a:rPr lang="cs-CZ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pomazat mrtvé Kristovo tělo, zde se setkávají           		</a:t>
            </a:r>
            <a:r>
              <a:rPr lang="cs-CZ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s </a:t>
            </a:r>
            <a:r>
              <a:rPr lang="cs-CZ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podvodníky (mastičkář, jeho pomocník) </a:t>
            </a:r>
          </a:p>
          <a:p>
            <a:r>
              <a:rPr lang="cs-CZ" sz="2800" b="1" dirty="0" smtClean="0"/>
              <a:t>český jazyk se zde mísí s latinskými výrazy a obsahuje vulgarismy</a:t>
            </a:r>
          </a:p>
          <a:p>
            <a:pPr marL="0" indent="0">
              <a:buNone/>
            </a:pPr>
            <a:r>
              <a:rPr lang="cs-CZ" sz="2800" b="1" dirty="0" smtClean="0"/>
              <a:t>                                                              /ukázka str. 64/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37603" y="1326525"/>
            <a:ext cx="930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Mastičkář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/>
              <a:t>– </a:t>
            </a:r>
            <a:r>
              <a:rPr lang="cs-CZ" sz="3600" b="1" dirty="0" smtClean="0"/>
              <a:t>děj, jazyk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97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Píseň veselé chudiny</a:t>
            </a:r>
            <a:r>
              <a:rPr lang="cs-CZ" sz="3200" b="1" dirty="0">
                <a:solidFill>
                  <a:prstClr val="black"/>
                </a:solidFill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</a:rPr>
              <a:t>        /</a:t>
            </a:r>
            <a:r>
              <a:rPr lang="cs-CZ" sz="3200" b="1" dirty="0">
                <a:solidFill>
                  <a:prstClr val="black"/>
                </a:solidFill>
              </a:rPr>
              <a:t>autor neznámý/</a:t>
            </a:r>
            <a:r>
              <a:rPr lang="cs-CZ" b="1" dirty="0" smtClean="0">
                <a:solidFill>
                  <a:srgbClr val="C00000"/>
                </a:solidFill>
              </a:rPr>
              <a:t>         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tzv. žákovská poezie</a:t>
            </a:r>
          </a:p>
          <a:p>
            <a:r>
              <a:rPr lang="cs-CZ" sz="2800" b="1" dirty="0" smtClean="0"/>
              <a:t>s ironií se vysmívá společenským poměrům, bídě chudých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                                                          /ukázka   str.  65/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222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189" y="2240923"/>
            <a:ext cx="10200068" cy="240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cs-CZ" sz="2800">
                <a:solidFill>
                  <a:prstClr val="black">
                    <a:lumMod val="85000"/>
                    <a:lumOff val="15000"/>
                  </a:prstClr>
                </a:solidFill>
              </a:rPr>
              <a:t>SOCHROVÁ, M. </a:t>
            </a:r>
            <a:r>
              <a:rPr lang="cs-CZ" sz="2800" i="1">
                <a:solidFill>
                  <a:prstClr val="black">
                    <a:lumMod val="85000"/>
                    <a:lumOff val="15000"/>
                  </a:prstClr>
                </a:solidFill>
              </a:rPr>
              <a:t>Čítanka I. k Literatuře v kostce pro SŠ.</a:t>
            </a:r>
            <a:r>
              <a:rPr lang="cs-CZ" sz="2800">
                <a:solidFill>
                  <a:prstClr val="black">
                    <a:lumMod val="85000"/>
                    <a:lumOff val="15000"/>
                  </a:prstClr>
                </a:solidFill>
              </a:rPr>
              <a:t> 1. vyd. Havlíčkův Brod: FRAGMENT, 2007. ISBN 978-80-253-0186-9.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cs-CZ" sz="2800">
                <a:solidFill>
                  <a:prstClr val="black">
                    <a:lumMod val="85000"/>
                    <a:lumOff val="15000"/>
                  </a:prstClr>
                </a:solidFill>
              </a:rPr>
              <a:t>SOCHROVÁ, M. </a:t>
            </a:r>
            <a:r>
              <a:rPr lang="cs-CZ" sz="2800" i="1">
                <a:solidFill>
                  <a:prstClr val="black">
                    <a:lumMod val="85000"/>
                    <a:lumOff val="15000"/>
                  </a:prstClr>
                </a:solidFill>
              </a:rPr>
              <a:t>KOMPLETNÍ PŘEHLED české a světové LITERATURY. </a:t>
            </a:r>
            <a:r>
              <a:rPr lang="cs-CZ" sz="2800">
                <a:solidFill>
                  <a:prstClr val="black">
                    <a:lumMod val="85000"/>
                    <a:lumOff val="15000"/>
                  </a:prstClr>
                </a:solidFill>
              </a:rPr>
              <a:t>1. vyd. Havlíčkův Brod: FRAGMENT, 2007. ISBN 978-80-253-0311-5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33341" y="1056068"/>
            <a:ext cx="423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Zdroje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24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3683</TotalTime>
  <Words>245</Words>
  <Application>Microsoft Office PowerPoint</Application>
  <PresentationFormat>Vlastní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Organický</vt:lpstr>
      <vt:lpstr>Motiv Office</vt:lpstr>
      <vt:lpstr>1_Motiv Office</vt:lpstr>
      <vt:lpstr>Prezentace aplikace PowerPoint</vt:lpstr>
      <vt:lpstr>Prezentace aplikace PowerPoint</vt:lpstr>
      <vt:lpstr>Předhusitské satiry</vt:lpstr>
      <vt:lpstr>Podkoní a žák               /autor neznámý/</vt:lpstr>
      <vt:lpstr>Hradecký rukopis         /autor neznámý/</vt:lpstr>
      <vt:lpstr>drama    Mastičkář                /autor neznámý/                         </vt:lpstr>
      <vt:lpstr>Prezentace aplikace PowerPoint</vt:lpstr>
      <vt:lpstr>Píseň veselé chudiny         /autor neznámý/        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Předhusitské satiry</dc:title>
  <dc:creator>Alex</dc:creator>
  <cp:lastModifiedBy>ONDRA</cp:lastModifiedBy>
  <cp:revision>33</cp:revision>
  <dcterms:created xsi:type="dcterms:W3CDTF">2013-09-03T17:32:31Z</dcterms:created>
  <dcterms:modified xsi:type="dcterms:W3CDTF">2013-11-03T22:37:54Z</dcterms:modified>
</cp:coreProperties>
</file>