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sldIdLst>
    <p:sldId id="276" r:id="rId3"/>
    <p:sldId id="274" r:id="rId4"/>
    <p:sldId id="256" r:id="rId5"/>
    <p:sldId id="257" r:id="rId6"/>
    <p:sldId id="259" r:id="rId7"/>
    <p:sldId id="260" r:id="rId8"/>
    <p:sldId id="258" r:id="rId9"/>
    <p:sldId id="265" r:id="rId10"/>
    <p:sldId id="267" r:id="rId11"/>
    <p:sldId id="266" r:id="rId12"/>
    <p:sldId id="269" r:id="rId13"/>
    <p:sldId id="271" r:id="rId14"/>
    <p:sldId id="268" r:id="rId15"/>
    <p:sldId id="272" r:id="rId16"/>
    <p:sldId id="273" r:id="rId17"/>
    <p:sldId id="262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1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7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4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7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1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8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7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5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69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2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9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545560E-485E-4FF6-B255-52EF9C28CE6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2.11.2013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F3A1A72-1FF9-4310-AF56-54E5BE88120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3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talka.cz/slohy/gotika/goticky_arkyr.jpg" TargetMode="External"/><Relationship Id="rId3" Type="http://schemas.openxmlformats.org/officeDocument/2006/relationships/hyperlink" Target="http://lide.gymcheb.cz/~pakucer/tretakIIpol/obrazky/35916063416vitCelyZlutomodry610.jpg" TargetMode="External"/><Relationship Id="rId7" Type="http://schemas.openxmlformats.org/officeDocument/2006/relationships/hyperlink" Target="http://www.sps-ul.cz/lib/exe/fetch.php/galerie_architektury:gotika:02_-_goticka_okna.jpg?w=800&amp;h=742" TargetMode="External"/><Relationship Id="rId2" Type="http://schemas.openxmlformats.org/officeDocument/2006/relationships/hyperlink" Target="http://www.ultreia.cz/domain/ultreia/files/images/jine_poute/francie/chartres/chartres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ps-ul.cz/lib/exe/fetch.php/galerie_architektury:gotika:05_-_fiala_a_vimperk.jpg?w=343&amp;h=600" TargetMode="External"/><Relationship Id="rId5" Type="http://schemas.openxmlformats.org/officeDocument/2006/relationships/hyperlink" Target="http://img13.rajce.idnes.cz/d1302/3/3387/3387418_e7fadc6487ae1c58db890bed2a615633/images/konstrukce-_st._denis.jpg" TargetMode="External"/><Relationship Id="rId4" Type="http://schemas.openxmlformats.org/officeDocument/2006/relationships/hyperlink" Target="https://encrypted-tbn2.gstatic.com/images?q=tbn:ANd9GcSPQyi_rU2uMONJdSb76bGvomUsBZdC4N9X1dJImvikGKxt6Jr6JQ" TargetMode="External"/><Relationship Id="rId9" Type="http://schemas.openxmlformats.org/officeDocument/2006/relationships/hyperlink" Target="http://gotikacr.ic.cz/obrazky/Zlata%20Koruna%20lavice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.idnes.cz/alik/280-kutna-hora.jpg" TargetMode="External"/><Relationship Id="rId3" Type="http://schemas.openxmlformats.org/officeDocument/2006/relationships/hyperlink" Target="http://www.loukov.e-obec.cz/puvodni/fotografie/kost.jpg" TargetMode="External"/><Relationship Id="rId7" Type="http://schemas.openxmlformats.org/officeDocument/2006/relationships/hyperlink" Target="http://upload.wikimedia.org/wikipedia/commons/thumb/b/b2/KUTNA_HORA_%28js%29_14.jpg/220px-KUTNA_HORA_%28js%29_14.jpg" TargetMode="External"/><Relationship Id="rId2" Type="http://schemas.openxmlformats.org/officeDocument/2006/relationships/hyperlink" Target="http://programy.mb-net.cz/mb-pravek-novovek/media/jakzili/JS1314052-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ogramy.mb-net.cz/mb-pravek-novovek/media/jakzili/JS1314055-1.jpg" TargetMode="External"/><Relationship Id="rId5" Type="http://schemas.openxmlformats.org/officeDocument/2006/relationships/hyperlink" Target="http://img.ct24.cz/cache/616x411/article/44/4383/438254.jpg" TargetMode="External"/><Relationship Id="rId4" Type="http://schemas.openxmlformats.org/officeDocument/2006/relationships/hyperlink" Target="http://programy.mb-net.cz/mb-pravek-novovek/media/jakzili/JS1314054-1.jpg" TargetMode="External"/><Relationship Id="rId9" Type="http://schemas.openxmlformats.org/officeDocument/2006/relationships/hyperlink" Target="http://bcache.jxs.cz/~nd03/jxs/cz~/310/427/3f1698f31f_57578979_o2.jpg?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programy.mb-net.cz/mb-pravek-novovek/JS1314055.htm" TargetMode="External"/><Relationship Id="rId3" Type="http://schemas.openxmlformats.org/officeDocument/2006/relationships/hyperlink" Target="http://upload.wikimedia.org/wikipedia/commons/thumb/2/21/PasionalKunhuty.jpg/250px-PasionalKunhuty.jpg" TargetMode="External"/><Relationship Id="rId7" Type="http://schemas.openxmlformats.org/officeDocument/2006/relationships/hyperlink" Target="http://www.gotik.hu.cz/images/soch6.jpg" TargetMode="External"/><Relationship Id="rId2" Type="http://schemas.openxmlformats.org/officeDocument/2006/relationships/hyperlink" Target="http://www.podripsko.cz/images/clanky/5/2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eccos.com/pics/pic/gotika-_madona_z%A0buchlovic.jpg" TargetMode="External"/><Relationship Id="rId5" Type="http://schemas.openxmlformats.org/officeDocument/2006/relationships/hyperlink" Target="http://www.olmuart.cz/rsimages/archiv_gotika.jpg" TargetMode="External"/><Relationship Id="rId4" Type="http://schemas.openxmlformats.org/officeDocument/2006/relationships/hyperlink" Target="http://gotikacr.ic.cz/obrazky/iluminace.JPG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443" y="0"/>
            <a:ext cx="8349117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895600" y="4725144"/>
            <a:ext cx="6400800" cy="1752600"/>
          </a:xfrm>
        </p:spPr>
        <p:txBody>
          <a:bodyPr>
            <a:normAutofit/>
          </a:bodyPr>
          <a:lstStyle/>
          <a:p>
            <a:r>
              <a:rPr lang="cs-CZ" sz="2000" dirty="0"/>
              <a:t>Střední průmyslová škola, Mladá Boleslav, Havlíčkova 456</a:t>
            </a:r>
          </a:p>
          <a:p>
            <a:r>
              <a:rPr lang="cs-CZ" sz="2000" dirty="0"/>
              <a:t>CZ.1.07/1.5.00/34.0861</a:t>
            </a:r>
          </a:p>
          <a:p>
            <a:r>
              <a:rPr lang="cs-CZ" sz="2000" dirty="0"/>
              <a:t>MODERNIZACE VÝUKY</a:t>
            </a:r>
          </a:p>
          <a:p>
            <a:endParaRPr lang="cs-CZ" sz="2000" dirty="0"/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2207568" y="2564905"/>
            <a:ext cx="7844408" cy="1542033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Gotické umění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700" dirty="0"/>
              <a:t>Mgr. Ludmila Růžičková</a:t>
            </a:r>
            <a:r>
              <a:rPr lang="cs-CZ" sz="3600" dirty="0"/>
              <a:t/>
            </a:r>
            <a:br>
              <a:rPr lang="cs-CZ" sz="3600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4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08" y="1205494"/>
            <a:ext cx="4419577" cy="363413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57923" y="1903945"/>
            <a:ext cx="58878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Jak živelně vzniklá, tak města založená </a:t>
            </a:r>
            <a:r>
              <a:rPr lang="cs-CZ" sz="2000" dirty="0" smtClean="0"/>
              <a:t>plánovitě, </a:t>
            </a:r>
            <a:r>
              <a:rPr lang="cs-CZ" sz="2000" dirty="0"/>
              <a:t>„vysazená“, prošla obdivuhodným vývojem. Celková domovní zástavba musela být podřízena jistému rozvržení, tj. bylo nutné vyměřit nejen obvod města</a:t>
            </a:r>
            <a:r>
              <a:rPr lang="cs-CZ" sz="2000" dirty="0" smtClean="0"/>
              <a:t>,  </a:t>
            </a:r>
            <a:r>
              <a:rPr lang="cs-CZ" sz="2000" dirty="0"/>
              <a:t>ale i ulice, náměstí, jednotlivé stavební parcely, polohu bran atd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Domy stavěné na úzkých parcelách, „</a:t>
            </a:r>
            <a:r>
              <a:rPr lang="cs-CZ" sz="2000" dirty="0" err="1"/>
              <a:t>městištích</a:t>
            </a:r>
            <a:r>
              <a:rPr lang="cs-CZ" sz="2000" dirty="0"/>
              <a:t>“, musely splňovat nároky svých majitelů na možnost provozovat různá řemesla a zároveň být obydlím pro nezřídka početnou rodinu včetně tovaryšů a děveček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dirty="0"/>
              <a:t>Ve městech se také vyvinuly specializované stavby</a:t>
            </a:r>
            <a:r>
              <a:rPr lang="cs-CZ" sz="2000" dirty="0" smtClean="0"/>
              <a:t>,  </a:t>
            </a:r>
            <a:r>
              <a:rPr lang="cs-CZ" sz="2000" dirty="0"/>
              <a:t>jako byla rychta, radnice, kupecké </a:t>
            </a:r>
            <a:r>
              <a:rPr lang="cs-CZ" sz="2000" dirty="0" smtClean="0"/>
              <a:t>krámy a </a:t>
            </a:r>
            <a:r>
              <a:rPr lang="cs-CZ" sz="2000" dirty="0"/>
              <a:t>„</a:t>
            </a:r>
            <a:r>
              <a:rPr lang="cs-CZ" sz="2000" dirty="0" smtClean="0"/>
              <a:t>kotce“, </a:t>
            </a:r>
            <a:r>
              <a:rPr lang="cs-CZ" sz="2000" dirty="0"/>
              <a:t>školy a další.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57923" y="1205494"/>
            <a:ext cx="247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MĚSTA</a:t>
            </a:r>
            <a:endParaRPr lang="cs-CZ" sz="2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987608" y="4839629"/>
            <a:ext cx="441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Václav Hájek z Libočan, Kronika česká, 1541 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03005" y="5542156"/>
            <a:ext cx="130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3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035" y="869794"/>
            <a:ext cx="4326672" cy="37452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69434" y="5889922"/>
            <a:ext cx="32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14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50" y="702526"/>
            <a:ext cx="3787648" cy="50961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511990" y="4615069"/>
            <a:ext cx="152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Obr. č.15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0224" y="602166"/>
            <a:ext cx="5452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Gotické malířství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697" y="602166"/>
            <a:ext cx="7620660" cy="570025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18732" y="5999356"/>
            <a:ext cx="128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3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2" y="740905"/>
            <a:ext cx="3838700" cy="50625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166" y="863510"/>
            <a:ext cx="3252659" cy="48173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419" y="1438254"/>
            <a:ext cx="2925269" cy="366783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8283" y="5803442"/>
            <a:ext cx="181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Óbr</a:t>
            </a:r>
            <a:r>
              <a:rPr lang="cs-CZ" dirty="0" smtClean="0"/>
              <a:t>. č. 17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95419" y="5106091"/>
            <a:ext cx="160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18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980341" y="5680836"/>
            <a:ext cx="149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Obr. č. 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7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785" y="624468"/>
            <a:ext cx="3612996" cy="53634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021" y="624468"/>
            <a:ext cx="3640632" cy="53634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79502" y="702527"/>
            <a:ext cx="304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Gotické </a:t>
            </a:r>
            <a:r>
              <a:rPr lang="cs-CZ" sz="2400" b="1" dirty="0" smtClean="0"/>
              <a:t>sochařství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23785" y="5987899"/>
            <a:ext cx="161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20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183091" y="5987899"/>
            <a:ext cx="13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45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307" y="992459"/>
            <a:ext cx="5129105" cy="4955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024255" y="5948116"/>
            <a:ext cx="137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22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0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47131" y="1003610"/>
            <a:ext cx="110508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Obr. č. 1: </a:t>
            </a:r>
            <a:r>
              <a:rPr lang="cs-CZ" i="1" dirty="0" smtClean="0"/>
              <a:t>ultreia.cz : </a:t>
            </a:r>
            <a:r>
              <a:rPr lang="cs-CZ" dirty="0"/>
              <a:t>[online] </a:t>
            </a:r>
            <a:r>
              <a:rPr lang="cs-CZ" dirty="0" smtClean="0"/>
              <a:t>[20.7.2008] [</a:t>
            </a:r>
            <a:r>
              <a:rPr lang="cs-CZ" dirty="0"/>
              <a:t>vid. </a:t>
            </a:r>
            <a:r>
              <a:rPr lang="cs-CZ" dirty="0" smtClean="0"/>
              <a:t>10. 9. </a:t>
            </a:r>
            <a:r>
              <a:rPr lang="cs-CZ" dirty="0"/>
              <a:t>2013]. Dostupné z: </a:t>
            </a:r>
            <a:endParaRPr lang="cs-CZ" i="1" dirty="0"/>
          </a:p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www.ultreia.cz/domain/ultreia/files/images/jine_poute/francie/chartres/chartres2.jpg</a:t>
            </a:r>
            <a:endParaRPr lang="cs-CZ" dirty="0" smtClean="0"/>
          </a:p>
          <a:p>
            <a:r>
              <a:rPr lang="cs-CZ" dirty="0" smtClean="0"/>
              <a:t>Obr</a:t>
            </a:r>
            <a:r>
              <a:rPr lang="cs-CZ" dirty="0" smtClean="0"/>
              <a:t>. č2 </a:t>
            </a:r>
            <a:r>
              <a:rPr lang="cs-CZ" dirty="0"/>
              <a:t>: </a:t>
            </a:r>
            <a:r>
              <a:rPr lang="cs-CZ" i="1" dirty="0" smtClean="0"/>
              <a:t>lide.gymcheb.cz </a:t>
            </a:r>
            <a:r>
              <a:rPr lang="cs-CZ" i="1" dirty="0"/>
              <a:t>: </a:t>
            </a:r>
            <a:r>
              <a:rPr lang="cs-CZ" dirty="0"/>
              <a:t>[online] </a:t>
            </a:r>
            <a:r>
              <a:rPr lang="cs-CZ" dirty="0" smtClean="0"/>
              <a:t>[15.4.2011] </a:t>
            </a:r>
            <a:r>
              <a:rPr lang="cs-CZ" dirty="0"/>
              <a:t>[vid. 10. 9. 2013]. Dostupné z: </a:t>
            </a:r>
            <a:endParaRPr lang="cs-CZ" i="1" dirty="0"/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://lide.gymcheb.cz/~</a:t>
            </a:r>
            <a:r>
              <a:rPr lang="cs-CZ" dirty="0" smtClean="0">
                <a:hlinkClick r:id="rId3"/>
              </a:rPr>
              <a:t>pakucer/tretakIIpol/obrazky/35916063416vitCelyZlutomodry610.jpg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smtClean="0"/>
              <a:t>Obr</a:t>
            </a:r>
            <a:r>
              <a:rPr lang="cs-CZ" dirty="0" smtClean="0"/>
              <a:t>. č. </a:t>
            </a:r>
            <a:r>
              <a:rPr lang="cs-CZ" dirty="0"/>
              <a:t>3: </a:t>
            </a:r>
            <a:r>
              <a:rPr lang="cs-CZ" i="1" dirty="0"/>
              <a:t>gstatic.com</a:t>
            </a:r>
            <a:r>
              <a:rPr lang="cs-CZ" dirty="0"/>
              <a:t> </a:t>
            </a:r>
            <a:r>
              <a:rPr lang="cs-CZ" i="1" dirty="0" smtClean="0"/>
              <a:t>: </a:t>
            </a:r>
            <a:r>
              <a:rPr lang="cs-CZ" dirty="0"/>
              <a:t>[online] </a:t>
            </a:r>
            <a:r>
              <a:rPr lang="cs-CZ" dirty="0" smtClean="0"/>
              <a:t>[20.4.2010] </a:t>
            </a:r>
            <a:r>
              <a:rPr lang="cs-CZ" dirty="0"/>
              <a:t>[vid. 10. 9. 2013]. Dostupné z: 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encrypted-tbn2.gstatic.com/images?q=tbn:ANd9GcSPQyi_rU2uMONJdSb76bGvomUsBZdC4N9X1dJImvikGKxt6Jr6JQ</a:t>
            </a:r>
            <a:r>
              <a:rPr lang="cs-CZ" dirty="0" smtClean="0"/>
              <a:t> </a:t>
            </a:r>
          </a:p>
          <a:p>
            <a:r>
              <a:rPr lang="cs-CZ" dirty="0" smtClean="0"/>
              <a:t> Obr. č. </a:t>
            </a:r>
            <a:r>
              <a:rPr lang="cs-CZ" dirty="0"/>
              <a:t>4:</a:t>
            </a:r>
            <a:r>
              <a:rPr lang="cs-CZ" i="1" dirty="0"/>
              <a:t> </a:t>
            </a:r>
            <a:r>
              <a:rPr lang="cs-CZ" i="1" dirty="0" smtClean="0"/>
              <a:t>idnes.cz </a:t>
            </a:r>
            <a:r>
              <a:rPr lang="cs-CZ" i="1" dirty="0"/>
              <a:t>: </a:t>
            </a:r>
            <a:r>
              <a:rPr lang="cs-CZ" dirty="0"/>
              <a:t>[online] [</a:t>
            </a:r>
            <a:r>
              <a:rPr lang="cs-CZ" dirty="0" smtClean="0"/>
              <a:t>29.5.2013] </a:t>
            </a:r>
            <a:r>
              <a:rPr lang="cs-CZ" dirty="0"/>
              <a:t>[vid. 10. 9. 2013]. Dostupné z: </a:t>
            </a:r>
          </a:p>
          <a:p>
            <a:r>
              <a:rPr lang="cs-CZ" dirty="0" smtClean="0"/>
              <a:t>  </a:t>
            </a:r>
            <a:r>
              <a:rPr lang="cs-CZ" dirty="0">
                <a:hlinkClick r:id="rId5"/>
              </a:rPr>
              <a:t>http://img13.rajce.idnes.cz/d1302/3/3387/3387418_e7fadc6487ae1c58db890bed2a615633/images/konstrukce-_st._</a:t>
            </a:r>
            <a:r>
              <a:rPr lang="cs-CZ" dirty="0" smtClean="0">
                <a:hlinkClick r:id="rId5"/>
              </a:rPr>
              <a:t>denis.jpg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5</a:t>
            </a:r>
            <a:r>
              <a:rPr lang="cs-CZ" dirty="0"/>
              <a:t>: </a:t>
            </a:r>
            <a:r>
              <a:rPr lang="cs-CZ" i="1" dirty="0"/>
              <a:t>sps-ul.cz : </a:t>
            </a:r>
            <a:r>
              <a:rPr lang="cs-CZ" dirty="0"/>
              <a:t>[online] </a:t>
            </a:r>
            <a:r>
              <a:rPr lang="cs-CZ" dirty="0" smtClean="0"/>
              <a:t>[18.2.2009] </a:t>
            </a:r>
            <a:r>
              <a:rPr lang="cs-CZ" dirty="0"/>
              <a:t>[vid. 10. 9. 2013]. Dostupné z:  </a:t>
            </a:r>
            <a:r>
              <a:rPr lang="cs-CZ" dirty="0">
                <a:hlinkClick r:id="rId6"/>
              </a:rPr>
              <a:t>http://www.sps-ul.cz/lib/exe/fetch.php/galerie_architektury:gotika:05_-_</a:t>
            </a:r>
            <a:r>
              <a:rPr lang="cs-CZ" dirty="0" smtClean="0">
                <a:hlinkClick r:id="rId6"/>
              </a:rPr>
              <a:t>fiala_a_vimperk.jpg?w=343&amp;h=600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6: </a:t>
            </a:r>
            <a:r>
              <a:rPr lang="cs-CZ" i="1" dirty="0"/>
              <a:t>sps-ul.cz</a:t>
            </a:r>
            <a:r>
              <a:rPr lang="cs-CZ" dirty="0"/>
              <a:t> </a:t>
            </a:r>
            <a:r>
              <a:rPr lang="cs-CZ" i="1" dirty="0"/>
              <a:t>: </a:t>
            </a:r>
            <a:r>
              <a:rPr lang="cs-CZ" dirty="0"/>
              <a:t>[online] </a:t>
            </a:r>
            <a:r>
              <a:rPr lang="cs-CZ" dirty="0" smtClean="0"/>
              <a:t>[23.4.2011] </a:t>
            </a:r>
            <a:r>
              <a:rPr lang="cs-CZ" dirty="0"/>
              <a:t>[vid. 10. 9. 2013]. Dostupné z: </a:t>
            </a:r>
            <a:r>
              <a:rPr lang="cs-CZ" dirty="0">
                <a:hlinkClick r:id="rId7"/>
              </a:rPr>
              <a:t>http://www.sps-ul.cz/lib/exe/fetch.php/galerie_architektury:gotika:02_-_</a:t>
            </a:r>
            <a:r>
              <a:rPr lang="cs-CZ" dirty="0" smtClean="0">
                <a:hlinkClick r:id="rId7"/>
              </a:rPr>
              <a:t>goticka_okna.jpg?w=800&amp;h=742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7: </a:t>
            </a:r>
            <a:r>
              <a:rPr lang="cs-CZ" i="1" dirty="0" smtClean="0"/>
              <a:t>satalka.cz</a:t>
            </a:r>
            <a:r>
              <a:rPr lang="cs-CZ" dirty="0" smtClean="0"/>
              <a:t> </a:t>
            </a:r>
            <a:r>
              <a:rPr lang="cs-CZ" i="1" dirty="0"/>
              <a:t>: </a:t>
            </a:r>
            <a:r>
              <a:rPr lang="cs-CZ" dirty="0"/>
              <a:t>[online] </a:t>
            </a:r>
            <a:r>
              <a:rPr lang="cs-CZ" dirty="0" smtClean="0"/>
              <a:t>[28.1.2004] </a:t>
            </a:r>
            <a:r>
              <a:rPr lang="cs-CZ" dirty="0"/>
              <a:t>[vid. 10. 9. 2013]. Dostupné z: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www.satalka.cz/slohy/gotika/goticky_arkyr.jpg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8: </a:t>
            </a:r>
            <a:r>
              <a:rPr lang="cs-CZ" i="1" dirty="0" smtClean="0"/>
              <a:t>zlatá koruna.cz</a:t>
            </a:r>
            <a:r>
              <a:rPr lang="cs-CZ" dirty="0" smtClean="0"/>
              <a:t> </a:t>
            </a:r>
            <a:r>
              <a:rPr lang="cs-CZ" i="1" dirty="0"/>
              <a:t>: </a:t>
            </a:r>
            <a:r>
              <a:rPr lang="cs-CZ" dirty="0"/>
              <a:t>[online] </a:t>
            </a:r>
            <a:r>
              <a:rPr lang="cs-CZ" dirty="0" smtClean="0"/>
              <a:t>[15.5.2007] </a:t>
            </a:r>
            <a:r>
              <a:rPr lang="cs-CZ" dirty="0"/>
              <a:t>[vid. 10. 9. 2013]. Dostupné z: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gotikacr.ic.cz/obrazky/Zlata%20Koruna%20lavice.jpg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6771" y="624468"/>
            <a:ext cx="2531327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6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47131" y="1003610"/>
            <a:ext cx="110508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Obr. č. </a:t>
            </a:r>
            <a:r>
              <a:rPr lang="cs-CZ" dirty="0" smtClean="0"/>
              <a:t>9: </a:t>
            </a:r>
            <a:r>
              <a:rPr lang="cs-CZ" i="1" dirty="0" smtClean="0"/>
              <a:t>mb-net.cz : </a:t>
            </a:r>
            <a:r>
              <a:rPr lang="cs-CZ" dirty="0"/>
              <a:t>[online] </a:t>
            </a:r>
            <a:r>
              <a:rPr lang="cs-CZ" dirty="0" smtClean="0"/>
              <a:t>[1.3.2005] [</a:t>
            </a:r>
            <a:r>
              <a:rPr lang="cs-CZ" dirty="0"/>
              <a:t>vid. </a:t>
            </a:r>
            <a:r>
              <a:rPr lang="cs-CZ" dirty="0" smtClean="0"/>
              <a:t>10. 9. </a:t>
            </a:r>
            <a:r>
              <a:rPr lang="cs-CZ" dirty="0"/>
              <a:t>2013]. Dostupné z: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programy.mb-net.cz/mb-pravek-novovek/media/jakzili/JS1314052-1.jpg</a:t>
            </a:r>
            <a:endParaRPr lang="cs-CZ" dirty="0" smtClean="0"/>
          </a:p>
          <a:p>
            <a:r>
              <a:rPr lang="cs-CZ" dirty="0" smtClean="0"/>
              <a:t>Obr</a:t>
            </a:r>
            <a:r>
              <a:rPr lang="cs-CZ" dirty="0"/>
              <a:t>. č. </a:t>
            </a:r>
            <a:r>
              <a:rPr lang="cs-CZ" dirty="0" smtClean="0"/>
              <a:t>10: </a:t>
            </a:r>
            <a:r>
              <a:rPr lang="cs-CZ" i="1" dirty="0"/>
              <a:t>loukov.e-obec.cz : </a:t>
            </a:r>
            <a:r>
              <a:rPr lang="cs-CZ" dirty="0"/>
              <a:t>[online] [</a:t>
            </a:r>
            <a:r>
              <a:rPr lang="cs-CZ" dirty="0" smtClean="0"/>
              <a:t>14.4.2006] </a:t>
            </a:r>
            <a:r>
              <a:rPr lang="cs-CZ" dirty="0"/>
              <a:t>[vid. 10. 9. 2013]. Dostupné z: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www.loukov.e-obec.cz/puvodni/fotografie/kost.jpg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11: </a:t>
            </a:r>
            <a:r>
              <a:rPr lang="cs-CZ" i="1" dirty="0" smtClean="0"/>
              <a:t>mb-net.cz </a:t>
            </a:r>
            <a:r>
              <a:rPr lang="cs-CZ" i="1" dirty="0"/>
              <a:t>: </a:t>
            </a:r>
            <a:r>
              <a:rPr lang="cs-CZ" dirty="0"/>
              <a:t>[online] [</a:t>
            </a:r>
            <a:r>
              <a:rPr lang="cs-CZ" dirty="0" smtClean="0"/>
              <a:t>1.3.2005] </a:t>
            </a:r>
            <a:r>
              <a:rPr lang="cs-CZ" dirty="0"/>
              <a:t>[vid. 10. 9. 2013]. Dostupné z: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programy.mb-net.cz/mb-pravek-novovek/media/jakzili/JS1314054-1.jpg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12: </a:t>
            </a:r>
            <a:r>
              <a:rPr lang="cs-CZ" i="1" dirty="0" smtClean="0"/>
              <a:t>ct24.cz </a:t>
            </a:r>
            <a:r>
              <a:rPr lang="cs-CZ" i="1" dirty="0"/>
              <a:t>: </a:t>
            </a:r>
            <a:r>
              <a:rPr lang="cs-CZ" dirty="0"/>
              <a:t>[online] [</a:t>
            </a:r>
            <a:r>
              <a:rPr lang="cs-CZ" dirty="0" smtClean="0"/>
              <a:t>13.2.2013] </a:t>
            </a:r>
            <a:r>
              <a:rPr lang="cs-CZ" dirty="0"/>
              <a:t>[vid. 10. 9. 2013]. Dostupné z: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img.ct24.cz/cache/616x411/article/44/4383/438254.jpg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13: </a:t>
            </a:r>
            <a:r>
              <a:rPr lang="cs-CZ" i="1" dirty="0"/>
              <a:t>mb-net.cz : </a:t>
            </a:r>
            <a:r>
              <a:rPr lang="cs-CZ" dirty="0"/>
              <a:t>[online] [1.3.2005] [vid. 10. 9. 2013]. Dostupné z: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programy.mb-net.cz/mb-pravek-novovek/media/jakzili/JS1314055-1.jpg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14: </a:t>
            </a:r>
            <a:r>
              <a:rPr lang="cs-CZ" i="1" dirty="0"/>
              <a:t>.</a:t>
            </a:r>
            <a:r>
              <a:rPr lang="cs-CZ" i="1" dirty="0" smtClean="0"/>
              <a:t>wikimedia.org </a:t>
            </a:r>
            <a:r>
              <a:rPr lang="cs-CZ" i="1" dirty="0"/>
              <a:t>: </a:t>
            </a:r>
            <a:r>
              <a:rPr lang="cs-CZ" dirty="0"/>
              <a:t>[online] </a:t>
            </a:r>
            <a:r>
              <a:rPr lang="cs-CZ" dirty="0" smtClean="0"/>
              <a:t>[20.12.2012] </a:t>
            </a:r>
            <a:r>
              <a:rPr lang="cs-CZ" dirty="0"/>
              <a:t>[vid. 10. 9. 2013]. Dostupné z: </a:t>
            </a:r>
            <a:r>
              <a:rPr lang="cs-CZ" dirty="0">
                <a:hlinkClick r:id="rId7"/>
              </a:rPr>
              <a:t>http://upload.wikimedia.org/wikipedia/commons/thumb/b/b2/KUTNA_HORA_%28js%29_14.jpg/220px-KUTNA_HORA_%</a:t>
            </a:r>
            <a:r>
              <a:rPr lang="cs-CZ" dirty="0" smtClean="0">
                <a:hlinkClick r:id="rId7"/>
              </a:rPr>
              <a:t>28js%29_14.jpg</a:t>
            </a:r>
            <a:endParaRPr lang="cs-CZ" dirty="0" smtClean="0"/>
          </a:p>
          <a:p>
            <a:r>
              <a:rPr lang="cs-CZ" dirty="0" smtClean="0"/>
              <a:t>Obr</a:t>
            </a:r>
            <a:r>
              <a:rPr lang="cs-CZ" dirty="0"/>
              <a:t>. č. 15: </a:t>
            </a:r>
            <a:r>
              <a:rPr lang="cs-CZ" i="1" dirty="0"/>
              <a:t>.idnes.cz : </a:t>
            </a:r>
            <a:r>
              <a:rPr lang="cs-CZ" dirty="0"/>
              <a:t>[online] [28.2.2008] [vid. 10. 9. 2013]. Dostupné </a:t>
            </a:r>
            <a:r>
              <a:rPr lang="cs-CZ" dirty="0" smtClean="0"/>
              <a:t>z: 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i.idnes.cz/alik/280-kutna-hora.jpg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16: </a:t>
            </a:r>
            <a:r>
              <a:rPr lang="cs-CZ" i="1" dirty="0" smtClean="0"/>
              <a:t>bcache.jxs.cz </a:t>
            </a:r>
            <a:r>
              <a:rPr lang="cs-CZ" i="1" dirty="0"/>
              <a:t>: </a:t>
            </a:r>
            <a:r>
              <a:rPr lang="cs-CZ" dirty="0"/>
              <a:t>[online] [</a:t>
            </a:r>
            <a:r>
              <a:rPr lang="cs-CZ" dirty="0" smtClean="0"/>
              <a:t>27.7.2013] </a:t>
            </a:r>
            <a:r>
              <a:rPr lang="cs-CZ" dirty="0"/>
              <a:t>[vid. 10. 9. 2013]. Dostupné z: </a:t>
            </a:r>
            <a:r>
              <a:rPr lang="cs-CZ" dirty="0">
                <a:hlinkClick r:id="rId9"/>
              </a:rPr>
              <a:t>http://bcache.jxs.cz/~nd03/jxs/cz~/</a:t>
            </a:r>
            <a:r>
              <a:rPr lang="cs-CZ" dirty="0" smtClean="0">
                <a:hlinkClick r:id="rId9"/>
              </a:rPr>
              <a:t>310/427/3f1698f31f_57578979_o2.jpg?1</a:t>
            </a:r>
            <a:endParaRPr lang="cs-CZ" dirty="0" smtClean="0"/>
          </a:p>
          <a:p>
            <a:endParaRPr lang="cs-CZ" i="1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6771" y="624468"/>
            <a:ext cx="2531327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92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47131" y="1003610"/>
            <a:ext cx="110508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Obr. č. </a:t>
            </a:r>
            <a:r>
              <a:rPr lang="cs-CZ" dirty="0" smtClean="0"/>
              <a:t>17: </a:t>
            </a:r>
            <a:r>
              <a:rPr lang="cs-CZ" i="1" dirty="0"/>
              <a:t>podripsko.cz </a:t>
            </a:r>
            <a:r>
              <a:rPr lang="cs-CZ" i="1" dirty="0" smtClean="0"/>
              <a:t>: </a:t>
            </a:r>
            <a:r>
              <a:rPr lang="cs-CZ" dirty="0"/>
              <a:t>[online] </a:t>
            </a:r>
            <a:r>
              <a:rPr lang="cs-CZ" dirty="0" smtClean="0"/>
              <a:t>[28.5.2013] [</a:t>
            </a:r>
            <a:r>
              <a:rPr lang="cs-CZ" dirty="0"/>
              <a:t>vid. </a:t>
            </a:r>
            <a:r>
              <a:rPr lang="cs-CZ" dirty="0" smtClean="0"/>
              <a:t>10. 9. </a:t>
            </a:r>
            <a:r>
              <a:rPr lang="cs-CZ" dirty="0"/>
              <a:t>2013]. Dostupné z: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www.podripsko.cz/images/clanky/5/27.jpg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18: </a:t>
            </a:r>
            <a:r>
              <a:rPr lang="cs-CZ" i="1" dirty="0" err="1"/>
              <a:t>wikipedia</a:t>
            </a:r>
            <a:r>
              <a:rPr lang="cs-CZ" i="1" dirty="0"/>
              <a:t> : </a:t>
            </a:r>
            <a:r>
              <a:rPr lang="cs-CZ" dirty="0"/>
              <a:t>[online] [</a:t>
            </a:r>
            <a:r>
              <a:rPr lang="cs-CZ" dirty="0" smtClean="0"/>
              <a:t>24.4.2012] </a:t>
            </a:r>
            <a:r>
              <a:rPr lang="cs-CZ" dirty="0"/>
              <a:t>[vid. 10. 9. 2013]. Dostupné z: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upload.wikimedia.org/wikipedia/commons/thumb/2/21/PasionalKunhuty.jpg/250px-PasionalKunhuty.jpg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19</a:t>
            </a:r>
            <a:r>
              <a:rPr lang="cs-CZ" dirty="0"/>
              <a:t>: </a:t>
            </a:r>
            <a:r>
              <a:rPr lang="cs-CZ" i="1" dirty="0" err="1" smtClean="0"/>
              <a:t>gotikacr</a:t>
            </a:r>
            <a:r>
              <a:rPr lang="cs-CZ" i="1" dirty="0" smtClean="0"/>
              <a:t>: </a:t>
            </a:r>
            <a:r>
              <a:rPr lang="cs-CZ" dirty="0"/>
              <a:t>[online] </a:t>
            </a:r>
            <a:r>
              <a:rPr lang="cs-CZ" dirty="0" smtClean="0"/>
              <a:t>[</a:t>
            </a:r>
            <a:r>
              <a:rPr lang="cs-CZ" dirty="0"/>
              <a:t>vid. 10. 9. 2013]. Dostupné z: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gotikacr.ic.cz/obrazky/iluminace.JPG4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20: </a:t>
            </a:r>
            <a:r>
              <a:rPr lang="cs-CZ" i="1" dirty="0"/>
              <a:t>olmuart.cz: </a:t>
            </a:r>
            <a:r>
              <a:rPr lang="cs-CZ" dirty="0"/>
              <a:t>[online] </a:t>
            </a:r>
            <a:r>
              <a:rPr lang="cs-CZ" dirty="0" smtClean="0"/>
              <a:t>[16.10.2008] </a:t>
            </a:r>
            <a:r>
              <a:rPr lang="cs-CZ" dirty="0"/>
              <a:t>[vid. 10. 9. 2013]. Dostupné z: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www.olmuart.cz/rsimages/archiv_gotika.jpg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21: </a:t>
            </a:r>
            <a:r>
              <a:rPr lang="cs-CZ" i="1" dirty="0"/>
              <a:t>l</a:t>
            </a:r>
            <a:r>
              <a:rPr lang="cs-CZ" i="1" dirty="0" smtClean="0"/>
              <a:t>eccos.com</a:t>
            </a:r>
            <a:r>
              <a:rPr lang="cs-CZ" i="1" dirty="0"/>
              <a:t>: </a:t>
            </a:r>
            <a:r>
              <a:rPr lang="cs-CZ" dirty="0"/>
              <a:t>[online] [</a:t>
            </a:r>
            <a:r>
              <a:rPr lang="cs-CZ" dirty="0" smtClean="0"/>
              <a:t>16.9.2011] </a:t>
            </a:r>
            <a:r>
              <a:rPr lang="cs-CZ" dirty="0"/>
              <a:t>[vid. 10. 9. 2013]. Dostupné z: </a:t>
            </a:r>
            <a:r>
              <a:rPr lang="cs-CZ" dirty="0">
                <a:hlinkClick r:id="rId6"/>
              </a:rPr>
              <a:t>http://leccos.com/pics/pic/gotika-_</a:t>
            </a:r>
            <a:r>
              <a:rPr lang="cs-CZ" dirty="0" smtClean="0">
                <a:hlinkClick r:id="rId6"/>
              </a:rPr>
              <a:t>madona_z%A0buchlovic.jpg</a:t>
            </a:r>
            <a:endParaRPr lang="cs-CZ" dirty="0" smtClean="0"/>
          </a:p>
          <a:p>
            <a:r>
              <a:rPr lang="cs-CZ" dirty="0"/>
              <a:t>Obr. č. </a:t>
            </a:r>
            <a:r>
              <a:rPr lang="cs-CZ" dirty="0" smtClean="0"/>
              <a:t>22: </a:t>
            </a:r>
            <a:r>
              <a:rPr lang="cs-CZ" i="1" dirty="0" smtClean="0"/>
              <a:t>gotik.hu.cz: </a:t>
            </a:r>
            <a:r>
              <a:rPr lang="cs-CZ" dirty="0"/>
              <a:t>[online] [16.9.2011] [vid. 10. 9. 2013]. Dostupné z: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www.gotik.hu.cz/images/soch6.jpg</a:t>
            </a:r>
            <a:endParaRPr lang="cs-CZ" dirty="0" smtClean="0"/>
          </a:p>
          <a:p>
            <a:r>
              <a:rPr lang="cs-CZ" i="1" dirty="0" smtClean="0"/>
              <a:t>Text: str.10:  </a:t>
            </a:r>
            <a:r>
              <a:rPr lang="cs-CZ" i="1" dirty="0"/>
              <a:t>mb-net.cz : </a:t>
            </a:r>
            <a:r>
              <a:rPr lang="cs-CZ" dirty="0"/>
              <a:t>[online] [1.3.2005] [vid. 10. 9. 2013]. Dostupné z: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programy.mb-net.cz/mb-pravek-novovek/JS1314055.htm</a:t>
            </a:r>
            <a:endParaRPr lang="cs-CZ" dirty="0" smtClean="0"/>
          </a:p>
          <a:p>
            <a:endParaRPr lang="cs-CZ" i="1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6771" y="624468"/>
            <a:ext cx="2531327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06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06310" y="1930399"/>
            <a:ext cx="99680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Anotace</a:t>
            </a:r>
          </a:p>
          <a:p>
            <a:r>
              <a:rPr lang="cs-CZ" sz="2800" b="1" dirty="0"/>
              <a:t>Předmět: </a:t>
            </a:r>
            <a:r>
              <a:rPr lang="cs-CZ" sz="2800" i="1" dirty="0"/>
              <a:t>český jazyk a literatura</a:t>
            </a:r>
          </a:p>
          <a:p>
            <a:r>
              <a:rPr lang="cs-CZ" sz="2800" b="1" dirty="0"/>
              <a:t>Ročník:</a:t>
            </a:r>
            <a:r>
              <a:rPr lang="cs-CZ" sz="2800" dirty="0"/>
              <a:t> </a:t>
            </a:r>
            <a:r>
              <a:rPr lang="cs-CZ" sz="2800" i="1" dirty="0"/>
              <a:t>I. ročník SŠ</a:t>
            </a:r>
          </a:p>
          <a:p>
            <a:r>
              <a:rPr lang="cs-CZ" sz="2800" b="1" dirty="0"/>
              <a:t>Tematický celek: </a:t>
            </a:r>
            <a:r>
              <a:rPr lang="cs-CZ" sz="2800" i="1" dirty="0"/>
              <a:t>Počátky české literatury do doby veleslavínské</a:t>
            </a:r>
            <a:r>
              <a:rPr lang="cs-CZ" sz="2800" dirty="0"/>
              <a:t> </a:t>
            </a:r>
          </a:p>
          <a:p>
            <a:r>
              <a:rPr lang="cs-CZ" sz="2800" b="1" dirty="0" smtClean="0"/>
              <a:t>Klíčová slova</a:t>
            </a:r>
            <a:r>
              <a:rPr lang="cs-CZ" sz="2800" b="1" dirty="0"/>
              <a:t>: </a:t>
            </a:r>
            <a:r>
              <a:rPr lang="cs-CZ" sz="2800" i="1" dirty="0" smtClean="0"/>
              <a:t>architektura, malířství, sochařství 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b="1" dirty="0"/>
              <a:t>Forma</a:t>
            </a:r>
            <a:r>
              <a:rPr lang="cs-CZ" sz="2800" b="1"/>
              <a:t>:</a:t>
            </a:r>
            <a:r>
              <a:rPr lang="cs-CZ" sz="2800"/>
              <a:t> </a:t>
            </a:r>
            <a:r>
              <a:rPr lang="cs-CZ" sz="2800" i="1" smtClean="0"/>
              <a:t>opakování</a:t>
            </a:r>
            <a:endParaRPr lang="cs-CZ" sz="2800" i="1" dirty="0"/>
          </a:p>
          <a:p>
            <a:r>
              <a:rPr lang="cs-CZ" sz="2800" b="1" dirty="0"/>
              <a:t>Datum vytvoření: </a:t>
            </a:r>
            <a:r>
              <a:rPr lang="cs-CZ" sz="2800" i="1" dirty="0"/>
              <a:t>12. 09. 2013</a:t>
            </a:r>
          </a:p>
        </p:txBody>
      </p:sp>
    </p:spTree>
    <p:extLst>
      <p:ext uri="{BB962C8B-B14F-4D97-AF65-F5344CB8AC3E}">
        <p14:creationId xmlns:p14="http://schemas.microsoft.com/office/powerpoint/2010/main" val="26350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Gotické umění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5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</a:t>
            </a:r>
            <a:r>
              <a:rPr lang="cs-CZ" dirty="0"/>
              <a:t>z</a:t>
            </a:r>
            <a:r>
              <a:rPr lang="cs-CZ" dirty="0" smtClean="0"/>
              <a:t>ákladě obrázků charakterizujte uměleckou tvorbu v období gotiky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727" y="1965960"/>
            <a:ext cx="2555269" cy="4038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675" y="1971164"/>
            <a:ext cx="4425129" cy="40333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12996" y="2196790"/>
            <a:ext cx="3979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Gotika v církevní architektuře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698268" y="5675971"/>
            <a:ext cx="107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303727" y="6004560"/>
            <a:ext cx="113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2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57728" y="6004560"/>
            <a:ext cx="404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Katedrála v </a:t>
            </a:r>
            <a:r>
              <a:rPr lang="cs-CZ" dirty="0" err="1" smtClean="0"/>
              <a:t>Chartres</a:t>
            </a:r>
            <a:r>
              <a:rPr lang="cs-CZ" dirty="0" smtClean="0"/>
              <a:t> /Fr./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21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35" y="977956"/>
            <a:ext cx="5654435" cy="4219079"/>
          </a:xfrm>
          <a:prstGeom prst="rect">
            <a:avLst/>
          </a:prstGeom>
        </p:spPr>
      </p:pic>
      <p:pic>
        <p:nvPicPr>
          <p:cNvPr id="1026" name="Picture 2" descr="http://kedys.sattnet.cz/leto/leto-wallpaper-by-kedys-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3" y="1315846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0473" y="4859146"/>
            <a:ext cx="227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3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46166" y="5043812"/>
            <a:ext cx="15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7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9" y="370778"/>
            <a:ext cx="3170503" cy="55460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635" y="370778"/>
            <a:ext cx="4468880" cy="41448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186" y="539709"/>
            <a:ext cx="2944623" cy="53771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7132" y="6032810"/>
            <a:ext cx="199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5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75610" y="4549698"/>
            <a:ext cx="1416205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</a:t>
            </a:r>
            <a:r>
              <a:rPr lang="cs-CZ" dirty="0"/>
              <a:t>6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181063" y="6032810"/>
            <a:ext cx="147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8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0" y="575427"/>
            <a:ext cx="5903386" cy="45652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3170" y="5140712"/>
            <a:ext cx="169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8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564136" y="5600375"/>
            <a:ext cx="242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                 Obr. č. 9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873" y="553705"/>
            <a:ext cx="3923753" cy="504667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069873" y="5969707"/>
            <a:ext cx="405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KOSTEL NANEBEVZETÍ PANNY MARIE V MLADÉ BOLESLAVI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13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42264" y="5654133"/>
            <a:ext cx="11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2265" y="646771"/>
            <a:ext cx="708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Gotika </a:t>
            </a:r>
            <a:r>
              <a:rPr lang="cs-CZ" sz="2400" b="1" dirty="0" smtClean="0"/>
              <a:t>ve světské architektuře  </a:t>
            </a:r>
            <a:r>
              <a:rPr lang="cs-CZ" dirty="0" smtClean="0"/>
              <a:t>/šlechtická sídla/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5" y="1131152"/>
            <a:ext cx="5629275" cy="4400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448" y="1131152"/>
            <a:ext cx="4286250" cy="32099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114156" y="4341077"/>
            <a:ext cx="129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4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86" y="963148"/>
            <a:ext cx="6407503" cy="48131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493620" y="5441795"/>
            <a:ext cx="146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č. 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79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Základna</Template>
  <TotalTime>2476</TotalTime>
  <Words>998</Words>
  <Application>Microsoft Office PowerPoint</Application>
  <PresentationFormat>Vlastní</PresentationFormat>
  <Paragraphs>77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Základ</vt:lpstr>
      <vt:lpstr>Motiv sady Office</vt:lpstr>
      <vt:lpstr>Gotické umění  Mgr. Ludmila Růžičková </vt:lpstr>
      <vt:lpstr>Prezentace aplikace PowerPoint</vt:lpstr>
      <vt:lpstr>Gotické umění</vt:lpstr>
      <vt:lpstr>Na základě obrázků charakterizujte uměleckou tvorbu v období gotiky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Gotické umění</dc:title>
  <dc:creator>Alex</dc:creator>
  <cp:lastModifiedBy>ONDRA</cp:lastModifiedBy>
  <cp:revision>46</cp:revision>
  <dcterms:created xsi:type="dcterms:W3CDTF">2013-10-16T19:57:42Z</dcterms:created>
  <dcterms:modified xsi:type="dcterms:W3CDTF">2013-11-02T22:25:54Z</dcterms:modified>
</cp:coreProperties>
</file>