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D022E5-DE28-4B97-9930-7073A85C2A22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9DD4AD-30AD-4C49-86E0-36F3F9C8B40B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66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22E5-DE28-4B97-9930-7073A85C2A22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D4AD-30AD-4C49-86E0-36F3F9C8B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4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22E5-DE28-4B97-9930-7073A85C2A22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D4AD-30AD-4C49-86E0-36F3F9C8B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32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22E5-DE28-4B97-9930-7073A85C2A22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D4AD-30AD-4C49-86E0-36F3F9C8B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52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22E5-DE28-4B97-9930-7073A85C2A22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D4AD-30AD-4C49-86E0-36F3F9C8B40B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36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22E5-DE28-4B97-9930-7073A85C2A22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D4AD-30AD-4C49-86E0-36F3F9C8B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40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22E5-DE28-4B97-9930-7073A85C2A22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D4AD-30AD-4C49-86E0-36F3F9C8B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57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22E5-DE28-4B97-9930-7073A85C2A22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D4AD-30AD-4C49-86E0-36F3F9C8B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12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22E5-DE28-4B97-9930-7073A85C2A22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D4AD-30AD-4C49-86E0-36F3F9C8B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80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22E5-DE28-4B97-9930-7073A85C2A22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D4AD-30AD-4C49-86E0-36F3F9C8B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01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22E5-DE28-4B97-9930-7073A85C2A22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D4AD-30AD-4C49-86E0-36F3F9C8B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31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9D022E5-DE28-4B97-9930-7073A85C2A22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59DD4AD-30AD-4C49-86E0-36F3F9C8B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85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segus.de/Charakterdarstellung.htm" TargetMode="External"/><Relationship Id="rId2" Type="http://schemas.openxmlformats.org/officeDocument/2006/relationships/hyperlink" Target="http://regiony.ic.cz/clanky/morav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atakurdisztan.hu/trubadur.html" TargetMode="External"/><Relationship Id="rId5" Type="http://schemas.openxmlformats.org/officeDocument/2006/relationships/hyperlink" Target="http://opicakuz.desitka.cz/images/hudba/trubadur.jpg" TargetMode="External"/><Relationship Id="rId4" Type="http://schemas.openxmlformats.org/officeDocument/2006/relationships/hyperlink" Target="http://medieval.mrugala.net/Tapisserie%20de%20Bayeux/Images/bt2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1442" y="0"/>
            <a:ext cx="8349117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209800" y="2176530"/>
            <a:ext cx="7772400" cy="198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700" b="1" noProof="0" dirty="0" smtClean="0">
                <a:solidFill>
                  <a:sysClr val="windowText" lastClr="000000"/>
                </a:solidFill>
                <a:latin typeface="Calibri"/>
              </a:rPr>
              <a:t>Hrdinská epika a dvorská lyrika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</a:b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</a:br>
            <a:r>
              <a:rPr kumimoji="0" 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Mgr. Ludmila Růžičková</a:t>
            </a:r>
            <a:br>
              <a:rPr kumimoji="0" 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</a:br>
            <a:endParaRPr kumimoji="0" lang="cs-CZ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2895600" y="472514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</a:rPr>
              <a:t>Střední průmyslová škola, Mladá Boleslav, Havlíčkova 456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</a:rPr>
              <a:t>CZ.1.07/1.5.00/34.0861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</a:rPr>
              <a:t>MODERNIZACE VÝUKY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05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457200" y="1600200"/>
            <a:ext cx="112496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ysClr val="windowText" lastClr="000000"/>
                </a:solidFill>
                <a:latin typeface="Calibri"/>
              </a:rPr>
              <a:t>Anotace</a:t>
            </a:r>
            <a:endParaRPr lang="cs-CZ" dirty="0" smtClean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ysClr val="windowText" lastClr="000000"/>
                </a:solidFill>
                <a:latin typeface="Calibri"/>
              </a:rPr>
              <a:t>Předmět:</a:t>
            </a:r>
            <a:r>
              <a:rPr lang="cs-CZ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cs-CZ" i="1" dirty="0" smtClean="0">
                <a:solidFill>
                  <a:sysClr val="windowText" lastClr="000000"/>
                </a:solidFill>
                <a:latin typeface="Calibri"/>
              </a:rPr>
              <a:t>český jazyk a literatura</a:t>
            </a:r>
            <a:endParaRPr lang="cs-CZ" dirty="0" smtClean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ysClr val="windowText" lastClr="000000"/>
                </a:solidFill>
                <a:latin typeface="Calibri"/>
              </a:rPr>
              <a:t>Ročník: </a:t>
            </a:r>
            <a:r>
              <a:rPr lang="cs-CZ" i="1" dirty="0" smtClean="0">
                <a:solidFill>
                  <a:sysClr val="windowText" lastClr="000000"/>
                </a:solidFill>
                <a:latin typeface="Calibri"/>
              </a:rPr>
              <a:t>I. ročník SŠ</a:t>
            </a:r>
            <a:endParaRPr lang="cs-CZ" dirty="0" smtClean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ysClr val="windowText" lastClr="000000"/>
                </a:solidFill>
                <a:latin typeface="Calibri"/>
              </a:rPr>
              <a:t>Tematický celek: </a:t>
            </a:r>
            <a:r>
              <a:rPr lang="cs-CZ" i="1" dirty="0" smtClean="0">
                <a:solidFill>
                  <a:sysClr val="windowText" lastClr="000000"/>
                </a:solidFill>
                <a:latin typeface="Calibri"/>
              </a:rPr>
              <a:t>Počátky české literatury do doby veleslavínské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ysClr val="windowText" lastClr="000000"/>
                </a:solidFill>
                <a:latin typeface="Calibri"/>
              </a:rPr>
              <a:t>Klíčová slova: </a:t>
            </a:r>
            <a:r>
              <a:rPr lang="cs-CZ" i="1" dirty="0" smtClean="0">
                <a:solidFill>
                  <a:sysClr val="windowText" lastClr="000000"/>
                </a:solidFill>
                <a:latin typeface="Calibri"/>
              </a:rPr>
              <a:t>hrdinský epos, dvorská lyrika, trubadúři</a:t>
            </a:r>
            <a:endParaRPr lang="cs-CZ" b="1" i="1" dirty="0" smtClean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ysClr val="windowText" lastClr="000000"/>
                </a:solidFill>
                <a:latin typeface="Calibri"/>
              </a:rPr>
              <a:t>Forma:</a:t>
            </a:r>
            <a:r>
              <a:rPr lang="cs-CZ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cs-CZ" i="1" dirty="0" smtClean="0">
                <a:solidFill>
                  <a:sysClr val="windowText" lastClr="000000"/>
                </a:solidFill>
                <a:latin typeface="Calibri"/>
              </a:rPr>
              <a:t>výklad</a:t>
            </a:r>
            <a:r>
              <a:rPr lang="cs-CZ" dirty="0" smtClean="0">
                <a:solidFill>
                  <a:sysClr val="windowText" lastClr="000000"/>
                </a:solidFill>
                <a:latin typeface="Calibri"/>
              </a:rPr>
              <a:t>	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ysClr val="windowText" lastClr="000000"/>
                </a:solidFill>
                <a:latin typeface="Calibri"/>
              </a:rPr>
              <a:t>Datum vytvoření: </a:t>
            </a:r>
            <a:r>
              <a:rPr lang="cs-CZ" i="1" dirty="0" smtClean="0">
                <a:solidFill>
                  <a:sysClr val="windowText" lastClr="000000"/>
                </a:solidFill>
                <a:latin typeface="Calibri"/>
              </a:rPr>
              <a:t>15. 06. 2013</a:t>
            </a:r>
            <a:endParaRPr lang="cs-CZ" dirty="0" smtClean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75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73592" y="1333969"/>
            <a:ext cx="5123108" cy="36833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dirty="0" smtClean="0"/>
              <a:t>Hrdinská epika </a:t>
            </a:r>
          </a:p>
          <a:p>
            <a:pPr marL="0" indent="0" algn="ctr">
              <a:buNone/>
            </a:pPr>
            <a:r>
              <a:rPr lang="cs-CZ" sz="6000" dirty="0" smtClean="0"/>
              <a:t>a</a:t>
            </a:r>
          </a:p>
          <a:p>
            <a:pPr marL="0" indent="0" algn="ctr">
              <a:buNone/>
            </a:pPr>
            <a:r>
              <a:rPr lang="cs-CZ" sz="6000" dirty="0" smtClean="0"/>
              <a:t>dvorská lyrika</a:t>
            </a:r>
            <a:endParaRPr lang="cs-CZ" sz="6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13" y="999119"/>
            <a:ext cx="5804079" cy="435305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26613" y="5468621"/>
            <a:ext cx="148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63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623" y="609601"/>
            <a:ext cx="5476825" cy="39624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Hrdinský epos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b="1" dirty="0" smtClean="0">
                <a:solidFill>
                  <a:schemeClr val="tx1"/>
                </a:solidFill>
              </a:rPr>
              <a:t> rozsáhlá básnická skladba</a:t>
            </a:r>
          </a:p>
          <a:p>
            <a:r>
              <a:rPr lang="cs-CZ" sz="2800" b="1" dirty="0">
                <a:solidFill>
                  <a:schemeClr val="tx1"/>
                </a:solidFill>
              </a:rPr>
              <a:t> </a:t>
            </a:r>
            <a:r>
              <a:rPr lang="cs-CZ" sz="2800" b="1" dirty="0" smtClean="0">
                <a:solidFill>
                  <a:schemeClr val="tx1"/>
                </a:solidFill>
              </a:rPr>
              <a:t>líčí hrdinské činy významného rytíře</a:t>
            </a:r>
          </a:p>
          <a:p>
            <a:endParaRPr lang="cs-CZ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tx1"/>
                </a:solidFill>
              </a:rPr>
              <a:t>Francie	Píseň o Rolandovi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tx1"/>
                </a:solidFill>
              </a:rPr>
              <a:t>Španělsko	Píseň o </a:t>
            </a:r>
            <a:r>
              <a:rPr lang="cs-CZ" sz="2800" b="1" dirty="0" err="1" smtClean="0">
                <a:solidFill>
                  <a:schemeClr val="tx1"/>
                </a:solidFill>
              </a:rPr>
              <a:t>Cidovi</a:t>
            </a:r>
            <a:endParaRPr lang="cs-CZ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tx1"/>
                </a:solidFill>
              </a:rPr>
              <a:t>Německo	Píseň o Nibelunzích                       ukázka    s. 50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tx1"/>
                </a:solidFill>
              </a:rPr>
              <a:t>Rusko	Slovo o pluku Igorově                        Píseň o Rolandovi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558779" y="4478775"/>
            <a:ext cx="148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62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9741617" y="4775487"/>
            <a:ext cx="148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Obr. č. 3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60" y="2080583"/>
            <a:ext cx="10414681" cy="269490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88660" y="4919730"/>
            <a:ext cx="9597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Tapisérie z </a:t>
            </a:r>
            <a:r>
              <a:rPr lang="cs-CZ" b="1" dirty="0" err="1" smtClean="0"/>
              <a:t>Bayeux</a:t>
            </a:r>
            <a:r>
              <a:rPr lang="cs-CZ" b="1" dirty="0" smtClean="0"/>
              <a:t>   70 m dlouhá , 50 cm široká vyšívaná tkanina je jedinečným  		                  		   obrazovým dokumentem středověkých zbraní, oděvů a dalších předmětů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                                      - zachycuje normanskou invazi do Anglie v 11. století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6780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Dvorská lyrika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79583" y="1558343"/>
            <a:ext cx="5674216" cy="4618619"/>
          </a:xfrm>
        </p:spPr>
        <p:txBody>
          <a:bodyPr>
            <a:normAutofit/>
          </a:bodyPr>
          <a:lstStyle/>
          <a:p>
            <a:endParaRPr lang="cs-CZ" sz="2800" b="1" dirty="0" smtClean="0">
              <a:solidFill>
                <a:schemeClr val="tx1"/>
              </a:solidFill>
            </a:endParaRPr>
          </a:p>
          <a:p>
            <a:r>
              <a:rPr lang="cs-CZ" sz="2800" b="1" dirty="0" smtClean="0">
                <a:solidFill>
                  <a:schemeClr val="tx1"/>
                </a:solidFill>
              </a:rPr>
              <a:t> milostná poezie pěstovaná                     na šlechtických dvorech</a:t>
            </a:r>
          </a:p>
          <a:p>
            <a:pPr marL="0" indent="0">
              <a:buNone/>
            </a:pPr>
            <a:endParaRPr lang="cs-CZ" sz="2800" b="1" dirty="0" smtClean="0">
              <a:solidFill>
                <a:schemeClr val="tx1"/>
              </a:solidFill>
            </a:endParaRPr>
          </a:p>
          <a:p>
            <a:r>
              <a:rPr lang="cs-CZ" sz="2800" b="1" dirty="0" smtClean="0">
                <a:solidFill>
                  <a:schemeClr val="tx1"/>
                </a:solidFill>
              </a:rPr>
              <a:t> přednes byl často doprovázen               hrou na hudební nástroj                  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tx1"/>
                </a:solidFill>
              </a:rPr>
              <a:t>    (loutna, flétna, bubínky …) </a:t>
            </a: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92" y="1906072"/>
            <a:ext cx="4218489" cy="413411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70781" y="5807630"/>
            <a:ext cx="148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75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2399" y="656711"/>
            <a:ext cx="3867665" cy="551656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772733" y="656711"/>
            <a:ext cx="723588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Obsah písní</a:t>
            </a:r>
          </a:p>
          <a:p>
            <a:endParaRPr lang="cs-CZ" sz="2800" b="1" dirty="0" smtClean="0"/>
          </a:p>
          <a:p>
            <a:r>
              <a:rPr lang="cs-CZ" sz="2800" b="1" dirty="0" smtClean="0"/>
              <a:t>     vyjádření lásky a  obdivu k urozené dámě,</a:t>
            </a:r>
          </a:p>
          <a:p>
            <a:r>
              <a:rPr lang="cs-CZ" sz="2800" b="1" dirty="0" smtClean="0"/>
              <a:t>     opěvování její krásy a šlechetnosti </a:t>
            </a:r>
          </a:p>
          <a:p>
            <a:endParaRPr lang="cs-CZ" sz="2800" b="1" dirty="0"/>
          </a:p>
          <a:p>
            <a:r>
              <a:rPr lang="cs-CZ" sz="3200" b="1" dirty="0" smtClean="0">
                <a:solidFill>
                  <a:srgbClr val="C00000"/>
                </a:solidFill>
              </a:rPr>
              <a:t>Autoři</a:t>
            </a:r>
          </a:p>
          <a:p>
            <a:r>
              <a:rPr lang="cs-CZ" sz="2800" b="1" dirty="0" smtClean="0"/>
              <a:t>ve Francii		trubadúři</a:t>
            </a:r>
          </a:p>
          <a:p>
            <a:r>
              <a:rPr lang="cs-CZ" sz="2800" b="1" dirty="0" smtClean="0"/>
              <a:t>v Německu		minnesängři                                                            </a:t>
            </a:r>
          </a:p>
          <a:p>
            <a:r>
              <a:rPr lang="cs-CZ" sz="2800" b="1" dirty="0" smtClean="0"/>
              <a:t>v Čechách		</a:t>
            </a:r>
            <a:r>
              <a:rPr lang="cs-CZ" sz="2800" b="1" dirty="0" err="1" smtClean="0"/>
              <a:t>žakéři</a:t>
            </a:r>
            <a:endParaRPr lang="cs-CZ" sz="2800" b="1" dirty="0" smtClean="0"/>
          </a:p>
          <a:p>
            <a:endParaRPr lang="cs-CZ" sz="2800" b="1" dirty="0"/>
          </a:p>
          <a:p>
            <a:r>
              <a:rPr lang="cs-CZ" sz="2800" b="1" dirty="0" smtClean="0"/>
              <a:t>/ukázka   str. 52     Paní, srdce ve mně sténá/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561571" y="6173273"/>
            <a:ext cx="148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8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0310" y="850006"/>
            <a:ext cx="9985561" cy="5245994"/>
          </a:xfrm>
        </p:spPr>
        <p:txBody>
          <a:bodyPr/>
          <a:lstStyle/>
          <a:p>
            <a:pPr marL="45720" indent="0">
              <a:buNone/>
            </a:pPr>
            <a:r>
              <a:rPr lang="cs-CZ" sz="3600" b="1" dirty="0" smtClean="0">
                <a:solidFill>
                  <a:schemeClr val="tx1"/>
                </a:solidFill>
              </a:rPr>
              <a:t>Formy dvorské lyriky</a:t>
            </a:r>
          </a:p>
          <a:p>
            <a:pPr marL="45720" indent="0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cs-CZ" sz="3200" b="1" dirty="0" smtClean="0">
                <a:solidFill>
                  <a:schemeClr val="tx1"/>
                </a:solidFill>
              </a:rPr>
              <a:t>album  (</a:t>
            </a:r>
            <a:r>
              <a:rPr lang="cs-CZ" sz="3200" b="1" dirty="0" err="1" smtClean="0">
                <a:solidFill>
                  <a:schemeClr val="tx1"/>
                </a:solidFill>
              </a:rPr>
              <a:t>svítáníčko</a:t>
            </a:r>
            <a:r>
              <a:rPr lang="cs-CZ" sz="3200" b="1" dirty="0" smtClean="0">
                <a:solidFill>
                  <a:schemeClr val="tx1"/>
                </a:solidFill>
              </a:rPr>
              <a:t>)	</a:t>
            </a:r>
            <a:r>
              <a:rPr lang="cs-CZ" sz="2400" b="1" dirty="0" smtClean="0">
                <a:solidFill>
                  <a:schemeClr val="tx1"/>
                </a:solidFill>
              </a:rPr>
              <a:t>jitřní píseň, loučení milenců za úsvitu</a:t>
            </a:r>
          </a:p>
          <a:p>
            <a:pPr marL="45720" indent="0">
              <a:buNone/>
            </a:pPr>
            <a:r>
              <a:rPr lang="cs-CZ" sz="3200" b="1" dirty="0" smtClean="0">
                <a:solidFill>
                  <a:schemeClr val="tx1"/>
                </a:solidFill>
              </a:rPr>
              <a:t>epištola</a:t>
            </a:r>
            <a:r>
              <a:rPr lang="cs-CZ" sz="2800" b="1" dirty="0">
                <a:solidFill>
                  <a:schemeClr val="tx1"/>
                </a:solidFill>
              </a:rPr>
              <a:t>	</a:t>
            </a:r>
            <a:r>
              <a:rPr lang="cs-CZ" sz="2800" b="1" dirty="0" smtClean="0">
                <a:solidFill>
                  <a:schemeClr val="tx1"/>
                </a:solidFill>
              </a:rPr>
              <a:t>		</a:t>
            </a:r>
            <a:r>
              <a:rPr lang="cs-CZ" sz="2400" b="1" dirty="0" smtClean="0">
                <a:solidFill>
                  <a:schemeClr val="tx1"/>
                </a:solidFill>
              </a:rPr>
              <a:t>milostný list</a:t>
            </a:r>
          </a:p>
          <a:p>
            <a:pPr marL="45720" indent="0">
              <a:buNone/>
            </a:pPr>
            <a:r>
              <a:rPr lang="cs-CZ" sz="3200" b="1" dirty="0" smtClean="0">
                <a:solidFill>
                  <a:schemeClr val="tx1"/>
                </a:solidFill>
              </a:rPr>
              <a:t>pastorela</a:t>
            </a:r>
            <a:r>
              <a:rPr lang="cs-CZ" sz="2800" b="1" dirty="0">
                <a:solidFill>
                  <a:schemeClr val="tx1"/>
                </a:solidFill>
              </a:rPr>
              <a:t>		</a:t>
            </a:r>
            <a:r>
              <a:rPr lang="cs-CZ" sz="2800" b="1" dirty="0" smtClean="0">
                <a:solidFill>
                  <a:schemeClr val="tx1"/>
                </a:solidFill>
              </a:rPr>
              <a:t>	</a:t>
            </a:r>
            <a:r>
              <a:rPr lang="cs-CZ" sz="2400" b="1" dirty="0" smtClean="0">
                <a:solidFill>
                  <a:schemeClr val="tx1"/>
                </a:solidFill>
              </a:rPr>
              <a:t>milostný dialog rytíře a pastýřky v přírodě</a:t>
            </a:r>
          </a:p>
          <a:p>
            <a:pPr marL="45720" indent="0">
              <a:buNone/>
            </a:pPr>
            <a:r>
              <a:rPr lang="cs-CZ" sz="3200" b="1" dirty="0" err="1" smtClean="0">
                <a:solidFill>
                  <a:schemeClr val="tx1"/>
                </a:solidFill>
              </a:rPr>
              <a:t>serena</a:t>
            </a:r>
            <a:r>
              <a:rPr lang="cs-CZ" sz="3200" b="1" dirty="0" smtClean="0">
                <a:solidFill>
                  <a:schemeClr val="tx1"/>
                </a:solidFill>
              </a:rPr>
              <a:t> </a:t>
            </a:r>
            <a:r>
              <a:rPr lang="cs-CZ" sz="2800" b="1" dirty="0" smtClean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    			</a:t>
            </a:r>
            <a:r>
              <a:rPr lang="cs-CZ" sz="2400" b="1" dirty="0" smtClean="0">
                <a:solidFill>
                  <a:schemeClr val="tx1"/>
                </a:solidFill>
              </a:rPr>
              <a:t>večerní píseň</a:t>
            </a:r>
            <a:br>
              <a:rPr lang="cs-CZ" sz="2400" b="1" dirty="0" smtClean="0">
                <a:solidFill>
                  <a:schemeClr val="tx1"/>
                </a:solidFill>
              </a:rPr>
            </a:br>
            <a:r>
              <a:rPr lang="cs-CZ" sz="2400" b="1" dirty="0" smtClean="0">
                <a:solidFill>
                  <a:schemeClr val="tx1"/>
                </a:solidFill>
              </a:rPr>
              <a:t/>
            </a:r>
            <a:br>
              <a:rPr lang="cs-CZ" sz="2400" b="1" dirty="0" smtClean="0">
                <a:solidFill>
                  <a:schemeClr val="tx1"/>
                </a:solidFill>
              </a:rPr>
            </a:br>
            <a:r>
              <a:rPr lang="cs-CZ" sz="2400" b="1" dirty="0" smtClean="0">
                <a:solidFill>
                  <a:schemeClr val="tx1"/>
                </a:solidFill>
              </a:rPr>
              <a:t/>
            </a:r>
            <a:br>
              <a:rPr lang="cs-CZ" sz="2400" b="1" dirty="0" smtClean="0">
                <a:solidFill>
                  <a:schemeClr val="tx1"/>
                </a:solidFill>
              </a:rPr>
            </a:br>
            <a:r>
              <a:rPr lang="cs-CZ" sz="2400" b="1" dirty="0" smtClean="0">
                <a:solidFill>
                  <a:schemeClr val="tx1"/>
                </a:solidFill>
              </a:rPr>
              <a:t/>
            </a:r>
            <a:br>
              <a:rPr lang="cs-CZ" sz="2400" b="1" dirty="0" smtClean="0">
                <a:solidFill>
                  <a:schemeClr val="tx1"/>
                </a:solidFill>
              </a:rPr>
            </a:br>
            <a:r>
              <a:rPr lang="cs-CZ" sz="2400" b="1" dirty="0" smtClean="0">
                <a:solidFill>
                  <a:schemeClr val="tx1"/>
                </a:solidFill>
              </a:rPr>
              <a:t/>
            </a:r>
            <a:br>
              <a:rPr lang="cs-CZ" sz="2400" b="1" dirty="0" smtClean="0">
                <a:solidFill>
                  <a:schemeClr val="tx1"/>
                </a:solidFill>
              </a:rPr>
            </a:br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9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</a:rPr>
              <a:t>Zdroje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455313"/>
            <a:ext cx="9872871" cy="4576293"/>
          </a:xfrm>
        </p:spPr>
        <p:txBody>
          <a:bodyPr>
            <a:normAutofit fontScale="85000" lnSpcReduction="20000"/>
          </a:bodyPr>
          <a:lstStyle/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cs-CZ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SOCHROVÁ, M. </a:t>
            </a:r>
            <a:r>
              <a:rPr lang="cs-CZ" sz="2000" i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Čítanka I. k Literatuře v kostce pro SŠ.</a:t>
            </a:r>
            <a:r>
              <a:rPr lang="cs-CZ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1. vyd. Havlíčkův Brod: FRAGMENT, 2007. ISBN 978-80-253-0186-9.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cs-CZ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SOCHROVÁ, M. </a:t>
            </a:r>
            <a:r>
              <a:rPr lang="cs-CZ" sz="2000" i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KOMPLETNÍ PŘEHLED české a světové LITERATURY. </a:t>
            </a:r>
            <a:r>
              <a:rPr lang="cs-CZ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1. vyd. Havlíčkův Brod: FRAGMENT, 2007. ISBN 978-80-253-0311-5.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Obr. č. 1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i="1" dirty="0" smtClean="0">
                <a:solidFill>
                  <a:schemeClr val="tx1"/>
                </a:solidFill>
              </a:rPr>
              <a:t>regiony.cz: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  <a:sym typeface="Symbol"/>
              </a:rPr>
              <a:t></a:t>
            </a:r>
            <a:r>
              <a:rPr lang="cs-CZ" dirty="0">
                <a:solidFill>
                  <a:schemeClr val="tx1"/>
                </a:solidFill>
              </a:rPr>
              <a:t> online</a:t>
            </a:r>
            <a:r>
              <a:rPr lang="cs-CZ" dirty="0">
                <a:solidFill>
                  <a:schemeClr val="tx1"/>
                </a:solidFill>
                <a:sym typeface="Symbol"/>
              </a:rPr>
              <a:t>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  <a:sym typeface="Symbol"/>
              </a:rPr>
              <a:t></a:t>
            </a:r>
            <a:r>
              <a:rPr lang="cs-CZ" dirty="0">
                <a:solidFill>
                  <a:schemeClr val="tx1"/>
                </a:solidFill>
              </a:rPr>
              <a:t> vid. 15.6.2013</a:t>
            </a:r>
            <a:r>
              <a:rPr lang="cs-CZ" dirty="0">
                <a:solidFill>
                  <a:schemeClr val="tx1"/>
                </a:solidFill>
                <a:sym typeface="Symbol"/>
              </a:rPr>
              <a:t></a:t>
            </a:r>
            <a:r>
              <a:rPr lang="cs-CZ" dirty="0">
                <a:solidFill>
                  <a:schemeClr val="tx1"/>
                </a:solidFill>
              </a:rPr>
              <a:t>. Dostupné z</a:t>
            </a:r>
            <a:r>
              <a:rPr lang="cs-CZ" dirty="0" smtClean="0">
                <a:solidFill>
                  <a:schemeClr val="tx1"/>
                </a:solidFill>
              </a:rPr>
              <a:t>: </a:t>
            </a:r>
            <a:r>
              <a:rPr lang="cs-CZ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cs-CZ" dirty="0">
                <a:solidFill>
                  <a:schemeClr val="tx1"/>
                </a:solidFill>
                <a:hlinkClick r:id="rId2"/>
              </a:rPr>
              <a:t>://regiony.ic.cz/clanky/morava</a:t>
            </a:r>
            <a:r>
              <a:rPr lang="cs-CZ" dirty="0" smtClean="0">
                <a:solidFill>
                  <a:schemeClr val="tx1"/>
                </a:solidFill>
                <a:hlinkClick r:id="rId2"/>
              </a:rPr>
              <a:t>/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Obr. č. 2 </a:t>
            </a:r>
            <a:r>
              <a:rPr lang="cs-CZ" dirty="0">
                <a:solidFill>
                  <a:schemeClr val="tx1"/>
                </a:solidFill>
              </a:rPr>
              <a:t>- </a:t>
            </a:r>
            <a:r>
              <a:rPr lang="cs-CZ" i="1" dirty="0" err="1">
                <a:solidFill>
                  <a:schemeClr val="tx1"/>
                </a:solidFill>
              </a:rPr>
              <a:t>Charakterdarstellung</a:t>
            </a:r>
            <a:r>
              <a:rPr lang="cs-CZ" i="1" dirty="0" smtClean="0">
                <a:solidFill>
                  <a:schemeClr val="tx1"/>
                </a:solidFill>
              </a:rPr>
              <a:t>: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  <a:sym typeface="Symbol"/>
              </a:rPr>
              <a:t></a:t>
            </a:r>
            <a:r>
              <a:rPr lang="cs-CZ" dirty="0">
                <a:solidFill>
                  <a:schemeClr val="tx1"/>
                </a:solidFill>
              </a:rPr>
              <a:t> online</a:t>
            </a:r>
            <a:r>
              <a:rPr lang="cs-CZ" dirty="0">
                <a:solidFill>
                  <a:schemeClr val="tx1"/>
                </a:solidFill>
                <a:sym typeface="Symbol"/>
              </a:rPr>
              <a:t>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  <a:sym typeface="Symbol"/>
              </a:rPr>
              <a:t></a:t>
            </a:r>
            <a:r>
              <a:rPr lang="cs-CZ" dirty="0">
                <a:solidFill>
                  <a:schemeClr val="tx1"/>
                </a:solidFill>
              </a:rPr>
              <a:t> vid. 15.6.2013</a:t>
            </a:r>
            <a:r>
              <a:rPr lang="cs-CZ" dirty="0">
                <a:solidFill>
                  <a:schemeClr val="tx1"/>
                </a:solidFill>
                <a:sym typeface="Symbol"/>
              </a:rPr>
              <a:t></a:t>
            </a:r>
            <a:r>
              <a:rPr lang="cs-CZ" dirty="0">
                <a:solidFill>
                  <a:schemeClr val="tx1"/>
                </a:solidFill>
              </a:rPr>
              <a:t>. Dostupné z: </a:t>
            </a:r>
          </a:p>
          <a:p>
            <a:pPr marL="45720" indent="0">
              <a:buNone/>
            </a:pPr>
            <a:r>
              <a:rPr lang="cs-CZ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cs-CZ" dirty="0">
                <a:solidFill>
                  <a:schemeClr val="tx1"/>
                </a:solidFill>
                <a:hlinkClick r:id="rId3"/>
              </a:rPr>
              <a:t>://</a:t>
            </a:r>
            <a:r>
              <a:rPr lang="cs-CZ" dirty="0" smtClean="0">
                <a:solidFill>
                  <a:schemeClr val="tx1"/>
                </a:solidFill>
                <a:hlinkClick r:id="rId3"/>
              </a:rPr>
              <a:t>www.vosegus.de/Charakterdarstellung.htm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Obr. č. </a:t>
            </a:r>
            <a:r>
              <a:rPr lang="cs-CZ" dirty="0">
                <a:solidFill>
                  <a:schemeClr val="tx1"/>
                </a:solidFill>
              </a:rPr>
              <a:t>3 - </a:t>
            </a:r>
            <a:r>
              <a:rPr lang="cs-CZ" i="1" dirty="0">
                <a:solidFill>
                  <a:schemeClr val="tx1"/>
                </a:solidFill>
              </a:rPr>
              <a:t>mrugala.net :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  <a:sym typeface="Symbol"/>
              </a:rPr>
              <a:t></a:t>
            </a:r>
            <a:r>
              <a:rPr lang="cs-CZ" dirty="0">
                <a:solidFill>
                  <a:schemeClr val="tx1"/>
                </a:solidFill>
              </a:rPr>
              <a:t> online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  12.4.2011 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  <a:sym typeface="Symbol"/>
              </a:rPr>
              <a:t></a:t>
            </a:r>
            <a:r>
              <a:rPr lang="cs-CZ" dirty="0">
                <a:solidFill>
                  <a:schemeClr val="tx1"/>
                </a:solidFill>
              </a:rPr>
              <a:t> vid. 15.6.2013</a:t>
            </a:r>
            <a:r>
              <a:rPr lang="cs-CZ" dirty="0">
                <a:solidFill>
                  <a:schemeClr val="tx1"/>
                </a:solidFill>
                <a:sym typeface="Symbol"/>
              </a:rPr>
              <a:t></a:t>
            </a:r>
            <a:r>
              <a:rPr lang="cs-CZ" dirty="0">
                <a:solidFill>
                  <a:schemeClr val="tx1"/>
                </a:solidFill>
              </a:rPr>
              <a:t>. Dostupné z: </a:t>
            </a:r>
            <a:r>
              <a:rPr lang="cs-CZ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cs-CZ" dirty="0">
                <a:solidFill>
                  <a:schemeClr val="tx1"/>
                </a:solidFill>
                <a:hlinkClick r:id="rId4"/>
              </a:rPr>
              <a:t>://</a:t>
            </a:r>
            <a:r>
              <a:rPr lang="cs-CZ" dirty="0" smtClean="0">
                <a:solidFill>
                  <a:schemeClr val="tx1"/>
                </a:solidFill>
                <a:hlinkClick r:id="rId4"/>
              </a:rPr>
              <a:t>medieval.mrugala.net/Tapisserie%20de%20Bayeux/Images/bt29.jpg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Obr. č. </a:t>
            </a:r>
            <a:r>
              <a:rPr lang="cs-CZ" dirty="0">
                <a:solidFill>
                  <a:schemeClr val="tx1"/>
                </a:solidFill>
              </a:rPr>
              <a:t>4 - </a:t>
            </a:r>
            <a:r>
              <a:rPr lang="cs-CZ" i="1" dirty="0" smtClean="0">
                <a:solidFill>
                  <a:schemeClr val="tx1"/>
                </a:solidFill>
              </a:rPr>
              <a:t>opicakuz.desitka.cz</a:t>
            </a:r>
            <a:r>
              <a:rPr lang="cs-CZ" i="1" dirty="0">
                <a:solidFill>
                  <a:schemeClr val="tx1"/>
                </a:solidFill>
              </a:rPr>
              <a:t>: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  <a:sym typeface="Symbol"/>
              </a:rPr>
              <a:t></a:t>
            </a:r>
            <a:r>
              <a:rPr lang="cs-CZ" dirty="0">
                <a:solidFill>
                  <a:schemeClr val="tx1"/>
                </a:solidFill>
              </a:rPr>
              <a:t> online</a:t>
            </a:r>
            <a:r>
              <a:rPr lang="cs-CZ" dirty="0">
                <a:solidFill>
                  <a:schemeClr val="tx1"/>
                </a:solidFill>
                <a:sym typeface="Symbol"/>
              </a:rPr>
              <a:t>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25.11.2012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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vid. 15.6.2013</a:t>
            </a:r>
            <a:r>
              <a:rPr lang="cs-CZ" dirty="0">
                <a:solidFill>
                  <a:schemeClr val="tx1"/>
                </a:solidFill>
                <a:sym typeface="Symbol"/>
              </a:rPr>
              <a:t></a:t>
            </a:r>
            <a:r>
              <a:rPr lang="cs-CZ" dirty="0">
                <a:solidFill>
                  <a:schemeClr val="tx1"/>
                </a:solidFill>
              </a:rPr>
              <a:t>. Dostupné z: </a:t>
            </a:r>
            <a:r>
              <a:rPr lang="cs-CZ" dirty="0" smtClean="0">
                <a:solidFill>
                  <a:schemeClr val="tx1"/>
                </a:solidFill>
                <a:hlinkClick r:id="rId5"/>
              </a:rPr>
              <a:t>http</a:t>
            </a:r>
            <a:r>
              <a:rPr lang="cs-CZ" dirty="0">
                <a:solidFill>
                  <a:schemeClr val="tx1"/>
                </a:solidFill>
                <a:hlinkClick r:id="rId5"/>
              </a:rPr>
              <a:t>://</a:t>
            </a:r>
            <a:r>
              <a:rPr lang="cs-CZ" dirty="0" smtClean="0">
                <a:solidFill>
                  <a:schemeClr val="tx1"/>
                </a:solidFill>
                <a:hlinkClick r:id="rId5"/>
              </a:rPr>
              <a:t>opicakuz.desitka.cz/images/hudba/trubadur.jpg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Obr. č. 5 - </a:t>
            </a:r>
            <a:r>
              <a:rPr lang="cs-CZ" i="1" dirty="0" err="1" smtClean="0">
                <a:solidFill>
                  <a:schemeClr val="tx1"/>
                </a:solidFill>
              </a:rPr>
              <a:t>Trubadúrlíra</a:t>
            </a:r>
            <a:r>
              <a:rPr lang="cs-CZ" i="1" dirty="0" smtClean="0">
                <a:solidFill>
                  <a:schemeClr val="tx1"/>
                </a:solidFill>
              </a:rPr>
              <a:t>: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  <a:sym typeface="Symbol"/>
              </a:rPr>
              <a:t></a:t>
            </a:r>
            <a:r>
              <a:rPr lang="cs-CZ" dirty="0">
                <a:solidFill>
                  <a:schemeClr val="tx1"/>
                </a:solidFill>
              </a:rPr>
              <a:t> online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 20.8.2012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  <a:sym typeface="Symbol"/>
              </a:rPr>
              <a:t></a:t>
            </a:r>
            <a:r>
              <a:rPr lang="cs-CZ" dirty="0">
                <a:solidFill>
                  <a:schemeClr val="tx1"/>
                </a:solidFill>
              </a:rPr>
              <a:t> vid. 15.6.2013</a:t>
            </a:r>
            <a:r>
              <a:rPr lang="cs-CZ" dirty="0">
                <a:solidFill>
                  <a:schemeClr val="tx1"/>
                </a:solidFill>
                <a:sym typeface="Symbol"/>
              </a:rPr>
              <a:t></a:t>
            </a:r>
            <a:r>
              <a:rPr lang="cs-CZ" dirty="0">
                <a:solidFill>
                  <a:schemeClr val="tx1"/>
                </a:solidFill>
              </a:rPr>
              <a:t>. Dostupné z: </a:t>
            </a:r>
            <a:r>
              <a:rPr lang="cs-CZ" dirty="0" smtClean="0">
                <a:solidFill>
                  <a:schemeClr val="tx1"/>
                </a:solidFill>
                <a:hlinkClick r:id="rId6"/>
              </a:rPr>
              <a:t>http</a:t>
            </a:r>
            <a:r>
              <a:rPr lang="cs-CZ" dirty="0">
                <a:solidFill>
                  <a:schemeClr val="tx1"/>
                </a:solidFill>
                <a:hlinkClick r:id="rId6"/>
              </a:rPr>
              <a:t>://</a:t>
            </a:r>
            <a:r>
              <a:rPr lang="cs-CZ" dirty="0" smtClean="0">
                <a:solidFill>
                  <a:schemeClr val="tx1"/>
                </a:solidFill>
                <a:hlinkClick r:id="rId6"/>
              </a:rPr>
              <a:t>katakurdisztan.hu/trubadur.html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TC103457444[[fn=Základna]]</Template>
  <TotalTime>2952</TotalTime>
  <Words>335</Words>
  <Application>Microsoft Office PowerPoint</Application>
  <PresentationFormat>Vlastní</PresentationFormat>
  <Paragraphs>62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Základ</vt:lpstr>
      <vt:lpstr>Prezentace aplikace PowerPoint</vt:lpstr>
      <vt:lpstr>Prezentace aplikace PowerPoint</vt:lpstr>
      <vt:lpstr>Prezentace aplikace PowerPoint</vt:lpstr>
      <vt:lpstr>Hrdinský epos</vt:lpstr>
      <vt:lpstr>Prezentace aplikace PowerPoint</vt:lpstr>
      <vt:lpstr>Dvorská lyrika</vt:lpstr>
      <vt:lpstr>Prezentace aplikace PowerPoint</vt:lpstr>
      <vt:lpstr>Prezentace aplikace PowerPoint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Alex</dc:creator>
  <cp:lastModifiedBy>ONDRA</cp:lastModifiedBy>
  <cp:revision>38</cp:revision>
  <dcterms:created xsi:type="dcterms:W3CDTF">2013-06-20T19:38:01Z</dcterms:created>
  <dcterms:modified xsi:type="dcterms:W3CDTF">2013-09-30T20:29:21Z</dcterms:modified>
</cp:coreProperties>
</file>