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77" r:id="rId2"/>
    <p:sldId id="278" r:id="rId3"/>
    <p:sldId id="257" r:id="rId4"/>
    <p:sldId id="260" r:id="rId5"/>
    <p:sldId id="258" r:id="rId6"/>
    <p:sldId id="261" r:id="rId7"/>
    <p:sldId id="269" r:id="rId8"/>
    <p:sldId id="267" r:id="rId9"/>
    <p:sldId id="271" r:id="rId10"/>
    <p:sldId id="273" r:id="rId11"/>
    <p:sldId id="274" r:id="rId12"/>
    <p:sldId id="272" r:id="rId13"/>
    <p:sldId id="275" r:id="rId14"/>
    <p:sldId id="276" r:id="rId15"/>
    <p:sldId id="26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4" autoAdjust="0"/>
    <p:restoredTop sz="94660"/>
  </p:normalViewPr>
  <p:slideViewPr>
    <p:cSldViewPr>
      <p:cViewPr>
        <p:scale>
          <a:sx n="81" d="100"/>
          <a:sy n="81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AE7C4-9F80-40E6-B7B9-7B9FEE44CF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FADEF-78FE-489F-8265-0625C417525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152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DDCF-329C-4A64-8642-DC70C3F6C794}" type="datetimeFigureOut">
              <a:rPr lang="cs-CZ" smtClean="0"/>
              <a:pPr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58F15-8B99-404D-A04F-FFA434231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ha.eu/jnp/cz/home/zabava/muzea_a_vystavy/dalimilova_kronika_jako_gobelin.html" TargetMode="External"/><Relationship Id="rId2" Type="http://schemas.openxmlformats.org/officeDocument/2006/relationships/hyperlink" Target="http://www.topzine.cz/alexandreida-je-nesmrtelnym-dilem-o-zivote-legendarniho-ryti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aduceus.cz/pictures/2011-03-07.rukopisy.jpg" TargetMode="External"/><Relationship Id="rId4" Type="http://schemas.openxmlformats.org/officeDocument/2006/relationships/hyperlink" Target="http://www.hora-rip.cz/praotec-cech.php/ubytovani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53" y="1"/>
            <a:ext cx="9036495" cy="15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657350" y="2489648"/>
            <a:ext cx="5829300" cy="149061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cs-CZ" sz="3600" b="1" dirty="0" smtClean="0">
                <a:solidFill>
                  <a:sysClr val="windowText" lastClr="000000"/>
                </a:solidFill>
                <a:latin typeface="Calibri"/>
              </a:rPr>
              <a:t>Počátky česky psané literatury</a:t>
            </a:r>
            <a:r>
              <a:rPr lang="cs-CZ" sz="3000" b="1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3000" b="1" dirty="0">
                <a:solidFill>
                  <a:sysClr val="windowText" lastClr="000000"/>
                </a:solidFill>
                <a:latin typeface="Calibri"/>
              </a:rPr>
            </a:br>
            <a:r>
              <a:rPr lang="cs-CZ" sz="330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3300" dirty="0">
                <a:solidFill>
                  <a:sysClr val="windowText" lastClr="000000"/>
                </a:solidFill>
                <a:latin typeface="Calibri"/>
              </a:rPr>
            </a:br>
            <a:r>
              <a:rPr lang="cs-CZ" sz="2700" dirty="0">
                <a:solidFill>
                  <a:sysClr val="windowText" lastClr="000000"/>
                </a:solidFill>
                <a:latin typeface="Calibri"/>
              </a:rPr>
              <a:t>Mgr. Ludmila Růžičková</a:t>
            </a:r>
            <a:br>
              <a:rPr lang="cs-CZ" sz="2700" dirty="0">
                <a:solidFill>
                  <a:sysClr val="windowText" lastClr="000000"/>
                </a:solidFill>
                <a:latin typeface="Calibri"/>
              </a:rPr>
            </a:br>
            <a:endParaRPr lang="cs-CZ" sz="2025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535646" y="4401108"/>
            <a:ext cx="6072708" cy="205222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r>
              <a:rPr lang="cs-CZ" sz="20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Střední průmyslová škola, Mladá Boleslav, Havlíčkova 456</a:t>
            </a:r>
          </a:p>
          <a:p>
            <a:pPr defTabSz="685800">
              <a:defRPr/>
            </a:pPr>
            <a:r>
              <a:rPr lang="cs-CZ" sz="20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CZ.1.07/1.5.00/34.0861</a:t>
            </a:r>
          </a:p>
          <a:p>
            <a:pPr defTabSz="685800">
              <a:defRPr/>
            </a:pPr>
            <a:r>
              <a:rPr lang="cs-CZ" sz="20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MODERNIZACE VÝUKY</a:t>
            </a:r>
          </a:p>
          <a:p>
            <a:pPr defTabSz="685800">
              <a:defRPr/>
            </a:pPr>
            <a:endParaRPr lang="cs-CZ" sz="1500" dirty="0">
              <a:solidFill>
                <a:sysClr val="windowText" lastClr="000000">
                  <a:tint val="75000"/>
                </a:sys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68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Dalimilova kronika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5338936" cy="504056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počátek 14. století</a:t>
            </a:r>
          </a:p>
          <a:p>
            <a:r>
              <a:rPr lang="cs-CZ" dirty="0" smtClean="0"/>
              <a:t>autor neznámý, nespíše nižší šlechtic</a:t>
            </a:r>
          </a:p>
          <a:p>
            <a:r>
              <a:rPr lang="cs-CZ" dirty="0" smtClean="0"/>
              <a:t>nejstarší česky psaná veršovaná kronika</a:t>
            </a:r>
          </a:p>
          <a:p>
            <a:r>
              <a:rPr lang="cs-CZ" dirty="0" smtClean="0"/>
              <a:t>líčí dějiny od nejstarších dob do r. 1314 </a:t>
            </a:r>
            <a:r>
              <a:rPr lang="cs-CZ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(historicky méně věrohodná než Kosmova k.)</a:t>
            </a:r>
          </a:p>
          <a:p>
            <a:r>
              <a:rPr lang="cs-CZ" dirty="0" smtClean="0"/>
              <a:t>vlastenecký charakter (obavy   z přílivu cizinců do Čech)</a:t>
            </a:r>
          </a:p>
          <a:p>
            <a:r>
              <a:rPr lang="cs-CZ" dirty="0" smtClean="0"/>
              <a:t>prostý vyprávěcí sloh,  zajímavý děj, přístupný jazyk</a:t>
            </a:r>
            <a:endParaRPr lang="cs-CZ" dirty="0"/>
          </a:p>
        </p:txBody>
      </p:sp>
      <p:pic>
        <p:nvPicPr>
          <p:cNvPr id="1026" name="Picture 2" descr="C:\Documents and Settings\ruzickova\Plocha\dalimilova-kron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556792"/>
            <a:ext cx="3168352" cy="442476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596336" y="60212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Obr. č. 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pPr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Zajímavost: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Označení </a:t>
            </a:r>
            <a:r>
              <a:rPr lang="cs-CZ" b="1" dirty="0" smtClean="0"/>
              <a:t>Dalimilova kronika </a:t>
            </a:r>
            <a:r>
              <a:rPr lang="cs-CZ" dirty="0" smtClean="0"/>
              <a:t>se užívá od 17.   století. Vychází z historicky nepřesné kroniky Václava Hájka z </a:t>
            </a:r>
            <a:r>
              <a:rPr lang="cs-CZ" dirty="0" err="1" smtClean="0"/>
              <a:t>Libočan</a:t>
            </a:r>
            <a:r>
              <a:rPr lang="cs-CZ" dirty="0" smtClean="0"/>
              <a:t> z r. 1541, který uvedl jako možného autora Dalimila Meziříčského. Tento omyl převzali barokní historici a tradoval se až do doby národního obrození. Protože se však název vžil, užívá se dodnes.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71600" y="-361135"/>
            <a:ext cx="7416824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Dalimilova kronika - 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845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5100" b="1" dirty="0" smtClean="0"/>
              <a:t>O </a:t>
            </a:r>
            <a:r>
              <a:rPr lang="cs-CZ" sz="5100" b="1" dirty="0" err="1" smtClean="0"/>
              <a:t>sedlské</a:t>
            </a:r>
            <a:r>
              <a:rPr lang="cs-CZ" sz="5100" b="1" dirty="0" smtClean="0"/>
              <a:t> </a:t>
            </a:r>
            <a:r>
              <a:rPr lang="cs-CZ" sz="5100" b="1" dirty="0" err="1" smtClean="0"/>
              <a:t>knieni</a:t>
            </a:r>
            <a:r>
              <a:rPr lang="cs-CZ" sz="5100" b="1" dirty="0" smtClean="0"/>
              <a:t> </a:t>
            </a:r>
            <a:r>
              <a:rPr lang="cs-CZ" sz="5100" b="1" dirty="0" err="1" smtClean="0"/>
              <a:t>Bořeně</a:t>
            </a:r>
            <a:endParaRPr lang="cs-CZ" sz="5100" b="1" dirty="0" smtClean="0"/>
          </a:p>
          <a:p>
            <a:pPr>
              <a:buNone/>
            </a:pPr>
            <a:r>
              <a:rPr lang="cs-CZ" sz="4500" dirty="0" smtClean="0"/>
              <a:t>Kněz Oldřich o </a:t>
            </a:r>
            <a:r>
              <a:rPr lang="cs-CZ" sz="4500" dirty="0" err="1" smtClean="0"/>
              <a:t>Postoloprtech</a:t>
            </a:r>
            <a:r>
              <a:rPr lang="cs-CZ" sz="4500" dirty="0" smtClean="0"/>
              <a:t> </a:t>
            </a:r>
            <a:r>
              <a:rPr lang="cs-CZ" sz="4500" dirty="0" err="1" smtClean="0"/>
              <a:t>lovieše</a:t>
            </a:r>
            <a:r>
              <a:rPr lang="cs-CZ" sz="4500" dirty="0" smtClean="0"/>
              <a:t>.</a:t>
            </a:r>
          </a:p>
          <a:p>
            <a:pPr>
              <a:buNone/>
            </a:pPr>
            <a:r>
              <a:rPr lang="cs-CZ" sz="4500" dirty="0" smtClean="0"/>
              <a:t>sta </a:t>
            </a:r>
            <a:r>
              <a:rPr lang="cs-CZ" sz="4500" dirty="0" err="1" smtClean="0"/>
              <a:t>sě</a:t>
            </a:r>
            <a:r>
              <a:rPr lang="cs-CZ" sz="4500" dirty="0" smtClean="0"/>
              <a:t>, že když </a:t>
            </a:r>
            <a:r>
              <a:rPr lang="cs-CZ" sz="4500" dirty="0" err="1" smtClean="0"/>
              <a:t>skrzě</a:t>
            </a:r>
            <a:r>
              <a:rPr lang="cs-CZ" sz="4500" dirty="0" smtClean="0"/>
              <a:t> jednu ves </a:t>
            </a:r>
            <a:r>
              <a:rPr lang="cs-CZ" sz="4500" dirty="0" err="1" smtClean="0"/>
              <a:t>jědieše</a:t>
            </a:r>
            <a:r>
              <a:rPr lang="cs-CZ" sz="4500" dirty="0" smtClean="0"/>
              <a:t>, </a:t>
            </a:r>
          </a:p>
          <a:p>
            <a:pPr>
              <a:buNone/>
            </a:pPr>
            <a:r>
              <a:rPr lang="cs-CZ" sz="4500" dirty="0" err="1" smtClean="0"/>
              <a:t>uzřě</a:t>
            </a:r>
            <a:r>
              <a:rPr lang="cs-CZ" sz="4500" dirty="0" smtClean="0"/>
              <a:t>, že </a:t>
            </a:r>
            <a:r>
              <a:rPr lang="cs-CZ" sz="4500" dirty="0" err="1" smtClean="0"/>
              <a:t>sedlská</a:t>
            </a:r>
            <a:r>
              <a:rPr lang="cs-CZ" sz="4500" dirty="0" smtClean="0"/>
              <a:t> </a:t>
            </a:r>
            <a:r>
              <a:rPr lang="cs-CZ" sz="4500" dirty="0" err="1" smtClean="0"/>
              <a:t>dievka</a:t>
            </a:r>
            <a:r>
              <a:rPr lang="cs-CZ" sz="4500" dirty="0" smtClean="0"/>
              <a:t> na </a:t>
            </a:r>
            <a:r>
              <a:rPr lang="cs-CZ" sz="4500" dirty="0" err="1" smtClean="0"/>
              <a:t>potocě</a:t>
            </a:r>
            <a:r>
              <a:rPr lang="cs-CZ" sz="4500" dirty="0" smtClean="0"/>
              <a:t> </a:t>
            </a:r>
            <a:r>
              <a:rPr lang="cs-CZ" sz="4500" dirty="0" err="1" smtClean="0"/>
              <a:t>stáše</a:t>
            </a:r>
            <a:r>
              <a:rPr lang="cs-CZ" sz="4500" dirty="0" smtClean="0"/>
              <a:t>,</a:t>
            </a:r>
          </a:p>
          <a:p>
            <a:pPr>
              <a:buNone/>
            </a:pPr>
            <a:r>
              <a:rPr lang="cs-CZ" sz="4500" dirty="0" smtClean="0"/>
              <a:t>bosa i bez </a:t>
            </a:r>
            <a:r>
              <a:rPr lang="cs-CZ" sz="4500" dirty="0" err="1" smtClean="0"/>
              <a:t>rukávkóv</a:t>
            </a:r>
            <a:r>
              <a:rPr lang="cs-CZ" sz="4500" dirty="0" smtClean="0"/>
              <a:t> </a:t>
            </a:r>
            <a:r>
              <a:rPr lang="cs-CZ" sz="4500" dirty="0" err="1" smtClean="0"/>
              <a:t>rúcho</a:t>
            </a:r>
            <a:r>
              <a:rPr lang="cs-CZ" sz="4500" dirty="0" smtClean="0"/>
              <a:t> práše.</a:t>
            </a:r>
          </a:p>
          <a:p>
            <a:pPr>
              <a:buNone/>
            </a:pPr>
            <a:endParaRPr lang="cs-CZ" sz="4500" dirty="0" smtClean="0"/>
          </a:p>
          <a:p>
            <a:pPr>
              <a:buNone/>
            </a:pPr>
            <a:r>
              <a:rPr lang="cs-CZ" sz="4500" dirty="0" err="1" smtClean="0"/>
              <a:t>Sedlka</a:t>
            </a:r>
            <a:r>
              <a:rPr lang="cs-CZ" sz="4500" smtClean="0"/>
              <a:t> velmi </a:t>
            </a:r>
            <a:r>
              <a:rPr lang="cs-CZ" sz="4500" dirty="0" smtClean="0"/>
              <a:t>krásna </a:t>
            </a:r>
            <a:r>
              <a:rPr lang="cs-CZ" sz="4500" dirty="0" err="1" smtClean="0"/>
              <a:t>bieše</a:t>
            </a:r>
            <a:r>
              <a:rPr lang="cs-CZ" sz="4500" dirty="0" smtClean="0"/>
              <a:t>,</a:t>
            </a:r>
          </a:p>
          <a:p>
            <a:pPr>
              <a:buNone/>
            </a:pPr>
            <a:r>
              <a:rPr lang="cs-CZ" sz="4500" dirty="0" smtClean="0"/>
              <a:t>k tomu ovšem stydlivé </a:t>
            </a:r>
            <a:r>
              <a:rPr lang="cs-CZ" sz="4500" dirty="0" err="1" smtClean="0"/>
              <a:t>nravy</a:t>
            </a:r>
            <a:r>
              <a:rPr lang="cs-CZ" sz="4500" dirty="0" smtClean="0"/>
              <a:t> </a:t>
            </a:r>
            <a:r>
              <a:rPr lang="cs-CZ" sz="4500" dirty="0" err="1" smtClean="0"/>
              <a:t>mějieše</a:t>
            </a:r>
            <a:r>
              <a:rPr lang="cs-CZ" sz="4500" dirty="0" smtClean="0"/>
              <a:t>.</a:t>
            </a:r>
          </a:p>
          <a:p>
            <a:pPr>
              <a:buNone/>
            </a:pPr>
            <a:r>
              <a:rPr lang="cs-CZ" sz="4500" dirty="0" err="1" smtClean="0"/>
              <a:t>počě</a:t>
            </a:r>
            <a:r>
              <a:rPr lang="cs-CZ" sz="4500" dirty="0" smtClean="0"/>
              <a:t> </a:t>
            </a:r>
            <a:r>
              <a:rPr lang="cs-CZ" sz="4500" dirty="0" err="1" smtClean="0"/>
              <a:t>sě</a:t>
            </a:r>
            <a:r>
              <a:rPr lang="cs-CZ" sz="4500" dirty="0" smtClean="0"/>
              <a:t> </a:t>
            </a:r>
            <a:r>
              <a:rPr lang="cs-CZ" sz="4500" dirty="0" err="1" smtClean="0"/>
              <a:t>jejie</a:t>
            </a:r>
            <a:r>
              <a:rPr lang="cs-CZ" sz="4500" dirty="0" smtClean="0"/>
              <a:t> </a:t>
            </a:r>
            <a:r>
              <a:rPr lang="cs-CZ" sz="4500" dirty="0" err="1" smtClean="0"/>
              <a:t>krásě</a:t>
            </a:r>
            <a:r>
              <a:rPr lang="cs-CZ" sz="4500" dirty="0" smtClean="0"/>
              <a:t> </a:t>
            </a:r>
            <a:r>
              <a:rPr lang="cs-CZ" sz="4500" dirty="0" err="1" smtClean="0"/>
              <a:t>diviti</a:t>
            </a:r>
            <a:r>
              <a:rPr lang="cs-CZ" sz="4500" dirty="0" smtClean="0"/>
              <a:t> </a:t>
            </a:r>
            <a:r>
              <a:rPr lang="cs-CZ" sz="4500" dirty="0" err="1" smtClean="0"/>
              <a:t>stojě</a:t>
            </a:r>
            <a:endParaRPr lang="cs-CZ" sz="4500" dirty="0" smtClean="0"/>
          </a:p>
          <a:p>
            <a:pPr>
              <a:buNone/>
            </a:pPr>
            <a:r>
              <a:rPr lang="cs-CZ" sz="4500" dirty="0" smtClean="0"/>
              <a:t>a ihned </a:t>
            </a:r>
            <a:r>
              <a:rPr lang="cs-CZ" sz="4500" dirty="0" err="1" smtClean="0"/>
              <a:t>ju</a:t>
            </a:r>
            <a:r>
              <a:rPr lang="cs-CZ" sz="4500" dirty="0" smtClean="0"/>
              <a:t> sobě za ženu </a:t>
            </a:r>
            <a:r>
              <a:rPr lang="cs-CZ" sz="4500" dirty="0" err="1" smtClean="0"/>
              <a:t>pojě</a:t>
            </a:r>
            <a:r>
              <a:rPr lang="cs-CZ" sz="4500" dirty="0" smtClean="0"/>
              <a:t>.</a:t>
            </a:r>
          </a:p>
          <a:p>
            <a:pPr>
              <a:buNone/>
            </a:pPr>
            <a:endParaRPr lang="cs-CZ" sz="4500" dirty="0" smtClean="0"/>
          </a:p>
          <a:p>
            <a:pPr>
              <a:buNone/>
            </a:pPr>
            <a:r>
              <a:rPr lang="cs-CZ" sz="4500" dirty="0" smtClean="0"/>
              <a:t>Ta </a:t>
            </a:r>
            <a:r>
              <a:rPr lang="cs-CZ" sz="4500" dirty="0" err="1" smtClean="0"/>
              <a:t>knieni</a:t>
            </a:r>
            <a:r>
              <a:rPr lang="cs-CZ" sz="4500" dirty="0" smtClean="0"/>
              <a:t> </a:t>
            </a:r>
            <a:r>
              <a:rPr lang="cs-CZ" sz="4500" dirty="0" err="1" smtClean="0"/>
              <a:t>šlechetna</a:t>
            </a:r>
            <a:r>
              <a:rPr lang="cs-CZ" sz="4500" dirty="0" smtClean="0"/>
              <a:t> </a:t>
            </a:r>
            <a:r>
              <a:rPr lang="cs-CZ" sz="4500" dirty="0" err="1" smtClean="0"/>
              <a:t>bieše</a:t>
            </a:r>
            <a:r>
              <a:rPr lang="cs-CZ" sz="4500" dirty="0" smtClean="0"/>
              <a:t>,</a:t>
            </a:r>
          </a:p>
          <a:p>
            <a:pPr>
              <a:buNone/>
            </a:pPr>
            <a:r>
              <a:rPr lang="cs-CZ" sz="4500" dirty="0" err="1" smtClean="0"/>
              <a:t>jmě</a:t>
            </a:r>
            <a:r>
              <a:rPr lang="cs-CZ" sz="4500" dirty="0" smtClean="0"/>
              <a:t> Bořena </a:t>
            </a:r>
            <a:r>
              <a:rPr lang="cs-CZ" sz="4500" dirty="0" err="1" smtClean="0"/>
              <a:t>mějiešě</a:t>
            </a:r>
            <a:r>
              <a:rPr lang="cs-CZ" sz="4500" dirty="0" smtClean="0"/>
              <a:t>.</a:t>
            </a:r>
            <a:endParaRPr lang="cs-CZ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>                                  Památky nevyčíslitelné 					     hodnoty</a:t>
            </a:r>
            <a:endParaRPr lang="cs-CZ" b="1" dirty="0"/>
          </a:p>
        </p:txBody>
      </p:sp>
      <p:pic>
        <p:nvPicPr>
          <p:cNvPr id="1026" name="Picture 2" descr="C:\Documents and Settings\ruzickova\Plocha\2011-03-07.rukopis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17880"/>
            <a:ext cx="2980052" cy="2232248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3347864" y="1556792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 roku 2005 vlastnila </a:t>
            </a:r>
            <a:r>
              <a:rPr lang="cs-CZ" sz="2400" b="1" dirty="0" smtClean="0"/>
              <a:t>Národní knihovna   </a:t>
            </a:r>
            <a:r>
              <a:rPr lang="cs-CZ" sz="2400" dirty="0" smtClean="0"/>
              <a:t>v Praze ve svých sbírkách tři úplné rukopisy Dalimilovy kroniky a dva zlomky psané česky.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3429000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roce 2005 vydražila Česká republika zastoupená Národní knihovnou na aukci v Paříži zlomek </a:t>
            </a:r>
            <a:r>
              <a:rPr lang="cs-CZ" sz="2400" b="1" dirty="0" smtClean="0"/>
              <a:t>latinského překladu</a:t>
            </a:r>
            <a:r>
              <a:rPr lang="cs-CZ" sz="2400" dirty="0" smtClean="0"/>
              <a:t> Dalimilovy kroniky. Jedná se o torzo velmi výpravného a téměř věrného překladu, který vznikl kolem roku 1340. Sešitek o rozměrech 245 x 175 mm obsahuje 24 bohatě iluminovaných pergamenových stran  a byl zakoupen za více než 9 miliónů korun.</a:t>
            </a:r>
          </a:p>
          <a:p>
            <a:r>
              <a:rPr lang="cs-CZ" sz="2400" dirty="0" smtClean="0"/>
              <a:t>Kdo si nechal překlad zhotovit, je předmětem vědeckého bádání. 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79512" y="295630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dirty="0" smtClean="0"/>
              <a:t>Duchovní lyrika     </a:t>
            </a:r>
            <a:r>
              <a:rPr lang="cs-CZ" sz="3600" dirty="0" smtClean="0"/>
              <a:t>/13. – pol. 14. stol./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r>
              <a:rPr lang="cs-CZ" b="1" dirty="0" smtClean="0"/>
              <a:t>  Kunhutina motlitba   </a:t>
            </a:r>
            <a:r>
              <a:rPr lang="cs-CZ" dirty="0" smtClean="0"/>
              <a:t>(Kunhuta – dcera krále  				  Přemysla Otakara II., 				  abatyše kláštera sv. Jiří)</a:t>
            </a:r>
          </a:p>
          <a:p>
            <a:pPr>
              <a:buNone/>
            </a:pPr>
            <a:r>
              <a:rPr lang="cs-CZ" b="1" dirty="0" smtClean="0"/>
              <a:t>  Spor duše s tělem</a:t>
            </a:r>
            <a:r>
              <a:rPr lang="cs-CZ" dirty="0" smtClean="0"/>
              <a:t>   alegorická skladba</a:t>
            </a:r>
          </a:p>
          <a:p>
            <a:pPr>
              <a:buNone/>
            </a:pPr>
            <a:r>
              <a:rPr lang="cs-CZ" b="1" dirty="0" smtClean="0"/>
              <a:t>  Ostrovská píseň </a:t>
            </a:r>
            <a:r>
              <a:rPr lang="cs-CZ" dirty="0"/>
              <a:t>-</a:t>
            </a:r>
            <a:r>
              <a:rPr lang="cs-CZ" dirty="0" smtClean="0"/>
              <a:t> o Kristově vykoupení lidstva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lvl="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24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Čítanka I. k Literatuře v kostce pro SŠ.</a:t>
            </a: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1. vyd. Havlíčkův Brod: FRAGMENT, 2007. ISBN 978-80-253-0186-9.</a:t>
            </a:r>
          </a:p>
          <a:p>
            <a:pPr marL="285750" lvl="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24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KOMPLETNÍ PŘEHLED české a světové LITERATURY. </a:t>
            </a: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1. vyd. Havlíčkův Brod: FRAGMENT, 2007. ISBN </a:t>
            </a:r>
            <a:r>
              <a:rPr lang="cs-CZ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978-80-253-0311-5.</a:t>
            </a:r>
          </a:p>
          <a:p>
            <a:pPr marL="0" indent="0">
              <a:buNone/>
            </a:pPr>
            <a:endParaRPr lang="cs-CZ" sz="2200" dirty="0" smtClean="0"/>
          </a:p>
          <a:p>
            <a:r>
              <a:rPr lang="cs-CZ" sz="2200" dirty="0" smtClean="0"/>
              <a:t>Obr. č. </a:t>
            </a:r>
            <a:r>
              <a:rPr lang="cs-CZ" sz="2200" dirty="0" smtClean="0"/>
              <a:t>1,2 – </a:t>
            </a:r>
            <a:r>
              <a:rPr lang="cs-CZ" sz="1800" i="1" dirty="0" smtClean="0"/>
              <a:t>topzine.cz</a:t>
            </a:r>
            <a:r>
              <a:rPr lang="cs-CZ" sz="1800" i="1" dirty="0" smtClean="0"/>
              <a:t>:</a:t>
            </a:r>
            <a:r>
              <a:rPr lang="cs-CZ" sz="1800" dirty="0" smtClean="0"/>
              <a:t> </a:t>
            </a:r>
            <a:r>
              <a:rPr lang="cs-CZ" sz="1800" dirty="0">
                <a:sym typeface="Symbol"/>
              </a:rPr>
              <a:t></a:t>
            </a:r>
            <a:r>
              <a:rPr lang="cs-CZ" sz="1800" dirty="0"/>
              <a:t> online</a:t>
            </a:r>
            <a:r>
              <a:rPr lang="cs-CZ" sz="1800" dirty="0">
                <a:sym typeface="Symbol"/>
              </a:rPr>
              <a:t></a:t>
            </a:r>
            <a:r>
              <a:rPr lang="cs-CZ" sz="1800" dirty="0"/>
              <a:t> </a:t>
            </a:r>
            <a:r>
              <a:rPr lang="cs-CZ" sz="1800" dirty="0">
                <a:sym typeface="Symbol"/>
              </a:rPr>
              <a:t></a:t>
            </a:r>
            <a:r>
              <a:rPr lang="cs-CZ" sz="1800" dirty="0"/>
              <a:t> vid. 15.6.2013</a:t>
            </a:r>
            <a:r>
              <a:rPr lang="cs-CZ" sz="1800" dirty="0">
                <a:sym typeface="Symbol"/>
              </a:rPr>
              <a:t></a:t>
            </a:r>
            <a:r>
              <a:rPr lang="cs-CZ" sz="1800" dirty="0"/>
              <a:t>. Dostupné z:</a:t>
            </a:r>
          </a:p>
          <a:p>
            <a:r>
              <a:rPr lang="cs-CZ" sz="2200" dirty="0" smtClean="0">
                <a:hlinkClick r:id="rId2"/>
              </a:rPr>
              <a:t>http</a:t>
            </a:r>
            <a:r>
              <a:rPr lang="cs-CZ" sz="2200" dirty="0" smtClean="0">
                <a:hlinkClick r:id="rId2"/>
              </a:rPr>
              <a:t>://www.topzine.cz/alexandreida-je-nesmrtelnym-dilem-o-zivote-legendarniho-rytire</a:t>
            </a:r>
            <a:endParaRPr lang="cs-CZ" sz="2200" dirty="0" smtClean="0"/>
          </a:p>
          <a:p>
            <a:r>
              <a:rPr lang="cs-CZ" sz="2200" dirty="0" smtClean="0"/>
              <a:t>Obr</a:t>
            </a:r>
            <a:r>
              <a:rPr lang="cs-CZ" sz="2200" dirty="0" smtClean="0"/>
              <a:t>. č. 3 </a:t>
            </a:r>
            <a:r>
              <a:rPr lang="cs-CZ" sz="2200" dirty="0" smtClean="0"/>
              <a:t>– </a:t>
            </a:r>
            <a:r>
              <a:rPr lang="cs-CZ" sz="2400" i="1" dirty="0" smtClean="0"/>
              <a:t>praha.eu</a:t>
            </a:r>
            <a:r>
              <a:rPr lang="cs-CZ" sz="2400" i="1" dirty="0" smtClean="0"/>
              <a:t>:</a:t>
            </a:r>
            <a:r>
              <a:rPr lang="cs-CZ" sz="2400" dirty="0" smtClean="0"/>
              <a:t> </a:t>
            </a:r>
            <a:r>
              <a:rPr lang="cs-CZ" sz="2400" dirty="0">
                <a:sym typeface="Symbol"/>
              </a:rPr>
              <a:t></a:t>
            </a:r>
            <a:r>
              <a:rPr lang="cs-CZ" sz="2400" dirty="0"/>
              <a:t> online</a:t>
            </a:r>
            <a:r>
              <a:rPr lang="cs-CZ" sz="2400" dirty="0">
                <a:sym typeface="Symbol"/>
              </a:rPr>
              <a:t>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</a:t>
            </a:r>
            <a:r>
              <a:rPr lang="cs-CZ" sz="2400" dirty="0"/>
              <a:t> vid. 15.6.2013</a:t>
            </a:r>
            <a:r>
              <a:rPr lang="cs-CZ" sz="2400" dirty="0">
                <a:sym typeface="Symbol"/>
              </a:rPr>
              <a:t></a:t>
            </a:r>
            <a:r>
              <a:rPr lang="cs-CZ" sz="2400" dirty="0"/>
              <a:t>. Dostupné z </a:t>
            </a:r>
            <a:r>
              <a:rPr lang="cs-CZ" sz="2200" dirty="0" smtClean="0">
                <a:hlinkClick r:id="rId3"/>
              </a:rPr>
              <a:t>http</a:t>
            </a:r>
            <a:r>
              <a:rPr lang="cs-CZ" sz="2200" dirty="0" smtClean="0">
                <a:hlinkClick r:id="rId3"/>
              </a:rPr>
              <a:t>://www.praha.eu/jnp/cz/home/zabava/muzea_a_vystavy/dalimilova_kronika_jako_gobelin.html</a:t>
            </a:r>
            <a:endParaRPr lang="cs-CZ" sz="2200" dirty="0" smtClean="0"/>
          </a:p>
          <a:p>
            <a:r>
              <a:rPr lang="cs-CZ" sz="2200" dirty="0" smtClean="0"/>
              <a:t>Obr.č.4 </a:t>
            </a:r>
            <a:r>
              <a:rPr lang="cs-CZ" sz="2200" dirty="0" smtClean="0"/>
              <a:t>– </a:t>
            </a:r>
            <a:r>
              <a:rPr lang="cs-CZ" sz="2400" i="1" dirty="0" smtClean="0"/>
              <a:t>hora říp</a:t>
            </a:r>
            <a:r>
              <a:rPr lang="cs-CZ" sz="2400" i="1" dirty="0" smtClean="0"/>
              <a:t>:</a:t>
            </a:r>
            <a:r>
              <a:rPr lang="cs-CZ" sz="2400" dirty="0" smtClean="0"/>
              <a:t> </a:t>
            </a:r>
            <a:r>
              <a:rPr lang="cs-CZ" sz="2400" dirty="0">
                <a:sym typeface="Symbol"/>
              </a:rPr>
              <a:t></a:t>
            </a:r>
            <a:r>
              <a:rPr lang="cs-CZ" sz="2400" dirty="0"/>
              <a:t> online</a:t>
            </a:r>
            <a:r>
              <a:rPr lang="cs-CZ" sz="2400" dirty="0">
                <a:sym typeface="Symbol"/>
              </a:rPr>
              <a:t>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</a:t>
            </a:r>
            <a:r>
              <a:rPr lang="cs-CZ" sz="2400" dirty="0"/>
              <a:t> vid. 15.6.2013</a:t>
            </a:r>
            <a:r>
              <a:rPr lang="cs-CZ" sz="2400" dirty="0">
                <a:sym typeface="Symbol"/>
              </a:rPr>
              <a:t></a:t>
            </a:r>
            <a:r>
              <a:rPr lang="cs-CZ" sz="2400" dirty="0"/>
              <a:t>. Dostupné z: </a:t>
            </a:r>
            <a:r>
              <a:rPr lang="cs-CZ" sz="2400" dirty="0">
                <a:hlinkClick r:id="rId4"/>
              </a:rPr>
              <a:t>http://</a:t>
            </a:r>
            <a:r>
              <a:rPr lang="cs-CZ" sz="2400" dirty="0" smtClean="0">
                <a:hlinkClick r:id="rId4"/>
              </a:rPr>
              <a:t>www.hora-rip.cz/praotec-cech.php/ubytovani.php</a:t>
            </a:r>
            <a:endParaRPr lang="cs-CZ" sz="2400" dirty="0"/>
          </a:p>
          <a:p>
            <a:r>
              <a:rPr lang="cs-CZ" sz="2200" dirty="0" smtClean="0"/>
              <a:t>Obr</a:t>
            </a:r>
            <a:r>
              <a:rPr lang="cs-CZ" sz="2200" dirty="0" smtClean="0"/>
              <a:t>. č. </a:t>
            </a:r>
            <a:r>
              <a:rPr lang="cs-CZ" sz="2200" dirty="0" smtClean="0"/>
              <a:t>5 - </a:t>
            </a:r>
            <a:r>
              <a:rPr lang="cs-CZ" sz="2400" i="1" dirty="0"/>
              <a:t>KADUCEUS.CZ</a:t>
            </a:r>
            <a:r>
              <a:rPr lang="cs-CZ" sz="2400" i="1" dirty="0" smtClean="0"/>
              <a:t>: </a:t>
            </a:r>
            <a:r>
              <a:rPr lang="cs-CZ" sz="2400" dirty="0" smtClean="0"/>
              <a:t> </a:t>
            </a:r>
            <a:r>
              <a:rPr lang="cs-CZ" sz="2400" dirty="0">
                <a:sym typeface="Symbol"/>
              </a:rPr>
              <a:t></a:t>
            </a:r>
            <a:r>
              <a:rPr lang="cs-CZ" sz="2400" dirty="0"/>
              <a:t> online</a:t>
            </a:r>
            <a:r>
              <a:rPr lang="cs-CZ" sz="2400" dirty="0">
                <a:sym typeface="Symbol"/>
              </a:rPr>
              <a:t>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</a:t>
            </a:r>
            <a:r>
              <a:rPr lang="cs-CZ" sz="2400" dirty="0"/>
              <a:t> vid. 15.6.2013</a:t>
            </a:r>
            <a:r>
              <a:rPr lang="cs-CZ" sz="2400" dirty="0">
                <a:sym typeface="Symbol"/>
              </a:rPr>
              <a:t></a:t>
            </a:r>
            <a:r>
              <a:rPr lang="cs-CZ" sz="2400" dirty="0"/>
              <a:t>. Dostupné z:</a:t>
            </a:r>
            <a:r>
              <a:rPr lang="cs-CZ" sz="2200" dirty="0" smtClean="0"/>
              <a:t> </a:t>
            </a:r>
            <a:r>
              <a:rPr lang="cs-CZ" sz="2200" dirty="0">
                <a:hlinkClick r:id="rId5"/>
              </a:rPr>
              <a:t>http://</a:t>
            </a:r>
            <a:r>
              <a:rPr lang="cs-CZ" sz="2200" dirty="0" smtClean="0">
                <a:hlinkClick r:id="rId5"/>
              </a:rPr>
              <a:t>www.kaduceus.cz/pictures/2011-03-07.rukopisy.jpg</a:t>
            </a:r>
            <a:endParaRPr lang="cs-CZ" sz="2200" dirty="0" smtClean="0"/>
          </a:p>
          <a:p>
            <a:endParaRPr lang="cs-CZ" sz="19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342900" y="2057401"/>
            <a:ext cx="8437272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2400" b="1" dirty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sz="2400" dirty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sz="24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2400" i="1" dirty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sz="2400" dirty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sz="2400" i="1" dirty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sz="2400" dirty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ysClr val="windowText" lastClr="000000"/>
                </a:solidFill>
                <a:latin typeface="Calibri"/>
              </a:rPr>
              <a:t>Tematický celek</a:t>
            </a:r>
            <a:r>
              <a:rPr lang="cs-CZ" sz="2400" b="1" dirty="0" smtClean="0">
                <a:solidFill>
                  <a:sysClr val="windowText" lastClr="000000"/>
                </a:solidFill>
                <a:latin typeface="Calibri"/>
              </a:rPr>
              <a:t>: </a:t>
            </a:r>
            <a:r>
              <a:rPr lang="cs-CZ" sz="2400" i="1" dirty="0" smtClean="0">
                <a:solidFill>
                  <a:sysClr val="windowText" lastClr="000000"/>
                </a:solidFill>
                <a:latin typeface="Calibri"/>
              </a:rPr>
              <a:t>Počátky české literatury do doby veleslavínské</a:t>
            </a:r>
            <a:endParaRPr lang="cs-CZ" sz="2400" i="1" dirty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cs-CZ" sz="2400" b="1" dirty="0">
                <a:solidFill>
                  <a:sysClr val="windowText" lastClr="000000"/>
                </a:solidFill>
                <a:latin typeface="Calibri"/>
              </a:rPr>
              <a:t>Klíčová slova</a:t>
            </a:r>
            <a:r>
              <a:rPr lang="cs-CZ" sz="2400" b="1" dirty="0" smtClean="0">
                <a:solidFill>
                  <a:sysClr val="windowText" lastClr="000000"/>
                </a:solidFill>
                <a:latin typeface="Calibri"/>
              </a:rPr>
              <a:t>: </a:t>
            </a:r>
            <a:r>
              <a:rPr lang="cs-CZ" sz="2400" i="1" dirty="0" smtClean="0">
                <a:solidFill>
                  <a:sysClr val="windowText" lastClr="000000"/>
                </a:solidFill>
                <a:latin typeface="Calibri"/>
              </a:rPr>
              <a:t>laicizace, rytířský epos, gnóma</a:t>
            </a:r>
            <a:r>
              <a:rPr lang="cs-CZ" sz="2400" b="1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endParaRPr lang="cs-CZ" sz="2400" i="1" dirty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cs-CZ" sz="2400" b="1" dirty="0">
                <a:solidFill>
                  <a:sysClr val="windowText" lastClr="000000"/>
                </a:solidFill>
                <a:latin typeface="Calibri"/>
              </a:rPr>
              <a:t>Forma:</a:t>
            </a:r>
            <a:r>
              <a:rPr lang="cs-CZ" sz="24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2400" i="1" dirty="0">
                <a:solidFill>
                  <a:sysClr val="windowText" lastClr="000000"/>
                </a:solidFill>
                <a:latin typeface="Calibri"/>
              </a:rPr>
              <a:t>výklad</a:t>
            </a:r>
            <a:endParaRPr lang="cs-CZ" sz="2400" dirty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ysClr val="windowText" lastClr="000000"/>
                </a:solidFill>
                <a:latin typeface="Calibri"/>
              </a:rPr>
              <a:t>Datum vytvoření: </a:t>
            </a:r>
            <a:r>
              <a:rPr lang="cs-CZ" sz="2400" i="1" dirty="0">
                <a:solidFill>
                  <a:sysClr val="windowText" lastClr="000000"/>
                </a:solidFill>
                <a:latin typeface="Calibri"/>
              </a:rPr>
              <a:t>15. 06. 2013</a:t>
            </a:r>
            <a:endParaRPr lang="cs-CZ" sz="240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19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Počátky česky psané literatury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(konec 13. a počátek 14. stol.)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                                                                  Literatura:</a:t>
            </a:r>
          </a:p>
          <a:p>
            <a:r>
              <a:rPr lang="cs-CZ" dirty="0" smtClean="0"/>
              <a:t>plní důležitou funkci společenskou,   podporuje </a:t>
            </a:r>
            <a:r>
              <a:rPr lang="cs-CZ" b="1" dirty="0" smtClean="0"/>
              <a:t>upevňování feudálního státu</a:t>
            </a:r>
          </a:p>
          <a:p>
            <a:r>
              <a:rPr lang="cs-CZ" dirty="0" smtClean="0"/>
              <a:t>dochází k </a:t>
            </a:r>
            <a:r>
              <a:rPr lang="cs-CZ" b="1" dirty="0" smtClean="0"/>
              <a:t>laicizaci </a:t>
            </a:r>
            <a:r>
              <a:rPr lang="cs-CZ" dirty="0" smtClean="0"/>
              <a:t>literatury (přestává být záležitostí pouze duchovních)</a:t>
            </a:r>
          </a:p>
          <a:p>
            <a:r>
              <a:rPr lang="cs-CZ" dirty="0" smtClean="0"/>
              <a:t>odráží </a:t>
            </a:r>
            <a:r>
              <a:rPr lang="cs-CZ" b="1" dirty="0" smtClean="0"/>
              <a:t>zájmy šlechty </a:t>
            </a:r>
            <a:r>
              <a:rPr lang="cs-CZ" dirty="0" smtClean="0"/>
              <a:t>a posléze měšťanstva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 a jazyk literárních děl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uplatňují se náměty </a:t>
            </a:r>
            <a:r>
              <a:rPr lang="cs-CZ" b="1" dirty="0" smtClean="0"/>
              <a:t>světské a duchovní  </a:t>
            </a:r>
          </a:p>
          <a:p>
            <a:r>
              <a:rPr lang="cs-CZ" dirty="0" smtClean="0"/>
              <a:t>rozvíjí se </a:t>
            </a:r>
            <a:r>
              <a:rPr lang="cs-CZ" b="1" dirty="0" smtClean="0"/>
              <a:t>vedle latiny a němčiny</a:t>
            </a:r>
          </a:p>
          <a:p>
            <a:r>
              <a:rPr lang="cs-CZ" dirty="0" smtClean="0"/>
              <a:t>v oblibě jsou především </a:t>
            </a:r>
            <a:r>
              <a:rPr lang="cs-CZ" b="1" dirty="0" smtClean="0"/>
              <a:t>veršované skladby</a:t>
            </a:r>
            <a:r>
              <a:rPr lang="cs-CZ" dirty="0" smtClean="0"/>
              <a:t>, důraz je kladen na jazykovou stránku děl (umělecké zpracování), nikoliv na původnost námětu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Alexandreida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konec 13. století                </a:t>
            </a:r>
          </a:p>
          <a:p>
            <a:r>
              <a:rPr lang="cs-CZ" dirty="0" smtClean="0"/>
              <a:t>autor neznámý,</a:t>
            </a:r>
          </a:p>
          <a:p>
            <a:pPr>
              <a:buNone/>
            </a:pPr>
            <a:r>
              <a:rPr lang="cs-CZ" dirty="0" smtClean="0"/>
              <a:t>    nejspíše vyšší šlechtic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Forma </a:t>
            </a:r>
            <a:r>
              <a:rPr lang="cs-CZ" dirty="0"/>
              <a:t>-</a:t>
            </a:r>
            <a:r>
              <a:rPr lang="cs-CZ" dirty="0" smtClean="0"/>
              <a:t> rytířský epos</a:t>
            </a:r>
          </a:p>
          <a:p>
            <a:pPr>
              <a:buNone/>
            </a:pPr>
            <a:r>
              <a:rPr lang="cs-CZ" dirty="0" smtClean="0"/>
              <a:t>    Jazyk - čeština, dokonalé verše		       	        	        básnické obraty</a:t>
            </a:r>
          </a:p>
          <a:p>
            <a:pPr>
              <a:buNone/>
            </a:pPr>
            <a:r>
              <a:rPr lang="cs-CZ" dirty="0" smtClean="0"/>
              <a:t>		     - autor vychází z latinské                        	       a německé předlohy</a:t>
            </a:r>
            <a:endParaRPr lang="cs-CZ" dirty="0"/>
          </a:p>
        </p:txBody>
      </p:sp>
      <p:pic>
        <p:nvPicPr>
          <p:cNvPr id="5" name="Picture 2" descr="C:\Documents and Settings\ruzickova\Plocha\BattleofIssus333BC-mosaic-detai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4048" y="260648"/>
            <a:ext cx="4173747" cy="2952328"/>
          </a:xfrm>
          <a:prstGeom prst="rect">
            <a:avLst/>
          </a:prstGeom>
          <a:noFill/>
        </p:spPr>
      </p:pic>
      <p:pic>
        <p:nvPicPr>
          <p:cNvPr id="6" name="Picture 2" descr="C:\Documents and Settings\ruzickova\Plocha\alexandrei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604300" y="3354137"/>
            <a:ext cx="3359921" cy="240643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959653" y="321036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Obr. č. 1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452320" y="62373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Obr. č.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363272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/>
              <a:t>Obsah</a:t>
            </a:r>
            <a:r>
              <a:rPr lang="cs-CZ" b="1" dirty="0" smtClean="0"/>
              <a:t> </a:t>
            </a:r>
            <a:r>
              <a:rPr lang="cs-CZ" dirty="0"/>
              <a:t>-</a:t>
            </a:r>
            <a:r>
              <a:rPr lang="cs-CZ" dirty="0" smtClean="0"/>
              <a:t> líčení hrdinských činů makedonského 	      krále Alexandra Velikého, zde zobrazen       	      jako rytíř, ideál středověkého panovníka</a:t>
            </a:r>
          </a:p>
          <a:p>
            <a:pPr>
              <a:buNone/>
            </a:pPr>
            <a:r>
              <a:rPr lang="cs-CZ" dirty="0" smtClean="0"/>
              <a:t>            -  děj zasazen do českého prostředí</a:t>
            </a:r>
          </a:p>
          <a:p>
            <a:pPr>
              <a:buNone/>
            </a:pPr>
            <a:r>
              <a:rPr lang="cs-CZ" b="1" dirty="0" smtClean="0"/>
              <a:t>Kompozice</a:t>
            </a:r>
            <a:r>
              <a:rPr lang="cs-CZ" dirty="0" smtClean="0"/>
              <a:t> - předmluva, výklad Alexandrova 		    původu, hrdinské činy, smrt</a:t>
            </a:r>
          </a:p>
          <a:p>
            <a:pPr>
              <a:buNone/>
            </a:pPr>
            <a:r>
              <a:rPr lang="cs-CZ" b="1" dirty="0" smtClean="0"/>
              <a:t>Význam</a:t>
            </a:r>
            <a:r>
              <a:rPr lang="cs-CZ" dirty="0" smtClean="0"/>
              <a:t> - formální dokonalost (je důkazem 		        vyspělosti českého jazyka)</a:t>
            </a:r>
          </a:p>
          <a:p>
            <a:pPr>
              <a:buNone/>
            </a:pPr>
            <a:r>
              <a:rPr lang="cs-CZ" dirty="0" smtClean="0"/>
              <a:t>                - politický význam v době vzniku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dirty="0" smtClean="0"/>
              <a:t>Alexandreida – ukázka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Aristotelés</a:t>
            </a:r>
            <a:r>
              <a:rPr lang="cs-CZ" sz="2700" dirty="0" smtClean="0"/>
              <a:t> dává rady Alexandrovi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err="1" smtClean="0"/>
              <a:t>Poslúchaj</a:t>
            </a:r>
            <a:r>
              <a:rPr lang="cs-CZ" sz="2400" dirty="0" smtClean="0"/>
              <a:t> mne tuto sada,</a:t>
            </a:r>
          </a:p>
          <a:p>
            <a:pPr>
              <a:buNone/>
            </a:pPr>
            <a:r>
              <a:rPr lang="cs-CZ" sz="2400" dirty="0" err="1" smtClean="0"/>
              <a:t>toť</a:t>
            </a:r>
            <a:r>
              <a:rPr lang="cs-CZ" sz="2400" dirty="0" smtClean="0"/>
              <a:t> jest </a:t>
            </a:r>
            <a:r>
              <a:rPr lang="cs-CZ" sz="2400" dirty="0" err="1" smtClean="0"/>
              <a:t>mojě</a:t>
            </a:r>
            <a:r>
              <a:rPr lang="cs-CZ" sz="2400" dirty="0" smtClean="0"/>
              <a:t> </a:t>
            </a:r>
            <a:r>
              <a:rPr lang="cs-CZ" sz="2400" dirty="0" err="1" smtClean="0"/>
              <a:t>prvnie</a:t>
            </a:r>
            <a:r>
              <a:rPr lang="cs-CZ" sz="2400" dirty="0" smtClean="0"/>
              <a:t> rada:</a:t>
            </a:r>
          </a:p>
          <a:p>
            <a:pPr>
              <a:buNone/>
            </a:pPr>
            <a:r>
              <a:rPr lang="cs-CZ" sz="2400" dirty="0" err="1" smtClean="0"/>
              <a:t>Jměj</a:t>
            </a:r>
            <a:r>
              <a:rPr lang="cs-CZ" sz="2400" dirty="0" smtClean="0"/>
              <a:t> </a:t>
            </a:r>
            <a:r>
              <a:rPr lang="cs-CZ" sz="2400" dirty="0" err="1" smtClean="0"/>
              <a:t>dvor</a:t>
            </a:r>
            <a:r>
              <a:rPr lang="cs-CZ" sz="2400" dirty="0" smtClean="0"/>
              <a:t> </a:t>
            </a:r>
            <a:r>
              <a:rPr lang="cs-CZ" sz="2400" dirty="0" err="1" smtClean="0"/>
              <a:t>svój</a:t>
            </a:r>
            <a:r>
              <a:rPr lang="cs-CZ" sz="2400" dirty="0" smtClean="0"/>
              <a:t> po </a:t>
            </a:r>
            <a:r>
              <a:rPr lang="cs-CZ" sz="2400" dirty="0" err="1" smtClean="0"/>
              <a:t>kněžskéj</a:t>
            </a:r>
            <a:r>
              <a:rPr lang="cs-CZ" sz="2400" dirty="0" smtClean="0"/>
              <a:t> vnadě,</a:t>
            </a:r>
          </a:p>
          <a:p>
            <a:pPr>
              <a:buNone/>
            </a:pPr>
            <a:r>
              <a:rPr lang="cs-CZ" sz="2400" dirty="0" smtClean="0"/>
              <a:t>své </a:t>
            </a:r>
            <a:r>
              <a:rPr lang="cs-CZ" sz="2400" dirty="0" err="1" smtClean="0"/>
              <a:t>šlechticě</a:t>
            </a:r>
            <a:r>
              <a:rPr lang="cs-CZ" sz="2400" dirty="0" smtClean="0"/>
              <a:t>  </a:t>
            </a:r>
            <a:r>
              <a:rPr lang="cs-CZ" sz="2400" dirty="0" err="1" smtClean="0"/>
              <a:t>jměj</a:t>
            </a:r>
            <a:r>
              <a:rPr lang="cs-CZ" sz="2400" dirty="0" smtClean="0"/>
              <a:t> v </a:t>
            </a:r>
            <a:r>
              <a:rPr lang="cs-CZ" sz="2400" dirty="0" err="1" smtClean="0"/>
              <a:t>svéj</a:t>
            </a:r>
            <a:r>
              <a:rPr lang="cs-CZ" sz="2400" dirty="0" smtClean="0"/>
              <a:t> radě:</a:t>
            </a:r>
          </a:p>
          <a:p>
            <a:pPr>
              <a:buNone/>
            </a:pPr>
            <a:r>
              <a:rPr lang="cs-CZ" sz="2400" dirty="0" err="1" smtClean="0"/>
              <a:t>Chovaj</a:t>
            </a:r>
            <a:r>
              <a:rPr lang="cs-CZ" sz="2400" dirty="0" smtClean="0"/>
              <a:t> </a:t>
            </a:r>
            <a:r>
              <a:rPr lang="cs-CZ" sz="2400" dirty="0" err="1" smtClean="0"/>
              <a:t>sě</a:t>
            </a:r>
            <a:r>
              <a:rPr lang="cs-CZ" sz="2400" dirty="0" smtClean="0"/>
              <a:t> </a:t>
            </a:r>
            <a:r>
              <a:rPr lang="cs-CZ" sz="2400" dirty="0" err="1" smtClean="0"/>
              <a:t>obojetníkóv</a:t>
            </a:r>
            <a:r>
              <a:rPr lang="cs-CZ" sz="2400" dirty="0" smtClean="0"/>
              <a:t>,</a:t>
            </a:r>
          </a:p>
          <a:p>
            <a:pPr>
              <a:buNone/>
            </a:pPr>
            <a:r>
              <a:rPr lang="cs-CZ" sz="2400" dirty="0" err="1" smtClean="0"/>
              <a:t>hospodnie</a:t>
            </a:r>
            <a:r>
              <a:rPr lang="cs-CZ" sz="2400" dirty="0" smtClean="0"/>
              <a:t> </a:t>
            </a:r>
            <a:r>
              <a:rPr lang="cs-CZ" sz="2400" dirty="0" err="1" smtClean="0"/>
              <a:t>čsti</a:t>
            </a:r>
            <a:r>
              <a:rPr lang="cs-CZ" sz="2400" dirty="0" smtClean="0"/>
              <a:t> </a:t>
            </a:r>
            <a:r>
              <a:rPr lang="cs-CZ" sz="2400" dirty="0" err="1" smtClean="0"/>
              <a:t>proradníkóv</a:t>
            </a:r>
            <a:r>
              <a:rPr lang="cs-CZ" sz="2400" dirty="0" smtClean="0"/>
              <a:t>!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Ti toho </a:t>
            </a:r>
            <a:r>
              <a:rPr lang="cs-CZ" sz="2400" dirty="0" err="1" smtClean="0"/>
              <a:t>jsú</a:t>
            </a:r>
            <a:r>
              <a:rPr lang="cs-CZ" sz="2400" dirty="0" smtClean="0"/>
              <a:t> </a:t>
            </a:r>
            <a:r>
              <a:rPr lang="cs-CZ" sz="2400" dirty="0" err="1" smtClean="0"/>
              <a:t>obyčějě</a:t>
            </a:r>
            <a:r>
              <a:rPr lang="cs-CZ" sz="2400" dirty="0" smtClean="0"/>
              <a:t>:</a:t>
            </a:r>
          </a:p>
          <a:p>
            <a:pPr>
              <a:buNone/>
            </a:pPr>
            <a:r>
              <a:rPr lang="cs-CZ" sz="2400" dirty="0" smtClean="0"/>
              <a:t>oko </a:t>
            </a:r>
            <a:r>
              <a:rPr lang="cs-CZ" sz="2400" dirty="0" err="1" smtClean="0"/>
              <a:t>sě</a:t>
            </a:r>
            <a:r>
              <a:rPr lang="cs-CZ" sz="2400" dirty="0" smtClean="0"/>
              <a:t> jich </a:t>
            </a:r>
            <a:r>
              <a:rPr lang="cs-CZ" sz="2400" dirty="0" err="1" smtClean="0"/>
              <a:t>vešdy</a:t>
            </a:r>
            <a:r>
              <a:rPr lang="cs-CZ" sz="2400" dirty="0" smtClean="0"/>
              <a:t> směje,</a:t>
            </a:r>
          </a:p>
          <a:p>
            <a:pPr>
              <a:buNone/>
            </a:pPr>
            <a:r>
              <a:rPr lang="cs-CZ" sz="2400" dirty="0" smtClean="0"/>
              <a:t>jazyk </a:t>
            </a:r>
            <a:r>
              <a:rPr lang="cs-CZ" sz="2400" dirty="0" err="1" smtClean="0"/>
              <a:t>jmajú</a:t>
            </a:r>
            <a:r>
              <a:rPr lang="cs-CZ" sz="2400" dirty="0" smtClean="0"/>
              <a:t> </a:t>
            </a:r>
            <a:r>
              <a:rPr lang="cs-CZ" sz="2400" dirty="0" err="1" smtClean="0"/>
              <a:t>vňuž</a:t>
            </a:r>
            <a:r>
              <a:rPr lang="cs-CZ" sz="2400" dirty="0" smtClean="0"/>
              <a:t> meč v sobě,</a:t>
            </a:r>
          </a:p>
          <a:p>
            <a:pPr>
              <a:buNone/>
            </a:pPr>
            <a:r>
              <a:rPr lang="cs-CZ" sz="2400" dirty="0" smtClean="0"/>
              <a:t>jenž seče straně na obě.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20072" y="1628800"/>
            <a:ext cx="346253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/>
              <a:t>   </a:t>
            </a:r>
            <a:r>
              <a:rPr lang="cs-CZ" sz="2400" dirty="0" err="1" smtClean="0"/>
              <a:t>sedna</a:t>
            </a:r>
            <a:r>
              <a:rPr lang="cs-CZ" sz="2400" dirty="0" smtClean="0"/>
              <a:t> si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podle knížecího mravu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</a:t>
            </a:r>
            <a:r>
              <a:rPr lang="cs-CZ" sz="2400" dirty="0" err="1" smtClean="0"/>
              <a:t>střez</a:t>
            </a:r>
            <a:r>
              <a:rPr lang="cs-CZ" sz="2400" dirty="0" smtClean="0"/>
              <a:t> se</a:t>
            </a:r>
          </a:p>
          <a:p>
            <a:pPr>
              <a:buNone/>
            </a:pPr>
            <a:r>
              <a:rPr lang="cs-CZ" sz="2400" dirty="0" smtClean="0"/>
              <a:t>    zrádců pánovy cti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jako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3779912" cy="100811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pokračování ukázky                             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3960440" cy="3096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Z </a:t>
            </a:r>
            <a:r>
              <a:rPr lang="cs-CZ" sz="2400" dirty="0" err="1" smtClean="0"/>
              <a:t>chlapieho</a:t>
            </a:r>
            <a:r>
              <a:rPr lang="cs-CZ" sz="2400" dirty="0" smtClean="0"/>
              <a:t> </a:t>
            </a:r>
            <a:r>
              <a:rPr lang="cs-CZ" sz="2400" dirty="0" err="1" smtClean="0"/>
              <a:t>řáda</a:t>
            </a:r>
            <a:r>
              <a:rPr lang="cs-CZ" sz="2400" dirty="0" smtClean="0"/>
              <a:t> nikoli</a:t>
            </a:r>
          </a:p>
          <a:p>
            <a:pPr>
              <a:buNone/>
            </a:pPr>
            <a:r>
              <a:rPr lang="cs-CZ" sz="2400" dirty="0" smtClean="0"/>
              <a:t>i jednoho v čest nevoli:</a:t>
            </a:r>
          </a:p>
          <a:p>
            <a:pPr>
              <a:buNone/>
            </a:pPr>
            <a:r>
              <a:rPr lang="cs-CZ" sz="2400" dirty="0" smtClean="0"/>
              <a:t>nebo chlap, když jest povýšen,</a:t>
            </a:r>
          </a:p>
          <a:p>
            <a:pPr>
              <a:buNone/>
            </a:pPr>
            <a:r>
              <a:rPr lang="cs-CZ" sz="2400" dirty="0" smtClean="0"/>
              <a:t>nesnadně bude utišen:</a:t>
            </a:r>
          </a:p>
          <a:p>
            <a:pPr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zlé kolo 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</a:rPr>
              <a:t>najviece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skřípá,</a:t>
            </a:r>
          </a:p>
          <a:p>
            <a:pPr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malý had 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</a:rPr>
              <a:t>najviece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sípá</a:t>
            </a:r>
          </a:p>
          <a:p>
            <a:pPr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</a:rPr>
              <a:t>chlápě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</a:rPr>
              <a:t>najviece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</a:rPr>
              <a:t>chlípá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>
              <a:buNone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412776"/>
            <a:ext cx="3888432" cy="3096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     ze stavu neurozených</a:t>
            </a:r>
          </a:p>
          <a:p>
            <a:pPr>
              <a:buNone/>
            </a:pPr>
            <a:r>
              <a:rPr lang="cs-CZ" sz="2400" dirty="0" smtClean="0"/>
              <a:t>     úřad</a:t>
            </a:r>
          </a:p>
          <a:p>
            <a:pPr>
              <a:buNone/>
            </a:pPr>
            <a:r>
              <a:rPr lang="cs-CZ" sz="2400" dirty="0" smtClean="0"/>
              <a:t>     neboť</a:t>
            </a:r>
          </a:p>
          <a:p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 vede si zpupně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5013176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/>
              <a:t>Pozn.</a:t>
            </a:r>
            <a:r>
              <a:rPr lang="cs-CZ" dirty="0" smtClean="0"/>
              <a:t>:  Skladba má vysokou uměleckou hodnotu. Je psána pravidelným osmislabičným veršem (</a:t>
            </a:r>
            <a:r>
              <a:rPr lang="cs-CZ" dirty="0" err="1" smtClean="0"/>
              <a:t>oktosylabem</a:t>
            </a:r>
            <a:r>
              <a:rPr lang="cs-CZ" dirty="0" smtClean="0"/>
              <a:t>) se </a:t>
            </a:r>
            <a:r>
              <a:rPr lang="cs-CZ" smtClean="0"/>
              <a:t>sdruženým rýmem, </a:t>
            </a:r>
            <a:r>
              <a:rPr lang="cs-CZ" dirty="0" smtClean="0"/>
              <a:t>obsahuje gnómická trojverší. Zachovala se asi třetina textu v 9 zlomcích,  tedy asi 3000 veršů.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56176" y="551723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Gnóma = moralizující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                 průpověď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2617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Dalimilova kronika</a:t>
            </a:r>
            <a:r>
              <a:rPr lang="cs-CZ" b="1" dirty="0" smtClean="0"/>
              <a:t>                       </a:t>
            </a:r>
            <a:r>
              <a:rPr lang="cs-CZ" sz="2800" b="1" dirty="0" err="1" smtClean="0"/>
              <a:t>Kronika</a:t>
            </a:r>
            <a:r>
              <a:rPr lang="cs-CZ" sz="2800" b="1" dirty="0" smtClean="0"/>
              <a:t> tak řečeného Dalimila</a:t>
            </a:r>
            <a:endParaRPr lang="cs-CZ" b="1" dirty="0"/>
          </a:p>
        </p:txBody>
      </p:sp>
      <p:pic>
        <p:nvPicPr>
          <p:cNvPr id="1026" name="Picture 2" descr="C:\Documents and Settings\ruzickova\Plocha\1310614_209680_dalimil_titul_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840"/>
            <a:ext cx="7610172" cy="403339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164288" y="60212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Obr. č.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808</Words>
  <Application>Microsoft Office PowerPoint</Application>
  <PresentationFormat>Předvádění na obrazovce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Prezentace aplikace PowerPoint</vt:lpstr>
      <vt:lpstr>Prezentace aplikace PowerPoint</vt:lpstr>
      <vt:lpstr>Počátky česky psané literatury (konec 13. a počátek 14. stol.)</vt:lpstr>
      <vt:lpstr>Obsah a jazyk literárních děl</vt:lpstr>
      <vt:lpstr>Alexandreida   </vt:lpstr>
      <vt:lpstr>Prezentace aplikace PowerPoint</vt:lpstr>
      <vt:lpstr>Alexandreida – ukázka Aristotelés dává rady Alexandrovi</vt:lpstr>
      <vt:lpstr>pokračování ukázky                                 </vt:lpstr>
      <vt:lpstr>Dalimilova kronika                       Kronika tak řečeného Dalimila</vt:lpstr>
      <vt:lpstr>Dalimilova kronika</vt:lpstr>
      <vt:lpstr>Prezentace aplikace PowerPoint</vt:lpstr>
      <vt:lpstr>Dalimilova kronika - ukázka</vt:lpstr>
      <vt:lpstr>                                  Památky nevyčíslitelné           hodnoty</vt:lpstr>
      <vt:lpstr>Duchovní lyrika     /13. – pol. 14. stol./</vt:lpstr>
      <vt:lpstr>Zdroje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ruzickova</dc:creator>
  <cp:lastModifiedBy>ONDRA</cp:lastModifiedBy>
  <cp:revision>129</cp:revision>
  <dcterms:created xsi:type="dcterms:W3CDTF">2012-12-11T05:50:54Z</dcterms:created>
  <dcterms:modified xsi:type="dcterms:W3CDTF">2013-09-30T20:34:48Z</dcterms:modified>
</cp:coreProperties>
</file>