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57" r:id="rId4"/>
    <p:sldId id="264" r:id="rId5"/>
    <p:sldId id="258" r:id="rId6"/>
    <p:sldId id="260" r:id="rId7"/>
    <p:sldId id="261" r:id="rId8"/>
    <p:sldId id="267" r:id="rId9"/>
    <p:sldId id="262" r:id="rId10"/>
    <p:sldId id="266" r:id="rId11"/>
    <p:sldId id="263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>
      <p:cViewPr>
        <p:scale>
          <a:sx n="81" d="100"/>
          <a:sy n="81" d="100"/>
        </p:scale>
        <p:origin x="-102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B216B-583F-4AAF-88CE-902FF4D33048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C89BC-DA68-4A2C-A4AF-C18F2CA891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931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C89BC-DA68-4A2C-A4AF-C18F2CA8918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91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5560E-485E-4FF6-B255-52EF9C28CE64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A1A72-1FF9-4310-AF56-54E5BE88120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letnik.cz/mistopisny-rejstrik/praha/praha-1-centrum-stare-mesto-josefov-mala/1170-betlemska-kaple/" TargetMode="External"/><Relationship Id="rId2" Type="http://schemas.openxmlformats.org/officeDocument/2006/relationships/hyperlink" Target="http://www.brejle.net/svet-kolem-me/32787/attachment/mistr-jan-hus-hans-holbein-m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louny.cz/cykloweb/index.aspx?show=art&amp;id=1572" TargetMode="External"/><Relationship Id="rId4" Type="http://schemas.openxmlformats.org/officeDocument/2006/relationships/hyperlink" Target="http://www.mikulov.cz/turistika/kongresy-a-konference/predstaveni-region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442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1752600"/>
          </a:xfrm>
        </p:spPr>
        <p:txBody>
          <a:bodyPr>
            <a:normAutofit/>
          </a:bodyPr>
          <a:lstStyle/>
          <a:p>
            <a:r>
              <a:rPr lang="cs-CZ" sz="2000" dirty="0"/>
              <a:t>Střední průmyslová škola, Mladá Boleslav, Havlíčkova 456</a:t>
            </a:r>
          </a:p>
          <a:p>
            <a:r>
              <a:rPr lang="cs-CZ" sz="2000" dirty="0"/>
              <a:t>CZ.1.07/1.5.00/34.0861</a:t>
            </a:r>
          </a:p>
          <a:p>
            <a:r>
              <a:rPr lang="cs-CZ" sz="2000" dirty="0"/>
              <a:t>MODERNIZACE VÝUKY</a:t>
            </a:r>
          </a:p>
          <a:p>
            <a:endParaRPr lang="cs-CZ" sz="2000" dirty="0"/>
          </a:p>
        </p:txBody>
      </p:sp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844408" cy="1542033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Jan Hus</a:t>
            </a:r>
            <a:br>
              <a:rPr lang="cs-CZ" sz="4000" b="1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700" dirty="0"/>
              <a:t>Mgr. Ludmila Růžičková</a:t>
            </a:r>
            <a:r>
              <a:rPr lang="cs-CZ" sz="3600" dirty="0"/>
              <a:t/>
            </a:r>
            <a:br>
              <a:rPr lang="cs-CZ" sz="3600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Místa, kde </a:t>
            </a:r>
            <a:r>
              <a:rPr lang="cs-CZ" smtClean="0"/>
              <a:t>Hus kázal</a:t>
            </a:r>
            <a:endParaRPr lang="cs-CZ"/>
          </a:p>
        </p:txBody>
      </p:sp>
      <p:pic>
        <p:nvPicPr>
          <p:cNvPr id="1026" name="Picture 2" descr="C:\Documents and Settings\ruzickova\Plocha\kozí hráde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4038600" cy="2698009"/>
          </a:xfrm>
          <a:prstGeom prst="rect">
            <a:avLst/>
          </a:prstGeom>
          <a:noFill/>
        </p:spPr>
      </p:pic>
      <p:pic>
        <p:nvPicPr>
          <p:cNvPr id="1027" name="Picture 3" descr="C:\Documents and Settings\ruzickova\Plocha\krakovec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28800"/>
            <a:ext cx="4127008" cy="2711608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323528" y="429309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KOZÍ  HRÁDEK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572000" y="429309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KRAKOVEC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75856" y="43651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Obr. č. 3 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524328" y="43651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Obr. č. 4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Kostnický koncil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r. 1414 odjel Hus do Kostnice na koncil, kde chtěl obhájit své učení, to mu však nebylo umožněno</a:t>
            </a:r>
          </a:p>
          <a:p>
            <a:r>
              <a:rPr lang="cs-CZ" dirty="0" smtClean="0"/>
              <a:t>poté, co odmítl své učení odvolat, byl prohlášen za kacíře a 6.7.1415 upálen</a:t>
            </a:r>
          </a:p>
          <a:p>
            <a:r>
              <a:rPr lang="cs-CZ" dirty="0" smtClean="0"/>
              <a:t>jeho smrt vyvolala v Čechách bouře nevole a stala se impulsem pro vypuknutí husitského hnutí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000" dirty="0"/>
              <a:t>SOCHROVÁ, M. </a:t>
            </a:r>
            <a:r>
              <a:rPr lang="cs-CZ" sz="2000" i="1" dirty="0"/>
              <a:t>Čítanka I. k Literatuře v kostce pro SŠ</a:t>
            </a:r>
            <a:r>
              <a:rPr lang="cs-CZ" sz="2000" dirty="0"/>
              <a:t>. 1. vyd. Havlíčkův Brod: FRAGMENT, 2007. ISBN 978-80-253-0186-9.</a:t>
            </a:r>
          </a:p>
          <a:p>
            <a:r>
              <a:rPr lang="cs-CZ" sz="2000" dirty="0" smtClean="0"/>
              <a:t>Obr. č. 1 - </a:t>
            </a:r>
            <a:r>
              <a:rPr lang="cs-CZ" sz="2000" i="1" dirty="0"/>
              <a:t>Brejle.net</a:t>
            </a:r>
            <a:r>
              <a:rPr lang="cs-CZ" sz="2000" dirty="0" smtClean="0"/>
              <a:t>: [online] [vid.21.9.2013] Dostupné z: </a:t>
            </a:r>
            <a:r>
              <a:rPr lang="cs-CZ" sz="2000" dirty="0" smtClean="0">
                <a:hlinkClick r:id="rId2"/>
              </a:rPr>
              <a:t>http</a:t>
            </a:r>
            <a:r>
              <a:rPr lang="cs-CZ" sz="2000" dirty="0" smtClean="0">
                <a:hlinkClick r:id="rId2"/>
              </a:rPr>
              <a:t>://www.brejle.net/svet-kolem-me/32787/attachment/mistr-jan-hus-hans-holbein-ml</a:t>
            </a:r>
            <a:r>
              <a:rPr lang="cs-CZ" sz="2000" dirty="0" smtClean="0">
                <a:hlinkClick r:id="rId2"/>
              </a:rPr>
              <a:t>/</a:t>
            </a:r>
            <a:endParaRPr lang="cs-CZ" sz="2000" dirty="0" smtClean="0"/>
          </a:p>
          <a:p>
            <a:r>
              <a:rPr lang="cs-CZ" sz="2000" dirty="0" smtClean="0"/>
              <a:t>Obr. č. 2 </a:t>
            </a:r>
            <a:r>
              <a:rPr lang="cs-CZ" sz="2000" dirty="0"/>
              <a:t>-</a:t>
            </a:r>
            <a:r>
              <a:rPr lang="cs-CZ" sz="2000" dirty="0" smtClean="0"/>
              <a:t> </a:t>
            </a:r>
            <a:r>
              <a:rPr lang="cs-CZ" sz="2000" i="1" dirty="0" smtClean="0"/>
              <a:t>vyletník.cz</a:t>
            </a:r>
            <a:r>
              <a:rPr lang="cs-CZ" sz="2000" dirty="0" smtClean="0"/>
              <a:t>: </a:t>
            </a:r>
            <a:r>
              <a:rPr lang="cs-CZ" sz="2000" dirty="0"/>
              <a:t>[online] [vid.21.9.2013] Dostupné z: </a:t>
            </a:r>
            <a:r>
              <a:rPr lang="cs-CZ" sz="2000" dirty="0">
                <a:hlinkClick r:id="rId3"/>
              </a:rPr>
              <a:t>http</a:t>
            </a:r>
            <a:r>
              <a:rPr lang="cs-CZ" sz="2000" dirty="0" smtClean="0">
                <a:hlinkClick r:id="rId3"/>
              </a:rPr>
              <a:t>://www.vyletnik.cz/mistopisny-rejstrik/praha/praha-1-centrum-stare-mesto-josefov-mala/1170-betlemska-kaple</a:t>
            </a:r>
            <a:r>
              <a:rPr lang="cs-CZ" sz="2000" dirty="0" smtClean="0">
                <a:hlinkClick r:id="rId3"/>
              </a:rPr>
              <a:t>/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Obr. č. 3 - </a:t>
            </a:r>
            <a:r>
              <a:rPr lang="cs-CZ" sz="2000" i="1" dirty="0" smtClean="0"/>
              <a:t>mikulov</a:t>
            </a:r>
            <a:r>
              <a:rPr lang="cs-CZ" sz="2000" i="1" dirty="0" smtClean="0"/>
              <a:t>.cz</a:t>
            </a:r>
            <a:r>
              <a:rPr lang="cs-CZ" sz="2000" dirty="0"/>
              <a:t>: [online] [vid.21.9.2013] Dostupné z: </a:t>
            </a:r>
            <a:r>
              <a:rPr lang="cs-CZ" sz="2000" dirty="0">
                <a:hlinkClick r:id="rId4"/>
              </a:rPr>
              <a:t>http</a:t>
            </a:r>
            <a:r>
              <a:rPr lang="cs-CZ" sz="2000" dirty="0" smtClean="0">
                <a:hlinkClick r:id="rId4"/>
              </a:rPr>
              <a:t>://www.mikulov.cz/turistika/kongresy-a-konference/predstaveni-regionu</a:t>
            </a:r>
            <a:r>
              <a:rPr lang="cs-CZ" sz="2000" dirty="0" smtClean="0">
                <a:hlinkClick r:id="rId4"/>
              </a:rPr>
              <a:t>/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Obr. č. 4 - </a:t>
            </a:r>
            <a:r>
              <a:rPr lang="cs-CZ" sz="2000" i="1" dirty="0" smtClean="0"/>
              <a:t>ilouny</a:t>
            </a:r>
            <a:r>
              <a:rPr lang="cs-CZ" sz="2000" i="1" dirty="0" smtClean="0"/>
              <a:t>.cz</a:t>
            </a:r>
            <a:r>
              <a:rPr lang="cs-CZ" sz="2000" dirty="0"/>
              <a:t>: [online] [vid.21.9.2013] Dostupné z: </a:t>
            </a:r>
            <a:r>
              <a:rPr lang="cs-CZ" sz="2000" dirty="0">
                <a:hlinkClick r:id="rId5"/>
              </a:rPr>
              <a:t>http</a:t>
            </a:r>
            <a:r>
              <a:rPr lang="cs-CZ" sz="2000" dirty="0" smtClean="0">
                <a:hlinkClick r:id="rId5"/>
              </a:rPr>
              <a:t>://</a:t>
            </a:r>
            <a:r>
              <a:rPr lang="cs-CZ" sz="2000" dirty="0" smtClean="0">
                <a:hlinkClick r:id="rId5"/>
              </a:rPr>
              <a:t>www.ilouny.cz/cykloweb/index.aspx?show=art&amp;id=1572</a:t>
            </a:r>
            <a:endParaRPr lang="cs-CZ" sz="2000" dirty="0" smtClean="0"/>
          </a:p>
          <a:p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Anotace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Předmět:</a:t>
            </a:r>
            <a:r>
              <a:rPr lang="cs-CZ" dirty="0" smtClean="0"/>
              <a:t> </a:t>
            </a:r>
            <a:r>
              <a:rPr lang="cs-CZ" i="1" dirty="0" smtClean="0"/>
              <a:t>český jazyk a literatura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Ročník: </a:t>
            </a:r>
            <a:r>
              <a:rPr lang="cs-CZ" i="1" dirty="0" smtClean="0"/>
              <a:t>I. ročník SŠ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Tematický celek: </a:t>
            </a:r>
            <a:r>
              <a:rPr lang="cs-CZ" i="1" dirty="0" smtClean="0"/>
              <a:t>Počátky české literatury do doby   		          veleslavínské</a:t>
            </a:r>
          </a:p>
          <a:p>
            <a:pPr marL="0" indent="0">
              <a:buNone/>
            </a:pPr>
            <a:r>
              <a:rPr lang="cs-CZ" b="1" dirty="0" smtClean="0"/>
              <a:t>Klíčová slova: </a:t>
            </a:r>
            <a:r>
              <a:rPr lang="cs-CZ" i="1" dirty="0" smtClean="0"/>
              <a:t>křesťanství, staroslověnština, 		                   hlaholice, legenda, duchovní pís</a:t>
            </a:r>
            <a:r>
              <a:rPr lang="cs-CZ" dirty="0" smtClean="0"/>
              <a:t>eň</a:t>
            </a:r>
          </a:p>
          <a:p>
            <a:pPr marL="0" indent="0">
              <a:buNone/>
            </a:pPr>
            <a:r>
              <a:rPr lang="cs-CZ" b="1" dirty="0" smtClean="0"/>
              <a:t>Forma:</a:t>
            </a:r>
            <a:r>
              <a:rPr lang="cs-CZ" dirty="0" smtClean="0"/>
              <a:t> </a:t>
            </a:r>
            <a:r>
              <a:rPr lang="cs-CZ" i="1" dirty="0" smtClean="0"/>
              <a:t>výklad</a:t>
            </a: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b="1" dirty="0" smtClean="0"/>
              <a:t>Datum vytvoření: </a:t>
            </a:r>
            <a:r>
              <a:rPr lang="cs-CZ" i="1" dirty="0" smtClean="0"/>
              <a:t>22. 9. 2012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Jan Hus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</a:t>
            </a:r>
            <a:r>
              <a:rPr lang="cs-CZ" dirty="0" smtClean="0"/>
              <a:t>arozen v Husinci          u Prachatic</a:t>
            </a:r>
          </a:p>
          <a:p>
            <a:r>
              <a:rPr lang="cs-CZ" dirty="0"/>
              <a:t>p</a:t>
            </a:r>
            <a:r>
              <a:rPr lang="cs-CZ" dirty="0" smtClean="0"/>
              <a:t>ůsobil jako mistr, později rektor Karlovy univerzity</a:t>
            </a:r>
          </a:p>
          <a:p>
            <a:r>
              <a:rPr lang="cs-CZ" dirty="0"/>
              <a:t>z</a:t>
            </a:r>
            <a:r>
              <a:rPr lang="cs-CZ" dirty="0" smtClean="0"/>
              <a:t>asloužil se o vydání Dekretu kutnohorského </a:t>
            </a:r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(upravoval počet hlasů na UK ve prospěch Čechů)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6" name="Picture 2" descr="http://t1.gstatic.com/images?q=tbn:ANd9GcS31ycll6U7NqvKR5ec0ELY4J8kJDnJ-J5mVQQwgb2Q8Czm4pdO0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772816"/>
            <a:ext cx="2664296" cy="3374504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7092280" y="51571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č. 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mistr</a:t>
            </a:r>
            <a:r>
              <a:rPr lang="cs-CZ" dirty="0" smtClean="0"/>
              <a:t> – označení pro historický akademický 	       	    titul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800" dirty="0" smtClean="0"/>
              <a:t> Pravopis:                                                                             píše se s malým počátečním písmenem                     	např.:  O vydání Dekretu kutnohorského se 			  zasloužil mistr Jan Hus.       	       </a:t>
            </a:r>
          </a:p>
          <a:p>
            <a:pPr>
              <a:buNone/>
            </a:pPr>
            <a:r>
              <a:rPr lang="cs-CZ" sz="2800" dirty="0" smtClean="0"/>
              <a:t>    je také možné užít zkratku … se zasloužil</a:t>
            </a:r>
            <a:r>
              <a:rPr lang="cs-CZ" dirty="0" smtClean="0"/>
              <a:t> </a:t>
            </a:r>
            <a:r>
              <a:rPr lang="cs-CZ" sz="2800" dirty="0" smtClean="0"/>
              <a:t>M. Jan Hus.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Kázání M. Jana Husa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avazuje na </a:t>
            </a:r>
            <a:r>
              <a:rPr lang="cs-CZ" dirty="0" err="1" smtClean="0"/>
              <a:t>angl</a:t>
            </a:r>
            <a:r>
              <a:rPr lang="cs-CZ" dirty="0" smtClean="0"/>
              <a:t>. teologa Johna </a:t>
            </a:r>
            <a:r>
              <a:rPr lang="cs-CZ" dirty="0" err="1" smtClean="0"/>
              <a:t>Wickliffa</a:t>
            </a:r>
            <a:endParaRPr lang="cs-CZ" dirty="0" smtClean="0"/>
          </a:p>
          <a:p>
            <a:r>
              <a:rPr lang="cs-CZ" dirty="0"/>
              <a:t>u</a:t>
            </a:r>
            <a:r>
              <a:rPr lang="cs-CZ" dirty="0" smtClean="0"/>
              <a:t>siluje o reformu katolické církve</a:t>
            </a:r>
          </a:p>
          <a:p>
            <a:r>
              <a:rPr lang="cs-CZ" dirty="0"/>
              <a:t>k</a:t>
            </a:r>
            <a:r>
              <a:rPr lang="cs-CZ" dirty="0" smtClean="0"/>
              <a:t>ritizuje zejména prodávání odpustků a církevní hodnostáře</a:t>
            </a:r>
          </a:p>
          <a:p>
            <a:r>
              <a:rPr lang="cs-CZ" dirty="0" smtClean="0"/>
              <a:t>vyzývá k následování Bible</a:t>
            </a:r>
            <a:endParaRPr lang="cs-CZ" dirty="0"/>
          </a:p>
        </p:txBody>
      </p:sp>
      <p:pic>
        <p:nvPicPr>
          <p:cNvPr id="6" name="Zástupný symbol pro obsah 5" descr="betlémská kapl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94212" y="2132856"/>
            <a:ext cx="3992587" cy="3500999"/>
          </a:xfrm>
        </p:spPr>
      </p:pic>
      <p:sp>
        <p:nvSpPr>
          <p:cNvPr id="7" name="TextovéPole 6"/>
          <p:cNvSpPr txBox="1"/>
          <p:nvPr/>
        </p:nvSpPr>
        <p:spPr>
          <a:xfrm>
            <a:off x="7524328" y="5661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č.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Spisy M. Jana Husa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sz="3200" b="1" dirty="0" smtClean="0"/>
              <a:t>LATINSKY</a:t>
            </a:r>
          </a:p>
          <a:p>
            <a:pPr>
              <a:buNone/>
            </a:pPr>
            <a:r>
              <a:rPr lang="cs-CZ" b="1" dirty="0" smtClean="0"/>
              <a:t>    O církvi </a:t>
            </a:r>
            <a:r>
              <a:rPr lang="cs-CZ" dirty="0" smtClean="0"/>
              <a:t>(De </a:t>
            </a:r>
            <a:r>
              <a:rPr lang="cs-CZ" dirty="0" err="1" smtClean="0"/>
              <a:t>eccelsia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 hlavu církve označil Hus Ježíše Krista, nikoli papeže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(= lidé nejsou povinni poslouchat jeho nařízení, pokud jsou v rozporu s Biblí)</a:t>
            </a:r>
            <a:endParaRPr lang="cs-CZ" dirty="0" smtClean="0"/>
          </a:p>
          <a:p>
            <a:r>
              <a:rPr lang="cs-CZ" dirty="0" smtClean="0"/>
              <a:t>kritika odpustků</a:t>
            </a:r>
          </a:p>
          <a:p>
            <a:pPr>
              <a:buNone/>
            </a:pPr>
            <a:endParaRPr lang="cs-CZ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O pravopise českém</a:t>
            </a:r>
          </a:p>
          <a:p>
            <a:pPr>
              <a:buNone/>
            </a:pPr>
            <a:r>
              <a:rPr lang="cs-CZ" dirty="0" smtClean="0"/>
              <a:t>    (De </a:t>
            </a:r>
            <a:r>
              <a:rPr lang="cs-CZ" dirty="0" err="1" smtClean="0"/>
              <a:t>orthographia</a:t>
            </a:r>
            <a:r>
              <a:rPr lang="cs-CZ" dirty="0" smtClean="0"/>
              <a:t> </a:t>
            </a:r>
            <a:r>
              <a:rPr lang="cs-CZ" dirty="0" err="1" smtClean="0"/>
              <a:t>bohemica</a:t>
            </a:r>
            <a:r>
              <a:rPr lang="cs-CZ" dirty="0" smtClean="0"/>
              <a:t>)</a:t>
            </a:r>
          </a:p>
          <a:p>
            <a:r>
              <a:rPr lang="cs-CZ" dirty="0" smtClean="0"/>
              <a:t>odstranil spřežky</a:t>
            </a:r>
          </a:p>
          <a:p>
            <a:r>
              <a:rPr lang="cs-CZ" dirty="0" smtClean="0"/>
              <a:t>nahradil je diakritickými znaménky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500" b="1" dirty="0" smtClean="0"/>
              <a:t>ČESKY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Knížky o svatokupectví </a:t>
            </a:r>
            <a:r>
              <a:rPr lang="cs-CZ" dirty="0" smtClean="0"/>
              <a:t>– ostrá kritika církve,         				   jejího bohatství</a:t>
            </a:r>
          </a:p>
          <a:p>
            <a:pPr>
              <a:buNone/>
            </a:pPr>
            <a:r>
              <a:rPr lang="cs-CZ" b="1" dirty="0" smtClean="0"/>
              <a:t>Výklad </a:t>
            </a:r>
            <a:r>
              <a:rPr lang="cs-CZ" b="1" dirty="0" err="1" smtClean="0"/>
              <a:t>Viery</a:t>
            </a:r>
            <a:r>
              <a:rPr lang="cs-CZ" b="1" dirty="0" smtClean="0"/>
              <a:t>, Desatera a Páteře</a:t>
            </a:r>
            <a:r>
              <a:rPr lang="cs-CZ" dirty="0" smtClean="0"/>
              <a:t> – výklad tří 	  	           bohoslužebných textů, obsahuje úvahy 		o morálce, kritizuje společnost</a:t>
            </a:r>
          </a:p>
          <a:p>
            <a:pPr>
              <a:buNone/>
            </a:pPr>
            <a:r>
              <a:rPr lang="cs-CZ" b="1" dirty="0" smtClean="0"/>
              <a:t>Dcerka</a:t>
            </a:r>
            <a:r>
              <a:rPr lang="cs-CZ" dirty="0" smtClean="0"/>
              <a:t> – spis určený ženám, pojednává o správném 	      životě žen a dívek</a:t>
            </a:r>
          </a:p>
          <a:p>
            <a:pPr>
              <a:buNone/>
            </a:pPr>
            <a:r>
              <a:rPr lang="cs-CZ" b="1" dirty="0" smtClean="0"/>
              <a:t>Postila</a:t>
            </a:r>
            <a:r>
              <a:rPr lang="cs-CZ" dirty="0" smtClean="0"/>
              <a:t> – sbírka kázání a traktátů</a:t>
            </a:r>
          </a:p>
          <a:p>
            <a:pPr>
              <a:buNone/>
            </a:pPr>
            <a:r>
              <a:rPr lang="cs-CZ" b="1" dirty="0" smtClean="0"/>
              <a:t>listy z Kostnice</a:t>
            </a:r>
            <a:r>
              <a:rPr lang="cs-CZ" dirty="0" smtClean="0"/>
              <a:t> – dopisy, které kolovaly v opisech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Výklad </a:t>
            </a:r>
            <a:r>
              <a:rPr lang="cs-CZ" dirty="0" err="1" smtClean="0"/>
              <a:t>Viery</a:t>
            </a:r>
            <a:r>
              <a:rPr lang="cs-CZ" dirty="0" smtClean="0"/>
              <a:t>, Desatera a Páteře</a:t>
            </a:r>
            <a:br>
              <a:rPr lang="cs-CZ" dirty="0" smtClean="0"/>
            </a:br>
            <a:r>
              <a:rPr lang="cs-CZ" dirty="0" smtClean="0"/>
              <a:t>úryvek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      „…Protož, věrný křesťane, </a:t>
            </a:r>
            <a:r>
              <a:rPr lang="cs-CZ" dirty="0" err="1" smtClean="0"/>
              <a:t>hledaj</a:t>
            </a:r>
            <a:r>
              <a:rPr lang="cs-CZ" dirty="0" smtClean="0"/>
              <a:t> pravdy,     	 slyš pravdu, uč se pravdě, miluj pravdu,       	 prav pravdu, drž pravdu, braň pravdy         	 až do smrti …“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Ohlas Husových myšlenek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pozitivní ohlas – u prostého lidu a u českých 		studentů a mistrů na univerzitě, kteří 		požadovali reformu církve</a:t>
            </a:r>
          </a:p>
          <a:p>
            <a:r>
              <a:rPr lang="cs-CZ" dirty="0" smtClean="0"/>
              <a:t>negativní ohlas – u církevních hodnostářů, 		zejména papeže, který uvrhl Husa    		do klatby a  znemožnil mu šířit      		jeho názory v Praze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(Hus poté kázal          		na venkově – Kozí Hrádek, Krakovec)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800" dirty="0" smtClean="0"/>
              <a:t>interdikt – zákaz církevních obřadů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378</Words>
  <Application>Microsoft Office PowerPoint</Application>
  <PresentationFormat>Předvádění na obrazovce (4:3)</PresentationFormat>
  <Paragraphs>68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Jan Hus  Mgr. Ludmila Růžičková </vt:lpstr>
      <vt:lpstr>Prezentace aplikace PowerPoint</vt:lpstr>
      <vt:lpstr>Jan Hus</vt:lpstr>
      <vt:lpstr>Prezentace aplikace PowerPoint</vt:lpstr>
      <vt:lpstr>Kázání M. Jana Husa</vt:lpstr>
      <vt:lpstr>Spisy M. Jana Husa</vt:lpstr>
      <vt:lpstr>Prezentace aplikace PowerPoint</vt:lpstr>
      <vt:lpstr>Výklad Viery, Desatera a Páteře úryvek</vt:lpstr>
      <vt:lpstr>Ohlas Husových myšlenek</vt:lpstr>
      <vt:lpstr>Místa, kde Hus kázal</vt:lpstr>
      <vt:lpstr>Kostnický koncil</vt:lpstr>
      <vt:lpstr>Zdroje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ruzickova</dc:creator>
  <cp:lastModifiedBy>Ondřej Havrda</cp:lastModifiedBy>
  <cp:revision>87</cp:revision>
  <dcterms:created xsi:type="dcterms:W3CDTF">2012-12-29T07:02:33Z</dcterms:created>
  <dcterms:modified xsi:type="dcterms:W3CDTF">2013-09-04T10:38:35Z</dcterms:modified>
</cp:coreProperties>
</file>