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60" r:id="rId6"/>
    <p:sldId id="262" r:id="rId7"/>
    <p:sldId id="263" r:id="rId8"/>
    <p:sldId id="265" r:id="rId9"/>
    <p:sldId id="264" r:id="rId10"/>
    <p:sldId id="266" r:id="rId11"/>
    <p:sldId id="261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3A87-29B0-4C59-B943-1322D6EE2396}" type="datetimeFigureOut">
              <a:rPr lang="cs-CZ" smtClean="0"/>
              <a:pPr/>
              <a:t>10.1.2013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A499-A56A-4021-8463-6176370AC4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3A87-29B0-4C59-B943-1322D6EE2396}" type="datetimeFigureOut">
              <a:rPr lang="cs-CZ" smtClean="0"/>
              <a:pPr/>
              <a:t>10.1.2013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A499-A56A-4021-8463-6176370AC4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3A87-29B0-4C59-B943-1322D6EE2396}" type="datetimeFigureOut">
              <a:rPr lang="cs-CZ" smtClean="0"/>
              <a:pPr/>
              <a:t>10.1.2013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A499-A56A-4021-8463-6176370AC4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3A87-29B0-4C59-B943-1322D6EE2396}" type="datetimeFigureOut">
              <a:rPr lang="cs-CZ" smtClean="0"/>
              <a:pPr/>
              <a:t>10.1.2013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A499-A56A-4021-8463-6176370AC4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3A87-29B0-4C59-B943-1322D6EE2396}" type="datetimeFigureOut">
              <a:rPr lang="cs-CZ" smtClean="0"/>
              <a:pPr/>
              <a:t>10.1.2013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A499-A56A-4021-8463-6176370AC4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3A87-29B0-4C59-B943-1322D6EE2396}" type="datetimeFigureOut">
              <a:rPr lang="cs-CZ" smtClean="0"/>
              <a:pPr/>
              <a:t>10.1.2013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A499-A56A-4021-8463-6176370AC4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3A87-29B0-4C59-B943-1322D6EE2396}" type="datetimeFigureOut">
              <a:rPr lang="cs-CZ" smtClean="0"/>
              <a:pPr/>
              <a:t>10.1.2013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A499-A56A-4021-8463-6176370AC4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3A87-29B0-4C59-B943-1322D6EE2396}" type="datetimeFigureOut">
              <a:rPr lang="cs-CZ" smtClean="0"/>
              <a:pPr/>
              <a:t>10.1.2013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A499-A56A-4021-8463-6176370AC4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3A87-29B0-4C59-B943-1322D6EE2396}" type="datetimeFigureOut">
              <a:rPr lang="cs-CZ" smtClean="0"/>
              <a:pPr/>
              <a:t>10.1.2013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A499-A56A-4021-8463-6176370AC4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3A87-29B0-4C59-B943-1322D6EE2396}" type="datetimeFigureOut">
              <a:rPr lang="cs-CZ" smtClean="0"/>
              <a:pPr/>
              <a:t>10.1.2013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A499-A56A-4021-8463-6176370AC4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3A87-29B0-4C59-B943-1322D6EE2396}" type="datetimeFigureOut">
              <a:rPr lang="cs-CZ" smtClean="0"/>
              <a:pPr/>
              <a:t>10.1.2013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A499-A56A-4021-8463-6176370AC4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13A87-29B0-4C59-B943-1322D6EE2396}" type="datetimeFigureOut">
              <a:rPr lang="cs-CZ" smtClean="0"/>
              <a:pPr/>
              <a:t>10.1.2013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9A499-A56A-4021-8463-6176370AC47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ktualne.centrum.cz/domaci/fotogalerie/2008/09/27/narodni-svatovaclavska-pout-ve-stare-boleslavi/" TargetMode="External"/><Relationship Id="rId2" Type="http://schemas.openxmlformats.org/officeDocument/2006/relationships/hyperlink" Target="http://www.denik.cz/z_domova/dny-lidi-dobre-vule-na-velehradu-navstivilo-asi-30-tisic-lidi-20120705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442" y="0"/>
            <a:ext cx="8349117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752600"/>
          </a:xfrm>
        </p:spPr>
        <p:txBody>
          <a:bodyPr>
            <a:normAutofit/>
          </a:bodyPr>
          <a:lstStyle/>
          <a:p>
            <a:r>
              <a:rPr lang="cs-CZ" sz="2000" dirty="0"/>
              <a:t>Střední průmyslová škola, Mladá Boleslav, Havlíčkova 456</a:t>
            </a:r>
          </a:p>
          <a:p>
            <a:r>
              <a:rPr lang="cs-CZ" sz="2000" dirty="0"/>
              <a:t>CZ.1.07/1.5.00/34.0861</a:t>
            </a:r>
          </a:p>
          <a:p>
            <a:r>
              <a:rPr lang="cs-CZ" sz="2000" dirty="0"/>
              <a:t>MODERNIZACE VÝUKY</a:t>
            </a:r>
          </a:p>
          <a:p>
            <a:endParaRPr lang="cs-CZ" sz="2000" dirty="0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4000" b="1" dirty="0"/>
              <a:t>Počátky české </a:t>
            </a:r>
            <a:r>
              <a:rPr lang="cs-CZ" sz="4000" b="1" dirty="0" smtClean="0"/>
              <a:t>literatury</a:t>
            </a:r>
            <a:br>
              <a:rPr lang="cs-CZ" sz="4000" b="1" dirty="0" smtClean="0"/>
            </a:br>
            <a:r>
              <a:rPr lang="cs-CZ" sz="4000" b="1" dirty="0" smtClean="0"/>
              <a:t>opakování</a:t>
            </a:r>
            <a:br>
              <a:rPr lang="cs-CZ" sz="4000" b="1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2700" dirty="0"/>
              <a:t>Mgr. Ludmila Růžičková</a:t>
            </a:r>
            <a:r>
              <a:rPr lang="cs-CZ" sz="3600" dirty="0"/>
              <a:t/>
            </a:r>
            <a:br>
              <a:rPr lang="cs-CZ" sz="3600" dirty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2211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28. září – Den české státnosti           							</a:t>
            </a:r>
            <a:r>
              <a:rPr lang="cs-CZ" sz="3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(státní svátek)</a:t>
            </a:r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4" name="Zástupný symbol pro obsah 3" descr="_bohosluzba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84784"/>
            <a:ext cx="3903681" cy="2736304"/>
          </a:xfrm>
        </p:spPr>
      </p:pic>
      <p:pic>
        <p:nvPicPr>
          <p:cNvPr id="5" name="Obrázek 4" descr="3419317-narodni-svatovaclavska-pout-ve-stare-bolesla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08720"/>
            <a:ext cx="3729802" cy="2520280"/>
          </a:xfrm>
          <a:prstGeom prst="rect">
            <a:avLst/>
          </a:prstGeom>
        </p:spPr>
      </p:pic>
      <p:pic>
        <p:nvPicPr>
          <p:cNvPr id="10" name="Obrázek 9" descr="kardinál Vlk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933056"/>
            <a:ext cx="3515127" cy="252028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699792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   Obr. č. 14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771800" y="34290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    Obr. č. 13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164288" y="42210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    Obr. č. 15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644008" y="4941168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Svatováclavská pouť              ve Staré Boleslavi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 smtClean="0"/>
              <a:t>Obr.č.1: </a:t>
            </a:r>
            <a:r>
              <a:rPr lang="cs-CZ" sz="2000" i="1" dirty="0" smtClean="0"/>
              <a:t>novinky.cz:</a:t>
            </a:r>
            <a:r>
              <a:rPr lang="cs-CZ" sz="2000" dirty="0" smtClean="0"/>
              <a:t> [online] [vid.3.1.2013]. Dostupné z: http://tema.novinky.cz/cyril-a-metodej</a:t>
            </a:r>
          </a:p>
          <a:p>
            <a:r>
              <a:rPr lang="cs-CZ" sz="2000" dirty="0" smtClean="0"/>
              <a:t>http://lingvistika.mysteria.</a:t>
            </a:r>
            <a:r>
              <a:rPr lang="cs-CZ" sz="2000" dirty="0" err="1" smtClean="0"/>
              <a:t>cz</a:t>
            </a:r>
            <a:r>
              <a:rPr lang="cs-CZ" sz="2000" dirty="0" smtClean="0"/>
              <a:t>/</a:t>
            </a:r>
            <a:r>
              <a:rPr lang="cs-CZ" sz="2000" dirty="0" err="1" smtClean="0"/>
              <a:t>rusko</a:t>
            </a:r>
            <a:r>
              <a:rPr lang="cs-CZ" sz="2000" dirty="0" smtClean="0"/>
              <a:t>_hlaholice.</a:t>
            </a:r>
            <a:r>
              <a:rPr lang="cs-CZ" sz="2000" dirty="0" err="1" smtClean="0"/>
              <a:t>htm</a:t>
            </a:r>
            <a:endParaRPr lang="cs-CZ" sz="2000" dirty="0" smtClean="0"/>
          </a:p>
          <a:p>
            <a:r>
              <a:rPr lang="cs-CZ" sz="2000" dirty="0" smtClean="0"/>
              <a:t>http://dzurjanin.blog.sme.sk/c/53404/Hlaholika-a-prichod-Konstantina-a-Metoda-na-Velku-Moravu-r-863.html</a:t>
            </a:r>
          </a:p>
          <a:p>
            <a:r>
              <a:rPr lang="cs-CZ" sz="2000" dirty="0" smtClean="0"/>
              <a:t>http://en.wikipedia.org/wiki/File:Josef_Zelen%C3%BD_-_Svat%C3%BD_Cyril_a_Metod%C4%9Bj.jpg</a:t>
            </a:r>
          </a:p>
          <a:p>
            <a:r>
              <a:rPr lang="cs-CZ" sz="2000" dirty="0" smtClean="0"/>
              <a:t>http://www.</a:t>
            </a:r>
            <a:r>
              <a:rPr lang="cs-CZ" sz="2000" dirty="0" err="1" smtClean="0"/>
              <a:t>pribramsko.eu</a:t>
            </a:r>
            <a:r>
              <a:rPr lang="cs-CZ" sz="2000" dirty="0" smtClean="0"/>
              <a:t>/detail.</a:t>
            </a:r>
            <a:r>
              <a:rPr lang="cs-CZ" sz="2000" dirty="0" err="1" smtClean="0"/>
              <a:t>php</a:t>
            </a:r>
            <a:r>
              <a:rPr lang="cs-CZ" sz="2000" dirty="0" smtClean="0"/>
              <a:t>?ID=3416&amp;anketa_</a:t>
            </a:r>
            <a:r>
              <a:rPr lang="cs-CZ" sz="2000" dirty="0" err="1" smtClean="0"/>
              <a:t>nazev</a:t>
            </a:r>
            <a:r>
              <a:rPr lang="cs-CZ" sz="2000" dirty="0" smtClean="0"/>
              <a:t>=&amp;anketa_</a:t>
            </a:r>
            <a:r>
              <a:rPr lang="cs-CZ" sz="2000" dirty="0" err="1" smtClean="0"/>
              <a:t>ukonceni</a:t>
            </a:r>
            <a:r>
              <a:rPr lang="cs-CZ" sz="2000" dirty="0" smtClean="0"/>
              <a:t>=ano</a:t>
            </a:r>
          </a:p>
          <a:p>
            <a:r>
              <a:rPr lang="cs-CZ" sz="2000" dirty="0" smtClean="0"/>
              <a:t>http://knihynainternetu.cz/hudebni-nosice/gramofonove-desky-LP-EP-SP/4600728-HOSPODINE-POMILUJ-NY-LORD-HAVE-MERCY-ON-US.html</a:t>
            </a:r>
          </a:p>
          <a:p>
            <a:r>
              <a:rPr lang="cs-CZ" sz="2000" dirty="0" smtClean="0"/>
              <a:t>http://www.</a:t>
            </a:r>
            <a:r>
              <a:rPr lang="cs-CZ" sz="2000" dirty="0" err="1" smtClean="0"/>
              <a:t>kr</a:t>
            </a:r>
            <a:r>
              <a:rPr lang="cs-CZ" sz="2000" dirty="0" smtClean="0"/>
              <a:t>-</a:t>
            </a:r>
            <a:r>
              <a:rPr lang="cs-CZ" sz="2000" dirty="0" err="1" smtClean="0"/>
              <a:t>stredocesky.cz</a:t>
            </a:r>
            <a:r>
              <a:rPr lang="cs-CZ" sz="2000" dirty="0" smtClean="0"/>
              <a:t>/</a:t>
            </a:r>
            <a:r>
              <a:rPr lang="cs-CZ" sz="2000" dirty="0" err="1" smtClean="0"/>
              <a:t>portal</a:t>
            </a:r>
            <a:r>
              <a:rPr lang="cs-CZ" sz="2000" dirty="0" smtClean="0"/>
              <a:t>/odbory/volny-</a:t>
            </a:r>
            <a:r>
              <a:rPr lang="cs-CZ" sz="2000" dirty="0" err="1" smtClean="0"/>
              <a:t>cas</a:t>
            </a:r>
            <a:r>
              <a:rPr lang="cs-CZ" sz="2000" dirty="0" smtClean="0"/>
              <a:t>/historie/</a:t>
            </a:r>
            <a:r>
              <a:rPr lang="cs-CZ" sz="2000" dirty="0" err="1" smtClean="0"/>
              <a:t>verejne</a:t>
            </a:r>
            <a:r>
              <a:rPr lang="cs-CZ" sz="2000" dirty="0" smtClean="0"/>
              <a:t>-</a:t>
            </a:r>
            <a:r>
              <a:rPr lang="cs-CZ" sz="2000" dirty="0" err="1" smtClean="0"/>
              <a:t>pristupne</a:t>
            </a:r>
            <a:r>
              <a:rPr lang="cs-CZ" sz="2000" dirty="0" smtClean="0"/>
              <a:t>-</a:t>
            </a:r>
            <a:r>
              <a:rPr lang="cs-CZ" sz="2000" dirty="0" err="1" smtClean="0"/>
              <a:t>pamatky</a:t>
            </a:r>
            <a:r>
              <a:rPr lang="cs-CZ" sz="2000" dirty="0" smtClean="0"/>
              <a:t>/</a:t>
            </a:r>
            <a:r>
              <a:rPr lang="cs-CZ" sz="2000" dirty="0" err="1" smtClean="0"/>
              <a:t>sazavsky</a:t>
            </a:r>
            <a:r>
              <a:rPr lang="cs-CZ" sz="2000" dirty="0" smtClean="0"/>
              <a:t>-</a:t>
            </a:r>
            <a:r>
              <a:rPr lang="cs-CZ" sz="2000" dirty="0" err="1" smtClean="0"/>
              <a:t>klaster.htm</a:t>
            </a:r>
            <a:endParaRPr lang="cs-CZ" sz="2000" dirty="0" smtClean="0"/>
          </a:p>
          <a:p>
            <a:r>
              <a:rPr lang="cs-CZ" sz="2000" dirty="0" smtClean="0"/>
              <a:t>http://cs.wikipedia.org/wiki/S%C3%A1zavsk%C3%BD_kl%C3%A1%C5%A1ter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200" dirty="0" smtClean="0">
                <a:hlinkClick r:id="rId2"/>
              </a:rPr>
              <a:t>http://www.</a:t>
            </a:r>
            <a:r>
              <a:rPr lang="cs-CZ" sz="2200" dirty="0" err="1" smtClean="0">
                <a:hlinkClick r:id="rId2"/>
              </a:rPr>
              <a:t>denik.cz</a:t>
            </a:r>
            <a:r>
              <a:rPr lang="cs-CZ" sz="2200" dirty="0" smtClean="0">
                <a:hlinkClick r:id="rId2"/>
              </a:rPr>
              <a:t>/z_domova/dny-lidi-</a:t>
            </a:r>
            <a:r>
              <a:rPr lang="cs-CZ" sz="2200" dirty="0" err="1" smtClean="0">
                <a:hlinkClick r:id="rId2"/>
              </a:rPr>
              <a:t>dobre</a:t>
            </a:r>
            <a:r>
              <a:rPr lang="cs-CZ" sz="2200" dirty="0" smtClean="0">
                <a:hlinkClick r:id="rId2"/>
              </a:rPr>
              <a:t>-</a:t>
            </a:r>
            <a:r>
              <a:rPr lang="cs-CZ" sz="2200" dirty="0" err="1" smtClean="0">
                <a:hlinkClick r:id="rId2"/>
              </a:rPr>
              <a:t>vule</a:t>
            </a:r>
            <a:r>
              <a:rPr lang="cs-CZ" sz="2200" dirty="0" smtClean="0">
                <a:hlinkClick r:id="rId2"/>
              </a:rPr>
              <a:t>-na-</a:t>
            </a:r>
            <a:r>
              <a:rPr lang="cs-CZ" sz="2200" dirty="0" err="1" smtClean="0">
                <a:hlinkClick r:id="rId2"/>
              </a:rPr>
              <a:t>velehradu</a:t>
            </a:r>
            <a:r>
              <a:rPr lang="cs-CZ" sz="2200" dirty="0" smtClean="0">
                <a:hlinkClick r:id="rId2"/>
              </a:rPr>
              <a:t>-</a:t>
            </a:r>
            <a:r>
              <a:rPr lang="cs-CZ" sz="2200" dirty="0" err="1" smtClean="0">
                <a:hlinkClick r:id="rId2"/>
              </a:rPr>
              <a:t>navstivilo</a:t>
            </a:r>
            <a:r>
              <a:rPr lang="cs-CZ" sz="2200" dirty="0" smtClean="0">
                <a:hlinkClick r:id="rId2"/>
              </a:rPr>
              <a:t>-asi-30-</a:t>
            </a:r>
            <a:r>
              <a:rPr lang="cs-CZ" sz="2200" dirty="0" err="1" smtClean="0">
                <a:hlinkClick r:id="rId2"/>
              </a:rPr>
              <a:t>tisic</a:t>
            </a:r>
            <a:r>
              <a:rPr lang="cs-CZ" sz="2200" dirty="0" smtClean="0">
                <a:hlinkClick r:id="rId2"/>
              </a:rPr>
              <a:t>-lidi-20120705.html</a:t>
            </a:r>
            <a:endParaRPr lang="cs-CZ" sz="2200" dirty="0" smtClean="0"/>
          </a:p>
          <a:p>
            <a:r>
              <a:rPr lang="cs-CZ" sz="2200" dirty="0" smtClean="0"/>
              <a:t>http://aktualne.centrum.cz/domaci/fotogalerie/2008/09/27/narodni-svatovaclavska-pout-ve-stare-boleslavi/foto/217547/</a:t>
            </a:r>
          </a:p>
          <a:p>
            <a:r>
              <a:rPr lang="cs-CZ" sz="2200" dirty="0" smtClean="0">
                <a:hlinkClick r:id="rId3"/>
              </a:rPr>
              <a:t>http://aktualne.centrum.cz/domaci/fotogalerie/2008/09/27/narodni-svatovaclavska-pout-ve-stare-boleslavi/</a:t>
            </a:r>
            <a:endParaRPr lang="cs-CZ" sz="2200" dirty="0" smtClean="0"/>
          </a:p>
          <a:p>
            <a:r>
              <a:rPr lang="cs-CZ" sz="2200" dirty="0" smtClean="0"/>
              <a:t>http://www.</a:t>
            </a:r>
            <a:r>
              <a:rPr lang="cs-CZ" sz="2200" dirty="0" err="1" smtClean="0"/>
              <a:t>itok.cz</a:t>
            </a:r>
            <a:r>
              <a:rPr lang="cs-CZ" sz="2200" dirty="0" smtClean="0"/>
              <a:t>/</a:t>
            </a:r>
            <a:r>
              <a:rPr lang="cs-CZ" sz="2200" dirty="0" err="1" smtClean="0"/>
              <a:t>clanky</a:t>
            </a:r>
            <a:r>
              <a:rPr lang="cs-CZ" sz="2200" dirty="0" smtClean="0"/>
              <a:t>/kultura/</a:t>
            </a:r>
            <a:r>
              <a:rPr lang="cs-CZ" sz="2200" dirty="0" err="1" smtClean="0"/>
              <a:t>pripravy</a:t>
            </a:r>
            <a:r>
              <a:rPr lang="cs-CZ" sz="2200" dirty="0" smtClean="0"/>
              <a:t>-na-</a:t>
            </a:r>
            <a:r>
              <a:rPr lang="cs-CZ" sz="2200" dirty="0" err="1" smtClean="0"/>
              <a:t>narodni</a:t>
            </a:r>
            <a:r>
              <a:rPr lang="cs-CZ" sz="2200" dirty="0" smtClean="0"/>
              <a:t>-</a:t>
            </a:r>
            <a:r>
              <a:rPr lang="cs-CZ" sz="2200" dirty="0" err="1" smtClean="0"/>
              <a:t>svatovaclavskou</a:t>
            </a:r>
            <a:r>
              <a:rPr lang="cs-CZ" sz="2200" dirty="0" smtClean="0"/>
              <a:t>-pout-</a:t>
            </a:r>
            <a:r>
              <a:rPr lang="cs-CZ" sz="2200" dirty="0" err="1" smtClean="0"/>
              <a:t>vrcholi</a:t>
            </a:r>
            <a:r>
              <a:rPr lang="cs-CZ" sz="2200" dirty="0" smtClean="0"/>
              <a:t>/</a:t>
            </a:r>
            <a:endParaRPr lang="cs-CZ" sz="2200" dirty="0" smtClean="0">
              <a:hlinkClick r:id="rId2"/>
            </a:endParaRPr>
          </a:p>
          <a:p>
            <a:r>
              <a:rPr lang="cs-CZ" sz="2200" dirty="0" smtClean="0">
                <a:hlinkClick r:id="rId2"/>
              </a:rPr>
              <a:t>http://www.</a:t>
            </a:r>
            <a:r>
              <a:rPr lang="cs-CZ" sz="2200" dirty="0" err="1" smtClean="0">
                <a:hlinkClick r:id="rId2"/>
              </a:rPr>
              <a:t>denik.cz</a:t>
            </a:r>
            <a:r>
              <a:rPr lang="cs-CZ" sz="2200" dirty="0" smtClean="0">
                <a:hlinkClick r:id="rId2"/>
              </a:rPr>
              <a:t>/z_domova/dny-lidi-</a:t>
            </a:r>
            <a:r>
              <a:rPr lang="cs-CZ" sz="2200" dirty="0" err="1" smtClean="0">
                <a:hlinkClick r:id="rId2"/>
              </a:rPr>
              <a:t>dobre</a:t>
            </a:r>
            <a:r>
              <a:rPr lang="cs-CZ" sz="2200" dirty="0" smtClean="0">
                <a:hlinkClick r:id="rId2"/>
              </a:rPr>
              <a:t>-</a:t>
            </a:r>
            <a:r>
              <a:rPr lang="cs-CZ" sz="2200" dirty="0" err="1" smtClean="0">
                <a:hlinkClick r:id="rId2"/>
              </a:rPr>
              <a:t>vule</a:t>
            </a:r>
            <a:r>
              <a:rPr lang="cs-CZ" sz="2200" dirty="0" smtClean="0">
                <a:hlinkClick r:id="rId2"/>
              </a:rPr>
              <a:t>-na-</a:t>
            </a:r>
            <a:r>
              <a:rPr lang="cs-CZ" sz="2200" dirty="0" err="1" smtClean="0">
                <a:hlinkClick r:id="rId2"/>
              </a:rPr>
              <a:t>velehradu</a:t>
            </a:r>
            <a:r>
              <a:rPr lang="cs-CZ" sz="2200" dirty="0" smtClean="0">
                <a:hlinkClick r:id="rId2"/>
              </a:rPr>
              <a:t>-</a:t>
            </a:r>
            <a:r>
              <a:rPr lang="cs-CZ" sz="2200" dirty="0" err="1" smtClean="0">
                <a:hlinkClick r:id="rId2"/>
              </a:rPr>
              <a:t>navstivilo</a:t>
            </a:r>
            <a:r>
              <a:rPr lang="cs-CZ" sz="2200" dirty="0" smtClean="0">
                <a:hlinkClick r:id="rId2"/>
              </a:rPr>
              <a:t>-asi-30-</a:t>
            </a:r>
            <a:r>
              <a:rPr lang="cs-CZ" sz="2200" dirty="0" err="1" smtClean="0">
                <a:hlinkClick r:id="rId2"/>
              </a:rPr>
              <a:t>tisic</a:t>
            </a:r>
            <a:r>
              <a:rPr lang="cs-CZ" sz="2200" dirty="0" smtClean="0">
                <a:hlinkClick r:id="rId2"/>
              </a:rPr>
              <a:t>-lidi-20120705.html</a:t>
            </a:r>
            <a:endParaRPr lang="cs-CZ" sz="2200" dirty="0" smtClean="0"/>
          </a:p>
          <a:p>
            <a:r>
              <a:rPr lang="cs-CZ" sz="2200" dirty="0" smtClean="0"/>
              <a:t>http://aktualne.centrum.cz/domaci/fotogalerie/2008/09/27/narodni-svatovaclavska-pout-ve-stare-boleslavi/foto/217547/</a:t>
            </a:r>
          </a:p>
          <a:p>
            <a:r>
              <a:rPr lang="cs-CZ" sz="2200" dirty="0" smtClean="0">
                <a:hlinkClick r:id="rId3"/>
              </a:rPr>
              <a:t>http://aktualne.centrum.cz/domaci/fotogalerie/2008/09/27/narodni-svatovaclavska-pout-ve-stare-boleslavi/</a:t>
            </a:r>
            <a:endParaRPr lang="cs-CZ" sz="2200" dirty="0" smtClean="0"/>
          </a:p>
          <a:p>
            <a:r>
              <a:rPr lang="cs-CZ" sz="2200" dirty="0" smtClean="0"/>
              <a:t>http://www.</a:t>
            </a:r>
            <a:r>
              <a:rPr lang="cs-CZ" sz="2200" dirty="0" err="1" smtClean="0"/>
              <a:t>itok.cz</a:t>
            </a:r>
            <a:r>
              <a:rPr lang="cs-CZ" sz="2200" dirty="0" smtClean="0"/>
              <a:t>/</a:t>
            </a:r>
            <a:r>
              <a:rPr lang="cs-CZ" sz="2200" dirty="0" err="1" smtClean="0"/>
              <a:t>clanky</a:t>
            </a:r>
            <a:r>
              <a:rPr lang="cs-CZ" sz="2200" dirty="0" smtClean="0"/>
              <a:t>/kultura/</a:t>
            </a:r>
            <a:r>
              <a:rPr lang="cs-CZ" sz="2200" dirty="0" err="1" smtClean="0"/>
              <a:t>pripravy</a:t>
            </a:r>
            <a:r>
              <a:rPr lang="cs-CZ" sz="2200" dirty="0" smtClean="0"/>
              <a:t>-na-</a:t>
            </a:r>
            <a:r>
              <a:rPr lang="cs-CZ" sz="2200" dirty="0" err="1" smtClean="0"/>
              <a:t>narodni</a:t>
            </a:r>
            <a:r>
              <a:rPr lang="cs-CZ" sz="2200" dirty="0" smtClean="0"/>
              <a:t>-</a:t>
            </a:r>
            <a:r>
              <a:rPr lang="cs-CZ" sz="2200" dirty="0" err="1" smtClean="0"/>
              <a:t>svatovaclavskou</a:t>
            </a:r>
            <a:r>
              <a:rPr lang="cs-CZ" sz="2200" dirty="0" smtClean="0"/>
              <a:t>-pout-</a:t>
            </a:r>
            <a:r>
              <a:rPr lang="cs-CZ" sz="2200" dirty="0" err="1" smtClean="0"/>
              <a:t>vrcholi</a:t>
            </a:r>
            <a:r>
              <a:rPr lang="cs-CZ" sz="2200" dirty="0" smtClean="0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Anotace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Předmět:</a:t>
            </a:r>
            <a:r>
              <a:rPr lang="cs-CZ" dirty="0" smtClean="0"/>
              <a:t> </a:t>
            </a:r>
            <a:r>
              <a:rPr lang="cs-CZ" i="1" dirty="0" smtClean="0"/>
              <a:t>český jazyk a literatura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Ročník: </a:t>
            </a:r>
            <a:r>
              <a:rPr lang="cs-CZ" i="1" dirty="0" smtClean="0"/>
              <a:t>I. ročník SŠ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Tematický celek: </a:t>
            </a:r>
            <a:r>
              <a:rPr lang="cs-CZ" i="1" dirty="0"/>
              <a:t>Počátky české literatury do </a:t>
            </a:r>
            <a:r>
              <a:rPr lang="cs-CZ" i="1" dirty="0" smtClean="0"/>
              <a:t>doby</a:t>
            </a:r>
            <a:br>
              <a:rPr lang="cs-CZ" i="1" dirty="0" smtClean="0"/>
            </a:br>
            <a:r>
              <a:rPr lang="cs-CZ" i="1" dirty="0" smtClean="0"/>
              <a:t>                               veleslavínské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Klíčová slova: </a:t>
            </a:r>
            <a:r>
              <a:rPr lang="cs-CZ" i="1" dirty="0" smtClean="0"/>
              <a:t>křesťanství, staroslověnština, 		               hlaholice, legenda, duchovní píseň,</a:t>
            </a:r>
            <a:br>
              <a:rPr lang="cs-CZ" i="1" dirty="0" smtClean="0"/>
            </a:br>
            <a:r>
              <a:rPr lang="cs-CZ" i="1" dirty="0" smtClean="0"/>
              <a:t>                         liturgie, kronika, bohemika, glosy, </a:t>
            </a:r>
          </a:p>
          <a:p>
            <a:pPr marL="0" indent="0">
              <a:buNone/>
            </a:pPr>
            <a:r>
              <a:rPr lang="cs-CZ" b="1" dirty="0" smtClean="0"/>
              <a:t>Forma:</a:t>
            </a:r>
            <a:r>
              <a:rPr lang="cs-CZ" dirty="0" smtClean="0"/>
              <a:t> </a:t>
            </a:r>
            <a:r>
              <a:rPr lang="cs-CZ" i="1" dirty="0" smtClean="0"/>
              <a:t>opakování učiva</a:t>
            </a:r>
            <a:r>
              <a:rPr lang="cs-CZ" dirty="0" smtClean="0"/>
              <a:t>	</a:t>
            </a:r>
          </a:p>
          <a:p>
            <a:pPr marL="0" indent="0">
              <a:buNone/>
            </a:pPr>
            <a:r>
              <a:rPr lang="cs-CZ" b="1" dirty="0" smtClean="0"/>
              <a:t>Datum vytvoření: </a:t>
            </a:r>
            <a:r>
              <a:rPr lang="cs-CZ" i="1" dirty="0" smtClean="0"/>
              <a:t>22. 9. 2012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Počátky české literatury - opakování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>
              <a:buNone/>
            </a:pPr>
            <a:endParaRPr lang="cs-CZ" dirty="0"/>
          </a:p>
          <a:p>
            <a:pPr algn="ctr">
              <a:buNone/>
            </a:pPr>
            <a:r>
              <a:rPr lang="cs-CZ" sz="4800" dirty="0" smtClean="0"/>
              <a:t>Vysvětlete </a:t>
            </a:r>
            <a:r>
              <a:rPr lang="cs-CZ" sz="4800" smtClean="0"/>
              <a:t>vývoj českého</a:t>
            </a:r>
          </a:p>
          <a:p>
            <a:pPr algn="ctr">
              <a:buNone/>
            </a:pPr>
            <a:r>
              <a:rPr lang="cs-CZ" sz="4800" smtClean="0"/>
              <a:t>písemnictví </a:t>
            </a:r>
            <a:r>
              <a:rPr lang="cs-CZ" sz="4800" dirty="0" smtClean="0"/>
              <a:t>podle obrázků</a:t>
            </a:r>
            <a:endParaRPr lang="cs-CZ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11" descr="222007-top_foto1-fb3i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355976" cy="2453866"/>
          </a:xfrm>
        </p:spPr>
      </p:pic>
      <p:pic>
        <p:nvPicPr>
          <p:cNvPr id="5" name="Zástupný symbol pro obsah 3" descr="hlaholic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068960"/>
            <a:ext cx="4077444" cy="3155830"/>
          </a:xfrm>
          <a:prstGeom prst="rect">
            <a:avLst/>
          </a:prstGeom>
        </p:spPr>
      </p:pic>
      <p:pic>
        <p:nvPicPr>
          <p:cNvPr id="6" name="Obrázek 5" descr="proglas obrázek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764704"/>
            <a:ext cx="4057594" cy="511256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203848" y="26369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Obr. č. 1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915816" y="62373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Obr. č. 2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164288" y="58772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Obr. č. 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Josef_Zelený_-_Svatý_Cyril_a_Metodě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1"/>
            <a:ext cx="4464496" cy="5952661"/>
          </a:xfrm>
          <a:prstGeom prst="rect">
            <a:avLst/>
          </a:prstGeom>
        </p:spPr>
      </p:pic>
      <p:pic>
        <p:nvPicPr>
          <p:cNvPr id="4" name="Obrázek 3" descr="sv. Václav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0322" y="1052736"/>
            <a:ext cx="4083677" cy="458450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059832" y="61653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Obr. č. 4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668344" y="56612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Obr. č.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ospodine - obráze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76672"/>
            <a:ext cx="5951720" cy="582524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796136" y="63093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Obr. č. 6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7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5184576" cy="3456384"/>
          </a:xfrm>
          <a:prstGeom prst="rect">
            <a:avLst/>
          </a:prstGeom>
        </p:spPr>
      </p:pic>
      <p:pic>
        <p:nvPicPr>
          <p:cNvPr id="3" name="Obrázek 2" descr="220px-Sázavský_Kláš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9236" y="1484784"/>
            <a:ext cx="3298114" cy="439248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283968" y="37890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Obr. č. 7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96336" y="58772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Obr. č. 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sv. Václav ob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548680"/>
            <a:ext cx="2880320" cy="5709811"/>
          </a:xfrm>
          <a:prstGeom prst="rect">
            <a:avLst/>
          </a:prstGeom>
        </p:spPr>
      </p:pic>
      <p:pic>
        <p:nvPicPr>
          <p:cNvPr id="5" name="Obrázek 4" descr="vaclav-ludmila-j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4664"/>
            <a:ext cx="3600400" cy="2736305"/>
          </a:xfrm>
          <a:prstGeom prst="rect">
            <a:avLst/>
          </a:prstGeom>
        </p:spPr>
      </p:pic>
      <p:pic>
        <p:nvPicPr>
          <p:cNvPr id="6" name="Obrázek 5" descr="220px-Kosm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429000"/>
            <a:ext cx="2127870" cy="301770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987824" y="31409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Obr. č. 9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99792" y="6021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Obr. č. 10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452320" y="62373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Obr. č. 11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786210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/>
              <a:t>5. červenec – Den slovanských věrozvěstů      	 	       Cyrila a Metoděje</a:t>
            </a:r>
            <a:r>
              <a:rPr lang="cs-CZ" sz="2800" dirty="0" smtClean="0"/>
              <a:t>  </a:t>
            </a: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(státní svátek)</a:t>
            </a:r>
            <a:endParaRPr lang="cs-CZ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Zástupný symbol pro obsah 3" descr="narodni-pout-mse-velehrad-620120705_denik-3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916832"/>
            <a:ext cx="4896544" cy="3672408"/>
          </a:xfrm>
        </p:spPr>
      </p:pic>
      <p:sp>
        <p:nvSpPr>
          <p:cNvPr id="8" name="TextovéPole 7"/>
          <p:cNvSpPr txBox="1"/>
          <p:nvPr/>
        </p:nvSpPr>
        <p:spPr>
          <a:xfrm>
            <a:off x="1979712" y="558924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Národní pouť na Velehradě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724128" y="55892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 Obr. č. 12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221</Words>
  <Application>Microsoft Office PowerPoint</Application>
  <PresentationFormat>Předvádění na obrazovce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Počátky české literatury opakování  Mgr. Ludmila Růžičková </vt:lpstr>
      <vt:lpstr>Prezentace aplikace PowerPoint</vt:lpstr>
      <vt:lpstr>Počátky české literatury - opakování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5. červenec – Den slovanských věrozvěstů                Cyrila a Metoděje  (státní svátek)</vt:lpstr>
      <vt:lpstr>28. září – Den české státnosti                  (státní svátek)  </vt:lpstr>
      <vt:lpstr>Zdroje</vt:lpstr>
      <vt:lpstr>Prezentace aplikace PowerPoint</vt:lpstr>
    </vt:vector>
  </TitlesOfParts>
  <Company>SPS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ruzickova</dc:creator>
  <cp:lastModifiedBy>Ondřej Havrda</cp:lastModifiedBy>
  <cp:revision>75</cp:revision>
  <dcterms:created xsi:type="dcterms:W3CDTF">2012-12-30T09:33:08Z</dcterms:created>
  <dcterms:modified xsi:type="dcterms:W3CDTF">2013-01-10T13:55:07Z</dcterms:modified>
</cp:coreProperties>
</file>