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9" r:id="rId13"/>
    <p:sldId id="267" r:id="rId14"/>
    <p:sldId id="262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11" autoAdjust="0"/>
    <p:restoredTop sz="94660"/>
  </p:normalViewPr>
  <p:slideViewPr>
    <p:cSldViewPr>
      <p:cViewPr>
        <p:scale>
          <a:sx n="64" d="100"/>
          <a:sy n="64" d="100"/>
        </p:scale>
        <p:origin x="-1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C539-8E85-4AD4-BB2E-EFB75D760FA2}" type="datetimeFigureOut">
              <a:rPr lang="cs-CZ" smtClean="0"/>
              <a:pPr/>
              <a:t>16.1.2013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BE3-DDA3-4734-AD94-CBF8410FBA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C539-8E85-4AD4-BB2E-EFB75D760FA2}" type="datetimeFigureOut">
              <a:rPr lang="cs-CZ" smtClean="0"/>
              <a:pPr/>
              <a:t>16.1.2013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BE3-DDA3-4734-AD94-CBF8410FBA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C539-8E85-4AD4-BB2E-EFB75D760FA2}" type="datetimeFigureOut">
              <a:rPr lang="cs-CZ" smtClean="0"/>
              <a:pPr/>
              <a:t>16.1.2013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BE3-DDA3-4734-AD94-CBF8410FBA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C539-8E85-4AD4-BB2E-EFB75D760FA2}" type="datetimeFigureOut">
              <a:rPr lang="cs-CZ" smtClean="0"/>
              <a:pPr/>
              <a:t>16.1.2013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BE3-DDA3-4734-AD94-CBF8410FBA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C539-8E85-4AD4-BB2E-EFB75D760FA2}" type="datetimeFigureOut">
              <a:rPr lang="cs-CZ" smtClean="0"/>
              <a:pPr/>
              <a:t>16.1.2013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BE3-DDA3-4734-AD94-CBF8410FBA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C539-8E85-4AD4-BB2E-EFB75D760FA2}" type="datetimeFigureOut">
              <a:rPr lang="cs-CZ" smtClean="0"/>
              <a:pPr/>
              <a:t>16.1.2013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BE3-DDA3-4734-AD94-CBF8410FBA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C539-8E85-4AD4-BB2E-EFB75D760FA2}" type="datetimeFigureOut">
              <a:rPr lang="cs-CZ" smtClean="0"/>
              <a:pPr/>
              <a:t>16.1.2013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BE3-DDA3-4734-AD94-CBF8410FBA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C539-8E85-4AD4-BB2E-EFB75D760FA2}" type="datetimeFigureOut">
              <a:rPr lang="cs-CZ" smtClean="0"/>
              <a:pPr/>
              <a:t>16.1.2013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BE3-DDA3-4734-AD94-CBF8410FBA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C539-8E85-4AD4-BB2E-EFB75D760FA2}" type="datetimeFigureOut">
              <a:rPr lang="cs-CZ" smtClean="0"/>
              <a:pPr/>
              <a:t>16.1.2013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BE3-DDA3-4734-AD94-CBF8410FBA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C539-8E85-4AD4-BB2E-EFB75D760FA2}" type="datetimeFigureOut">
              <a:rPr lang="cs-CZ" smtClean="0"/>
              <a:pPr/>
              <a:t>16.1.2013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BE3-DDA3-4734-AD94-CBF8410FBA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C539-8E85-4AD4-BB2E-EFB75D760FA2}" type="datetimeFigureOut">
              <a:rPr lang="cs-CZ" smtClean="0"/>
              <a:pPr/>
              <a:t>16.1.2013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BE3-DDA3-4734-AD94-CBF8410FBA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2C539-8E85-4AD4-BB2E-EFB75D760FA2}" type="datetimeFigureOut">
              <a:rPr lang="cs-CZ" smtClean="0"/>
              <a:pPr/>
              <a:t>16.1.2013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D4BE3-DDA3-4734-AD94-CBF8410FBA3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Počátky české </a:t>
            </a:r>
            <a:r>
              <a:rPr lang="cs-CZ" sz="4000" b="1" dirty="0" smtClean="0"/>
              <a:t>literatury                          ve staroslověnském jazyce</a:t>
            </a:r>
            <a:br>
              <a:rPr lang="cs-CZ" sz="4000" b="1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2700" dirty="0"/>
              <a:t>Mgr. Ludmila Růžičková</a:t>
            </a:r>
            <a:r>
              <a:rPr lang="cs-CZ" sz="3600" dirty="0"/>
              <a:t/>
            </a:r>
            <a:br>
              <a:rPr lang="cs-CZ" sz="3600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1752600"/>
          </a:xfrm>
        </p:spPr>
        <p:txBody>
          <a:bodyPr>
            <a:normAutofit/>
          </a:bodyPr>
          <a:lstStyle/>
          <a:p>
            <a:r>
              <a:rPr lang="cs-CZ" sz="2000" dirty="0"/>
              <a:t>Střední průmyslová škola, Mladá Boleslav, Havlíčkova 456</a:t>
            </a:r>
          </a:p>
          <a:p>
            <a:r>
              <a:rPr lang="cs-CZ" sz="2000" dirty="0"/>
              <a:t>CZ.1.07/1.5.00/34.0861</a:t>
            </a:r>
          </a:p>
          <a:p>
            <a:r>
              <a:rPr lang="cs-CZ" sz="2000" dirty="0"/>
              <a:t>MODERNIZACE VÝUKY</a:t>
            </a:r>
          </a:p>
          <a:p>
            <a:endParaRPr lang="cs-CZ" sz="2000" dirty="0"/>
          </a:p>
        </p:txBody>
      </p:sp>
      <p:pic>
        <p:nvPicPr>
          <p:cNvPr id="1026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7442" y="0"/>
            <a:ext cx="8349117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Život svatého Václava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první staroslověnská legenda o sv. Václavu</a:t>
            </a:r>
          </a:p>
          <a:p>
            <a:pPr>
              <a:buNone/>
            </a:pPr>
            <a:r>
              <a:rPr lang="cs-CZ" dirty="0" smtClean="0"/>
              <a:t>	zřejmě z konce 10. století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je v ní oslavován (chválen) český kníže Václav,</a:t>
            </a:r>
          </a:p>
          <a:p>
            <a:pPr>
              <a:buNone/>
            </a:pPr>
            <a:r>
              <a:rPr lang="cs-CZ" dirty="0" smtClean="0"/>
              <a:t>	legenda pojednává o jeho zbožném životě        i mučednické smrti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autor neznámý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Hospodine, pomiluj </a:t>
            </a:r>
            <a:r>
              <a:rPr lang="cs-CZ" b="1" dirty="0" err="1" smtClean="0"/>
              <a:t>ny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cs-CZ" b="1" dirty="0" smtClean="0">
                <a:solidFill>
                  <a:srgbClr val="00B050"/>
                </a:solidFill>
              </a:rPr>
              <a:t>duchovní píseň </a:t>
            </a:r>
            <a:r>
              <a:rPr lang="cs-CZ" dirty="0" smtClean="0"/>
              <a:t>z konce 10. století</a:t>
            </a:r>
          </a:p>
          <a:p>
            <a:r>
              <a:rPr lang="cs-CZ" dirty="0" smtClean="0"/>
              <a:t>zachovala se ve staročeské podobě, ale obsahuje některé výrazy ze staroslověnštiny</a:t>
            </a:r>
          </a:p>
          <a:p>
            <a:r>
              <a:rPr lang="cs-CZ" dirty="0" smtClean="0"/>
              <a:t>text vyjadřuje prosby k Bohu</a:t>
            </a:r>
          </a:p>
          <a:p>
            <a:r>
              <a:rPr lang="cs-CZ" dirty="0" smtClean="0"/>
              <a:t>autor neznámý</a:t>
            </a:r>
          </a:p>
          <a:p>
            <a:r>
              <a:rPr lang="cs-CZ" dirty="0" smtClean="0"/>
              <a:t>zpívána při slavnostních příležitostech</a:t>
            </a:r>
          </a:p>
          <a:p>
            <a:endParaRPr lang="cs-CZ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rgbClr val="00B050"/>
                </a:solidFill>
              </a:rPr>
              <a:t>    Duchovní </a:t>
            </a:r>
            <a:r>
              <a:rPr lang="cs-CZ" b="1" smtClean="0">
                <a:solidFill>
                  <a:srgbClr val="00B050"/>
                </a:solidFill>
              </a:rPr>
              <a:t>píseň</a:t>
            </a:r>
            <a:r>
              <a:rPr lang="cs-CZ" smtClean="0">
                <a:solidFill>
                  <a:srgbClr val="00B050"/>
                </a:solidFill>
              </a:rPr>
              <a:t> </a:t>
            </a:r>
            <a:r>
              <a:rPr lang="cs-CZ" smtClean="0"/>
              <a:t>  píseň</a:t>
            </a:r>
            <a:r>
              <a:rPr lang="cs-CZ" dirty="0" smtClean="0"/>
              <a:t> s náboženským obsahem, obsahuje prosby (modlitby)                k Bohu, Panně Marii, svatým</a:t>
            </a:r>
            <a:endParaRPr lang="cs-CZ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Hospodine, pomiluj </a:t>
            </a:r>
            <a:r>
              <a:rPr lang="cs-CZ" dirty="0" err="1" smtClean="0"/>
              <a:t>ny</a:t>
            </a:r>
            <a:r>
              <a:rPr lang="cs-CZ" dirty="0" smtClean="0"/>
              <a:t> – text písně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Hospodine, pomiluj </a:t>
            </a:r>
            <a:r>
              <a:rPr lang="cs-CZ" dirty="0" err="1" smtClean="0"/>
              <a:t>ny</a:t>
            </a:r>
            <a:r>
              <a:rPr lang="cs-CZ" dirty="0" smtClean="0"/>
              <a:t>!</a:t>
            </a:r>
          </a:p>
          <a:p>
            <a:pPr>
              <a:buNone/>
            </a:pPr>
            <a:r>
              <a:rPr lang="cs-CZ" dirty="0" err="1" smtClean="0"/>
              <a:t>Jezukriste</a:t>
            </a:r>
            <a:r>
              <a:rPr lang="cs-CZ" dirty="0" smtClean="0"/>
              <a:t>, pomiluj </a:t>
            </a:r>
            <a:r>
              <a:rPr lang="cs-CZ" dirty="0" err="1" smtClean="0"/>
              <a:t>ny</a:t>
            </a:r>
            <a:r>
              <a:rPr lang="cs-CZ" dirty="0" smtClean="0"/>
              <a:t>!</a:t>
            </a:r>
          </a:p>
          <a:p>
            <a:pPr>
              <a:buNone/>
            </a:pPr>
            <a:r>
              <a:rPr lang="cs-CZ" dirty="0" smtClean="0"/>
              <a:t>Ty spase všeho </a:t>
            </a:r>
            <a:r>
              <a:rPr lang="cs-CZ" dirty="0" err="1" smtClean="0"/>
              <a:t>mira</a:t>
            </a:r>
            <a:r>
              <a:rPr lang="cs-CZ" dirty="0" smtClean="0"/>
              <a:t>,</a:t>
            </a:r>
          </a:p>
          <a:p>
            <a:pPr>
              <a:buNone/>
            </a:pPr>
            <a:r>
              <a:rPr lang="cs-CZ" dirty="0" err="1" smtClean="0"/>
              <a:t>spasiž</a:t>
            </a:r>
            <a:r>
              <a:rPr lang="cs-CZ" dirty="0" smtClean="0"/>
              <a:t> </a:t>
            </a:r>
            <a:r>
              <a:rPr lang="cs-CZ" dirty="0" err="1" smtClean="0"/>
              <a:t>ny</a:t>
            </a:r>
            <a:r>
              <a:rPr lang="cs-CZ" dirty="0" smtClean="0"/>
              <a:t> i </a:t>
            </a:r>
            <a:r>
              <a:rPr lang="cs-CZ" dirty="0" err="1" smtClean="0"/>
              <a:t>uslyšiž</a:t>
            </a:r>
            <a:r>
              <a:rPr lang="cs-CZ" dirty="0" smtClean="0"/>
              <a:t>,</a:t>
            </a:r>
          </a:p>
          <a:p>
            <a:pPr>
              <a:buNone/>
            </a:pPr>
            <a:r>
              <a:rPr lang="cs-CZ" dirty="0" smtClean="0"/>
              <a:t>Hospodine, hlasy </a:t>
            </a:r>
            <a:r>
              <a:rPr lang="cs-CZ" dirty="0" err="1" smtClean="0"/>
              <a:t>našě</a:t>
            </a:r>
            <a:r>
              <a:rPr lang="cs-CZ" dirty="0" smtClean="0"/>
              <a:t>!</a:t>
            </a:r>
          </a:p>
          <a:p>
            <a:pPr>
              <a:buNone/>
            </a:pPr>
            <a:r>
              <a:rPr lang="cs-CZ" dirty="0" err="1" smtClean="0"/>
              <a:t>Daj</a:t>
            </a:r>
            <a:r>
              <a:rPr lang="cs-CZ" dirty="0" smtClean="0"/>
              <a:t> nám </a:t>
            </a:r>
            <a:r>
              <a:rPr lang="cs-CZ" dirty="0" err="1" smtClean="0"/>
              <a:t>všěm</a:t>
            </a:r>
            <a:r>
              <a:rPr lang="cs-CZ" dirty="0" smtClean="0"/>
              <a:t>, Hospodine, </a:t>
            </a:r>
          </a:p>
          <a:p>
            <a:pPr>
              <a:buNone/>
            </a:pPr>
            <a:r>
              <a:rPr lang="cs-CZ" dirty="0" err="1" smtClean="0"/>
              <a:t>žizň</a:t>
            </a:r>
            <a:r>
              <a:rPr lang="cs-CZ" dirty="0" smtClean="0"/>
              <a:t> a mír v zemi!</a:t>
            </a:r>
          </a:p>
          <a:p>
            <a:pPr>
              <a:buNone/>
            </a:pPr>
            <a:r>
              <a:rPr lang="cs-CZ" dirty="0" err="1" smtClean="0"/>
              <a:t>Krleš</a:t>
            </a:r>
            <a:r>
              <a:rPr lang="cs-CZ" dirty="0" smtClean="0"/>
              <a:t>! </a:t>
            </a:r>
            <a:r>
              <a:rPr lang="cs-CZ" dirty="0" err="1" smtClean="0"/>
              <a:t>Krleš</a:t>
            </a:r>
            <a:r>
              <a:rPr lang="cs-CZ" dirty="0" smtClean="0"/>
              <a:t>! </a:t>
            </a:r>
            <a:r>
              <a:rPr lang="cs-CZ" dirty="0" err="1" smtClean="0"/>
              <a:t>Krleš</a:t>
            </a:r>
            <a:r>
              <a:rPr lang="cs-CZ" dirty="0" smtClean="0"/>
              <a:t>!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smiluj se nad námi</a:t>
            </a:r>
          </a:p>
          <a:p>
            <a:endParaRPr lang="cs-CZ" dirty="0" smtClean="0"/>
          </a:p>
          <a:p>
            <a:r>
              <a:rPr lang="cs-CZ" dirty="0" smtClean="0"/>
              <a:t>spasiteli všeho světa</a:t>
            </a:r>
          </a:p>
          <a:p>
            <a:r>
              <a:rPr lang="cs-CZ" dirty="0" smtClean="0"/>
              <a:t>nás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úrodu</a:t>
            </a:r>
          </a:p>
          <a:p>
            <a:r>
              <a:rPr lang="cs-CZ" dirty="0" smtClean="0"/>
              <a:t>Kyrie </a:t>
            </a:r>
            <a:r>
              <a:rPr lang="cs-CZ" dirty="0" err="1" smtClean="0"/>
              <a:t>eleison</a:t>
            </a:r>
            <a:r>
              <a:rPr lang="cs-CZ" dirty="0" smtClean="0"/>
              <a:t>  (</a:t>
            </a:r>
            <a:r>
              <a:rPr lang="cs-CZ" dirty="0" err="1" smtClean="0"/>
              <a:t>řec</a:t>
            </a:r>
            <a:r>
              <a:rPr lang="cs-CZ" dirty="0" smtClean="0"/>
              <a:t>. Pane, smiluj se nad námi)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HOFFMANN, B., TESAŘÍKOVÁ, J. </a:t>
            </a:r>
            <a:r>
              <a:rPr lang="cs-CZ" sz="2400" i="1" dirty="0" smtClean="0"/>
              <a:t>Literatura pro 1. ročník středních škol (pracovní antologie textů) </a:t>
            </a:r>
            <a:r>
              <a:rPr lang="cs-CZ" sz="2400" dirty="0" smtClean="0"/>
              <a:t>1. </a:t>
            </a:r>
            <a:r>
              <a:rPr lang="cs-CZ" sz="2400" dirty="0" err="1" smtClean="0"/>
              <a:t>vyd</a:t>
            </a:r>
            <a:r>
              <a:rPr lang="cs-CZ" sz="2400" dirty="0" smtClean="0"/>
              <a:t>. Praha: SPN, 1984.</a:t>
            </a:r>
          </a:p>
          <a:p>
            <a:r>
              <a:rPr lang="cs-CZ" sz="2400" dirty="0" smtClean="0"/>
              <a:t>Obr. č. 1: </a:t>
            </a:r>
            <a:r>
              <a:rPr lang="cs-CZ" sz="2400" i="1" dirty="0" smtClean="0"/>
              <a:t>novinky.cz:</a:t>
            </a:r>
            <a:r>
              <a:rPr lang="cs-CZ" sz="2400" dirty="0" smtClean="0"/>
              <a:t> [online] [vid. 4.1.2013]. Dostupné z: http://tema.novinky.cz/cyril-a-metodej</a:t>
            </a:r>
          </a:p>
          <a:p>
            <a:r>
              <a:rPr lang="cs-CZ" sz="2400" dirty="0" smtClean="0"/>
              <a:t>Obr. č. 2: </a:t>
            </a:r>
            <a:r>
              <a:rPr lang="cs-CZ" sz="2400" i="1" dirty="0" smtClean="0"/>
              <a:t>mysteria. </a:t>
            </a:r>
            <a:r>
              <a:rPr lang="cs-CZ" sz="2400" i="1" dirty="0" err="1" smtClean="0"/>
              <a:t>cz</a:t>
            </a:r>
            <a:r>
              <a:rPr lang="cs-CZ" sz="2400" i="1" dirty="0"/>
              <a:t>: </a:t>
            </a:r>
            <a:r>
              <a:rPr lang="cs-CZ" sz="2400" dirty="0"/>
              <a:t>[online] [vid. 4.1.2013]. Dostupné z: http</a:t>
            </a:r>
            <a:r>
              <a:rPr lang="cs-CZ" sz="2400" dirty="0" smtClean="0"/>
              <a:t>://lingvistika.mysteria.cz/rusko_hlaholice.htm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43528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Anotace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Předmět:</a:t>
            </a:r>
            <a:r>
              <a:rPr lang="cs-CZ" dirty="0" smtClean="0"/>
              <a:t> </a:t>
            </a:r>
            <a:r>
              <a:rPr lang="cs-CZ" i="1" dirty="0" smtClean="0"/>
              <a:t>český jazyk a literatura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Ročník: </a:t>
            </a:r>
            <a:r>
              <a:rPr lang="cs-CZ" i="1" dirty="0" smtClean="0"/>
              <a:t>I. ročník SŠ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Tematický celek: </a:t>
            </a:r>
            <a:r>
              <a:rPr lang="cs-CZ" i="1" dirty="0" smtClean="0"/>
              <a:t>Počátky české literatury do doby</a:t>
            </a:r>
            <a:br>
              <a:rPr lang="cs-CZ" i="1" dirty="0" smtClean="0"/>
            </a:br>
            <a:r>
              <a:rPr lang="cs-CZ" i="1" dirty="0" smtClean="0"/>
              <a:t>                               veleslavínské</a:t>
            </a:r>
          </a:p>
          <a:p>
            <a:pPr marL="0" indent="0">
              <a:buNone/>
            </a:pPr>
            <a:r>
              <a:rPr lang="cs-CZ" b="1" dirty="0" smtClean="0"/>
              <a:t>Klíčová slova</a:t>
            </a:r>
            <a:r>
              <a:rPr lang="cs-CZ" b="1" i="1" dirty="0" smtClean="0"/>
              <a:t>: </a:t>
            </a:r>
            <a:r>
              <a:rPr lang="cs-CZ" i="1" dirty="0" smtClean="0"/>
              <a:t>křesťanství, staroslověnština,</a:t>
            </a:r>
            <a:br>
              <a:rPr lang="cs-CZ" i="1" dirty="0" smtClean="0"/>
            </a:br>
            <a:r>
              <a:rPr lang="cs-CZ" i="1" dirty="0" smtClean="0"/>
              <a:t> 		    hlaholice, legenda, duchovní píseň</a:t>
            </a:r>
          </a:p>
          <a:p>
            <a:pPr marL="0" indent="0">
              <a:buNone/>
            </a:pPr>
            <a:r>
              <a:rPr lang="cs-CZ" b="1" dirty="0" smtClean="0"/>
              <a:t>Forma:</a:t>
            </a:r>
            <a:r>
              <a:rPr lang="cs-CZ" dirty="0" smtClean="0"/>
              <a:t> </a:t>
            </a:r>
            <a:r>
              <a:rPr lang="cs-CZ" i="1" dirty="0" smtClean="0"/>
              <a:t>výklad</a:t>
            </a:r>
            <a:r>
              <a:rPr lang="cs-CZ" dirty="0" smtClean="0"/>
              <a:t>	</a:t>
            </a:r>
          </a:p>
          <a:p>
            <a:pPr marL="0" indent="0">
              <a:buNone/>
            </a:pPr>
            <a:r>
              <a:rPr lang="cs-CZ" b="1" dirty="0" smtClean="0"/>
              <a:t>Datum vytvoření: </a:t>
            </a:r>
            <a:r>
              <a:rPr lang="cs-CZ" i="1" dirty="0" smtClean="0"/>
              <a:t>22. 9. 2012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/>
              <a:t>Počátky české literatury </a:t>
            </a:r>
            <a:br>
              <a:rPr lang="cs-CZ" sz="4000" dirty="0" smtClean="0"/>
            </a:br>
            <a:r>
              <a:rPr lang="cs-CZ" sz="4000" dirty="0" smtClean="0"/>
              <a:t>ve staroslověnském jazyce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r. 863 – příchod Konstantina a Metoděje na území Velké Moravy (na pozvání knížete Rastislava)</a:t>
            </a:r>
          </a:p>
          <a:p>
            <a:endParaRPr lang="cs-CZ" dirty="0"/>
          </a:p>
          <a:p>
            <a:r>
              <a:rPr lang="cs-CZ" dirty="0"/>
              <a:t>c</a:t>
            </a:r>
            <a:r>
              <a:rPr lang="cs-CZ" dirty="0" smtClean="0"/>
              <a:t>íl mise - šířit křesťanství v dosud pohanské zemi</a:t>
            </a:r>
          </a:p>
          <a:p>
            <a:endParaRPr lang="cs-CZ" dirty="0" smtClean="0"/>
          </a:p>
          <a:p>
            <a:r>
              <a:rPr lang="cs-CZ" sz="2600" dirty="0" smtClean="0"/>
              <a:t>Konstantin – přijal v klášteře jméno Cyril</a:t>
            </a:r>
          </a:p>
          <a:p>
            <a:r>
              <a:rPr lang="cs-CZ" sz="2600" dirty="0" smtClean="0"/>
              <a:t>Metoděj – obratný diplomat</a:t>
            </a:r>
          </a:p>
        </p:txBody>
      </p:sp>
      <p:pic>
        <p:nvPicPr>
          <p:cNvPr id="12" name="Zástupný symbol pro obsah 11" descr="222007-top_foto1-fb3iz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725642"/>
            <a:ext cx="4038600" cy="2275078"/>
          </a:xfrm>
        </p:spPr>
      </p:pic>
      <p:sp>
        <p:nvSpPr>
          <p:cNvPr id="5" name="TextovéPole 4"/>
          <p:cNvSpPr txBox="1"/>
          <p:nvPr/>
        </p:nvSpPr>
        <p:spPr>
          <a:xfrm>
            <a:off x="7668344" y="501317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Obr. č. 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cs-CZ" b="1" dirty="0" smtClean="0"/>
              <a:t>Staroslověnština</a:t>
            </a:r>
            <a:r>
              <a:rPr lang="cs-CZ" dirty="0" smtClean="0"/>
              <a:t> – slovanská řeč, kterou zavedli do bohoslužeb a ve které jsou psány nejstarší texty české literatury (základem bylo nářečí užívané v oblasti Soluně, odkud bratři pocházeli)</a:t>
            </a:r>
          </a:p>
          <a:p>
            <a:r>
              <a:rPr lang="cs-CZ" b="1" dirty="0" smtClean="0"/>
              <a:t>Hlaholice</a:t>
            </a:r>
            <a:r>
              <a:rPr lang="cs-CZ" dirty="0" smtClean="0"/>
              <a:t> – slovanské písmo vycházející            z písmen malé řecké abecedy 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sz="2600" dirty="0" smtClean="0">
                <a:solidFill>
                  <a:schemeClr val="bg1">
                    <a:lumMod val="50000"/>
                  </a:schemeClr>
                </a:solidFill>
              </a:rPr>
              <a:t>(Písmena velké řecké abecedy – základem cyrilice – z ní vznikla azbuka užívaná např. v Rusku nebo Bulharsku)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Hlaholice</a:t>
            </a:r>
            <a:endParaRPr lang="cs-CZ" sz="3600" dirty="0"/>
          </a:p>
        </p:txBody>
      </p:sp>
      <p:pic>
        <p:nvPicPr>
          <p:cNvPr id="4" name="Zástupný symbol pro obsah 3" descr="hlaholic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0700" y="1710531"/>
            <a:ext cx="5562600" cy="4305300"/>
          </a:xfrm>
        </p:spPr>
      </p:pic>
      <p:sp>
        <p:nvSpPr>
          <p:cNvPr id="6" name="TextovéPole 5"/>
          <p:cNvSpPr txBox="1"/>
          <p:nvPr/>
        </p:nvSpPr>
        <p:spPr>
          <a:xfrm>
            <a:off x="6300192" y="602128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Obr. č. 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000" b="1" dirty="0" smtClean="0"/>
              <a:t>PROGLAS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nejstarší  lit. památka ve staroslověnštině</a:t>
            </a:r>
          </a:p>
          <a:p>
            <a:r>
              <a:rPr lang="cs-CZ" dirty="0" smtClean="0"/>
              <a:t>vyjadřuje program cyrilometodějství</a:t>
            </a:r>
          </a:p>
          <a:p>
            <a:r>
              <a:rPr lang="cs-CZ" dirty="0" smtClean="0"/>
              <a:t>jedná se o veršovanou předmluvu k překladu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evangelia</a:t>
            </a:r>
          </a:p>
          <a:p>
            <a:r>
              <a:rPr lang="cs-CZ" dirty="0" smtClean="0"/>
              <a:t>autorem je patrně Konstantin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smtClean="0"/>
              <a:t>PROGLAS</a:t>
            </a:r>
            <a:r>
              <a:rPr lang="cs-CZ" sz="3200" dirty="0" smtClean="0"/>
              <a:t> - ukázky</a:t>
            </a:r>
            <a:endParaRPr lang="cs-CZ" sz="32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67544" y="1196752"/>
            <a:ext cx="4248472" cy="5040560"/>
          </a:xfrm>
          <a:solidFill>
            <a:schemeClr val="bg1">
              <a:lumMod val="95000"/>
            </a:schemeClr>
          </a:solidFill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s-CZ" sz="8000" b="1" dirty="0" smtClean="0"/>
              <a:t>„Proto slyšte, Slované, toto:</a:t>
            </a:r>
          </a:p>
          <a:p>
            <a:pPr>
              <a:buNone/>
            </a:pPr>
            <a:r>
              <a:rPr lang="cs-CZ" sz="8000" b="1" dirty="0" smtClean="0"/>
              <a:t>…</a:t>
            </a:r>
          </a:p>
          <a:p>
            <a:pPr>
              <a:buNone/>
            </a:pPr>
            <a:r>
              <a:rPr lang="cs-CZ" sz="8000" b="1" dirty="0" smtClean="0"/>
              <a:t>slyšte nyní svým rozumem,</a:t>
            </a:r>
          </a:p>
          <a:p>
            <a:pPr>
              <a:buNone/>
            </a:pPr>
            <a:r>
              <a:rPr lang="cs-CZ" sz="8000" b="1" dirty="0" smtClean="0"/>
              <a:t>slyšte, všechen lide slovanský..</a:t>
            </a:r>
          </a:p>
          <a:p>
            <a:pPr>
              <a:buNone/>
            </a:pPr>
            <a:endParaRPr lang="cs-CZ" sz="8000" b="1" dirty="0" smtClean="0"/>
          </a:p>
          <a:p>
            <a:pPr>
              <a:buNone/>
            </a:pPr>
            <a:endParaRPr lang="cs-CZ" sz="8000" b="1" dirty="0" smtClean="0"/>
          </a:p>
          <a:p>
            <a:pPr>
              <a:buNone/>
            </a:pPr>
            <a:r>
              <a:rPr lang="cs-CZ" sz="8000" b="1" dirty="0" smtClean="0"/>
              <a:t>… tak je to i s každou duší bez knih…</a:t>
            </a:r>
          </a:p>
          <a:p>
            <a:pPr>
              <a:buNone/>
            </a:pPr>
            <a:endParaRPr lang="cs-CZ" sz="8000" b="1" dirty="0"/>
          </a:p>
          <a:p>
            <a:pPr>
              <a:buNone/>
            </a:pPr>
            <a:r>
              <a:rPr lang="cs-CZ" sz="8000" b="1" dirty="0" smtClean="0"/>
              <a:t>Chci raději pět slov </a:t>
            </a:r>
            <a:r>
              <a:rPr lang="cs-CZ" sz="8000" b="1" dirty="0" err="1" smtClean="0"/>
              <a:t>pověděti</a:t>
            </a:r>
            <a:endParaRPr lang="cs-CZ" sz="8000" b="1" dirty="0"/>
          </a:p>
          <a:p>
            <a:pPr>
              <a:buNone/>
            </a:pPr>
            <a:r>
              <a:rPr lang="cs-CZ" sz="8000" b="1" dirty="0"/>
              <a:t>a</a:t>
            </a:r>
            <a:r>
              <a:rPr lang="cs-CZ" sz="8000" b="1" dirty="0" smtClean="0"/>
              <a:t> svým rozumem je říci,</a:t>
            </a:r>
          </a:p>
          <a:p>
            <a:pPr>
              <a:buNone/>
            </a:pPr>
            <a:r>
              <a:rPr lang="cs-CZ" sz="8000" b="1" dirty="0"/>
              <a:t>a</a:t>
            </a:r>
            <a:r>
              <a:rPr lang="cs-CZ" sz="8000" b="1" dirty="0" smtClean="0"/>
              <a:t>by i všichni bratři rozuměli, </a:t>
            </a:r>
          </a:p>
          <a:p>
            <a:pPr>
              <a:buNone/>
            </a:pPr>
            <a:r>
              <a:rPr lang="cs-CZ" sz="8000" b="1" dirty="0" smtClean="0"/>
              <a:t>nežli deset tisíc slov nesrozumitelných</a:t>
            </a:r>
            <a:endParaRPr lang="cs-CZ" sz="8000" b="1" dirty="0"/>
          </a:p>
          <a:p>
            <a:pPr>
              <a:buNone/>
            </a:pPr>
            <a:r>
              <a:rPr lang="cs-CZ" sz="8000" b="1" dirty="0" smtClean="0"/>
              <a:t/>
            </a:r>
            <a:br>
              <a:rPr lang="cs-CZ" sz="8000" b="1" dirty="0" smtClean="0"/>
            </a:br>
            <a:endParaRPr lang="cs-CZ" sz="8000" b="1" dirty="0" smtClean="0"/>
          </a:p>
          <a:p>
            <a:pPr>
              <a:buNone/>
            </a:pPr>
            <a:r>
              <a:rPr lang="cs-CZ" sz="8000" b="1" dirty="0" smtClean="0"/>
              <a:t>…Nahé jsou zajisté všechny národy</a:t>
            </a:r>
            <a:br>
              <a:rPr lang="cs-CZ" sz="8000" b="1" dirty="0" smtClean="0"/>
            </a:br>
            <a:r>
              <a:rPr lang="cs-CZ" sz="8000" b="1" dirty="0" smtClean="0"/>
              <a:t> bez knih…“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716016" y="1196752"/>
            <a:ext cx="4104456" cy="4680520"/>
          </a:xfrm>
        </p:spPr>
        <p:txBody>
          <a:bodyPr>
            <a:noAutofit/>
          </a:bodyPr>
          <a:lstStyle/>
          <a:p>
            <a:r>
              <a:rPr lang="cs-CZ" sz="2000" dirty="0" smtClean="0"/>
              <a:t>autor se obrací ke Slovanům                s úmyslem zprostředkovat jim slovo Boží, které má posilovat jejich srdce  a rozum</a:t>
            </a:r>
            <a:br>
              <a:rPr lang="cs-CZ" sz="2000" dirty="0" smtClean="0"/>
            </a:br>
            <a:endParaRPr lang="cs-CZ" sz="2000" dirty="0" smtClean="0"/>
          </a:p>
          <a:p>
            <a:r>
              <a:rPr lang="cs-CZ" sz="2000" dirty="0"/>
              <a:t>o</a:t>
            </a:r>
            <a:r>
              <a:rPr lang="cs-CZ" sz="2000" dirty="0" smtClean="0"/>
              <a:t>bhajuje potřebu víry a vzdělanosti pro každého člověka</a:t>
            </a:r>
          </a:p>
          <a:p>
            <a:pPr marL="0" indent="0">
              <a:buNone/>
            </a:pPr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000" dirty="0" smtClean="0"/>
          </a:p>
          <a:p>
            <a:r>
              <a:rPr lang="cs-CZ" sz="2000" dirty="0" smtClean="0"/>
              <a:t>zdůrazňuje právo člověka                   na mateřský bohoslužebný jazyk</a:t>
            </a:r>
          </a:p>
          <a:p>
            <a:pPr marL="0" indent="0">
              <a:buNone/>
            </a:pPr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000" dirty="0" smtClean="0"/>
          </a:p>
          <a:p>
            <a:r>
              <a:rPr lang="cs-CZ" sz="2000" dirty="0"/>
              <a:t>z</a:t>
            </a:r>
            <a:r>
              <a:rPr lang="cs-CZ" sz="2000" dirty="0" smtClean="0"/>
              <a:t>důrazňuje nutnost vzdělání            pro rozvoj národa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Život Konstantinův, Život Metodějův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dříve užívaný název Panonské/</a:t>
            </a:r>
            <a:r>
              <a:rPr lang="cs-CZ" dirty="0" err="1" smtClean="0"/>
              <a:t>Moravskopanonské</a:t>
            </a:r>
            <a:r>
              <a:rPr lang="cs-CZ" dirty="0" smtClean="0"/>
              <a:t> legendy</a:t>
            </a:r>
          </a:p>
          <a:p>
            <a:pPr>
              <a:buNone/>
            </a:pPr>
            <a:r>
              <a:rPr lang="cs-CZ" dirty="0" smtClean="0"/>
              <a:t>	(nejedná se o </a:t>
            </a:r>
            <a:r>
              <a:rPr lang="cs-CZ" b="1" dirty="0" smtClean="0">
                <a:solidFill>
                  <a:srgbClr val="00B050"/>
                </a:solidFill>
              </a:rPr>
              <a:t>legendy</a:t>
            </a:r>
            <a:r>
              <a:rPr lang="cs-CZ" dirty="0" smtClean="0"/>
              <a:t>, nýbrž o historické spisy)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autoři: žáci Cyrila a Metoděje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oba texty se zabývají životy soluňských bratří,</a:t>
            </a:r>
          </a:p>
          <a:p>
            <a:pPr>
              <a:buNone/>
            </a:pPr>
            <a:r>
              <a:rPr lang="cs-CZ" dirty="0" smtClean="0"/>
              <a:t>	 jsou obranou jejich díla</a:t>
            </a:r>
          </a:p>
          <a:p>
            <a:pPr>
              <a:buNone/>
            </a:pPr>
            <a:endParaRPr lang="cs-CZ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	</a:t>
            </a:r>
            <a:r>
              <a:rPr lang="cs-CZ" b="1" dirty="0" smtClean="0">
                <a:solidFill>
                  <a:srgbClr val="00B050"/>
                </a:solidFill>
              </a:rPr>
              <a:t>Legenda</a:t>
            </a:r>
            <a:r>
              <a:rPr lang="cs-CZ" dirty="0" smtClean="0"/>
              <a:t>   jedná se o typický žánr středověké    literatury, tradovaly se ústním podáním. Jde   o vyprávění o zbožném (bohulibém) životě významné osobnosti (světce), často mučedníka. Obsahuje prvky zázračnosti.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	Ze staroslověnských textů vzniklých v Čechách se dochovala m. </a:t>
            </a:r>
            <a:r>
              <a:rPr lang="cs-CZ" dirty="0" err="1" smtClean="0"/>
              <a:t>j</a:t>
            </a:r>
            <a:r>
              <a:rPr lang="cs-CZ" dirty="0" smtClean="0"/>
              <a:t>. legenda </a:t>
            </a:r>
            <a:r>
              <a:rPr lang="cs-CZ" b="1" dirty="0" smtClean="0"/>
              <a:t>Život sv. Václava</a:t>
            </a:r>
            <a:r>
              <a:rPr lang="cs-CZ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452</Words>
  <Application>Microsoft Office PowerPoint</Application>
  <PresentationFormat>Předvádění na obrazovce (4:3)</PresentationFormat>
  <Paragraphs>98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Počátky české literatury                          ve staroslověnském jazyce  Mgr. Ludmila Růžičková </vt:lpstr>
      <vt:lpstr>Prezentace aplikace PowerPoint</vt:lpstr>
      <vt:lpstr>Počátky české literatury  ve staroslověnském jazyce</vt:lpstr>
      <vt:lpstr>Prezentace aplikace PowerPoint</vt:lpstr>
      <vt:lpstr>Hlaholice</vt:lpstr>
      <vt:lpstr>PROGLAS</vt:lpstr>
      <vt:lpstr>PROGLAS - ukázky</vt:lpstr>
      <vt:lpstr>Život Konstantinův, Život Metodějův</vt:lpstr>
      <vt:lpstr>Prezentace aplikace PowerPoint</vt:lpstr>
      <vt:lpstr>Život svatého Václava</vt:lpstr>
      <vt:lpstr>Hospodine, pomiluj ny </vt:lpstr>
      <vt:lpstr>Prezentace aplikace PowerPoint</vt:lpstr>
      <vt:lpstr>Hospodine, pomiluj ny – text písně</vt:lpstr>
      <vt:lpstr>Zdroje</vt:lpstr>
    </vt:vector>
  </TitlesOfParts>
  <Company>SPS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Počátky české literatury  Mgr. Ludmila Růžičková</dc:title>
  <dc:creator>ruzickova</dc:creator>
  <cp:lastModifiedBy>Martin Kubát</cp:lastModifiedBy>
  <cp:revision>71</cp:revision>
  <dcterms:created xsi:type="dcterms:W3CDTF">2012-10-29T18:25:43Z</dcterms:created>
  <dcterms:modified xsi:type="dcterms:W3CDTF">2013-01-16T12:07:01Z</dcterms:modified>
</cp:coreProperties>
</file>