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9" r:id="rId4"/>
    <p:sldId id="266" r:id="rId5"/>
    <p:sldId id="263" r:id="rId6"/>
    <p:sldId id="260" r:id="rId7"/>
    <p:sldId id="261" r:id="rId8"/>
    <p:sldId id="262" r:id="rId9"/>
    <p:sldId id="265" r:id="rId10"/>
    <p:sldId id="264" r:id="rId11"/>
    <p:sldId id="26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8183-3549-4A1C-95EC-E41B874257A7}" type="datetimeFigureOut">
              <a:rPr lang="cs-CZ" smtClean="0"/>
              <a:t>30.4.2013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E1B4-464C-4009-A802-0ACB1D8C5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96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8183-3549-4A1C-95EC-E41B874257A7}" type="datetimeFigureOut">
              <a:rPr lang="cs-CZ" smtClean="0"/>
              <a:t>30.4.2013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E1B4-464C-4009-A802-0ACB1D8C5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24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8183-3549-4A1C-95EC-E41B874257A7}" type="datetimeFigureOut">
              <a:rPr lang="cs-CZ" smtClean="0"/>
              <a:t>30.4.2013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E1B4-464C-4009-A802-0ACB1D8C5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10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8183-3549-4A1C-95EC-E41B874257A7}" type="datetimeFigureOut">
              <a:rPr lang="cs-CZ" smtClean="0"/>
              <a:t>30.4.2013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E1B4-464C-4009-A802-0ACB1D8C5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96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8183-3549-4A1C-95EC-E41B874257A7}" type="datetimeFigureOut">
              <a:rPr lang="cs-CZ" smtClean="0"/>
              <a:t>30.4.2013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E1B4-464C-4009-A802-0ACB1D8C5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64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8183-3549-4A1C-95EC-E41B874257A7}" type="datetimeFigureOut">
              <a:rPr lang="cs-CZ" smtClean="0"/>
              <a:t>30.4.2013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E1B4-464C-4009-A802-0ACB1D8C5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593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8183-3549-4A1C-95EC-E41B874257A7}" type="datetimeFigureOut">
              <a:rPr lang="cs-CZ" smtClean="0"/>
              <a:t>30.4.2013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E1B4-464C-4009-A802-0ACB1D8C5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96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8183-3549-4A1C-95EC-E41B874257A7}" type="datetimeFigureOut">
              <a:rPr lang="cs-CZ" smtClean="0"/>
              <a:t>30.4.2013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E1B4-464C-4009-A802-0ACB1D8C5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87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8183-3549-4A1C-95EC-E41B874257A7}" type="datetimeFigureOut">
              <a:rPr lang="cs-CZ" smtClean="0"/>
              <a:t>30.4.2013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E1B4-464C-4009-A802-0ACB1D8C5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43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8183-3549-4A1C-95EC-E41B874257A7}" type="datetimeFigureOut">
              <a:rPr lang="cs-CZ" smtClean="0"/>
              <a:t>30.4.2013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E1B4-464C-4009-A802-0ACB1D8C5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35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8183-3549-4A1C-95EC-E41B874257A7}" type="datetimeFigureOut">
              <a:rPr lang="cs-CZ" smtClean="0"/>
              <a:t>30.4.2013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E1B4-464C-4009-A802-0ACB1D8C5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40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18183-3549-4A1C-95EC-E41B874257A7}" type="datetimeFigureOut">
              <a:rPr lang="cs-CZ" smtClean="0"/>
              <a:t>30.4.2013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3E1B4-464C-4009-A802-0ACB1D8C5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11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sobnosti.cz/jiri-hubac.php" TargetMode="External"/><Relationship Id="rId3" Type="http://schemas.openxmlformats.org/officeDocument/2006/relationships/hyperlink" Target="http://knihy.heureka.cz/basne-topol-josef-topol/" TargetMode="External"/><Relationship Id="rId7" Type="http://schemas.openxmlformats.org/officeDocument/2006/relationships/hyperlink" Target="http://www.ceskatelevize.cz/porady/899205-byl-jednou-jeden-dum/274310071100004/" TargetMode="External"/><Relationship Id="rId2" Type="http://schemas.openxmlformats.org/officeDocument/2006/relationships/hyperlink" Target="http://cs.electionsmeter.com/hlasov%C3%A1n%C3%AD/vaclav-have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ip.denik.cz/galerie/jiraskova-vse.html?mm=4247031" TargetMode="External"/><Relationship Id="rId5" Type="http://schemas.openxmlformats.org/officeDocument/2006/relationships/hyperlink" Target="http://www.terryhoponozky.cz/serie/55-divadlo-za-branou" TargetMode="External"/><Relationship Id="rId10" Type="http://schemas.openxmlformats.org/officeDocument/2006/relationships/hyperlink" Target="http://www.romea.cz/cz/zpravy/milan-uhde-antisemitismus-a-rasismus-nejsou-veci-nazoru-ale-stvanim-ktere-vede-ke-konkretnim-akcim" TargetMode="External"/><Relationship Id="rId4" Type="http://schemas.openxmlformats.org/officeDocument/2006/relationships/hyperlink" Target="http://books.google.cz/books/about/Konec_masopustu.html?id=961GAAAAMAAJ&amp;redir_esc=y" TargetMode="External"/><Relationship Id="rId9" Type="http://schemas.openxmlformats.org/officeDocument/2006/relationships/hyperlink" Target="http://kultura.idnes.cz/novy-roman-pavla-kohouta-se-vraci-do-roku-1948-fzp-/literatura.aspx?c=A081009_152707_literatura_ob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923" y="0"/>
            <a:ext cx="111321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dnadpis 2"/>
          <p:cNvSpPr txBox="1">
            <a:spLocks/>
          </p:cNvSpPr>
          <p:nvPr/>
        </p:nvSpPr>
        <p:spPr>
          <a:xfrm>
            <a:off x="1828800" y="4725144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Střední průmyslová škola, Mladá Boleslav, Havlíčkova 456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CZ.1.07/1.5.00/34.0861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MODERNIZACE VÝUKY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914400" y="2693989"/>
            <a:ext cx="10363200" cy="1470025"/>
          </a:xfrm>
          <a:prstGeom prst="rect">
            <a:avLst/>
          </a:prstGeom>
        </p:spPr>
        <p:txBody>
          <a:bodyPr>
            <a:normAutofit fontScale="3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cs-CZ" sz="10000" b="1" dirty="0" smtClean="0"/>
              <a:t>Autoři divadelních her</a:t>
            </a:r>
          </a:p>
          <a:p>
            <a:pPr algn="ctr">
              <a:spcBef>
                <a:spcPct val="0"/>
              </a:spcBef>
              <a:defRPr/>
            </a:pPr>
            <a:r>
              <a:rPr lang="cs-CZ" sz="8000" b="1" dirty="0"/>
              <a:t>v</a:t>
            </a:r>
            <a:r>
              <a:rPr lang="cs-CZ" sz="8000" b="1" dirty="0" smtClean="0"/>
              <a:t> 60. – 90. letech 20. století</a:t>
            </a:r>
            <a:endParaRPr lang="cs-CZ" sz="80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Mgr. Ludmila Růžičková</a:t>
            </a:r>
            <a:r>
              <a:rPr kumimoji="0" lang="cs-CZ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46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5459" y="592428"/>
            <a:ext cx="10658341" cy="558453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Milan Kundera   </a:t>
            </a:r>
            <a:r>
              <a:rPr lang="cs-CZ" b="1" dirty="0" smtClean="0"/>
              <a:t>Ptákovina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Pavel Landovský   </a:t>
            </a:r>
            <a:r>
              <a:rPr lang="cs-CZ" b="1" dirty="0" smtClean="0"/>
              <a:t>Sanitární noc</a:t>
            </a:r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                            Atest</a:t>
            </a:r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b="1" dirty="0" smtClean="0"/>
              <a:t>                     Případ venkovského policajta</a:t>
            </a:r>
          </a:p>
          <a:p>
            <a:pPr marL="0" indent="0">
              <a:buNone/>
            </a:pPr>
            <a:r>
              <a:rPr lang="cs-CZ" dirty="0" smtClean="0"/>
              <a:t>Karel </a:t>
            </a:r>
            <a:r>
              <a:rPr lang="cs-CZ" dirty="0" err="1" smtClean="0"/>
              <a:t>Steigerwald</a:t>
            </a:r>
            <a:r>
              <a:rPr lang="cs-CZ" dirty="0" smtClean="0"/>
              <a:t>   </a:t>
            </a:r>
            <a:r>
              <a:rPr lang="cs-CZ" b="1" dirty="0" smtClean="0"/>
              <a:t>Dobové tance</a:t>
            </a:r>
          </a:p>
          <a:p>
            <a:pPr marL="0" indent="0">
              <a:buNone/>
            </a:pPr>
            <a:r>
              <a:rPr lang="cs-CZ" dirty="0" smtClean="0"/>
              <a:t>Daniela Fischerová	  </a:t>
            </a:r>
            <a:r>
              <a:rPr lang="cs-CZ" b="1" dirty="0" smtClean="0"/>
              <a:t>Hodina mezi psem a vlkem</a:t>
            </a:r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b="1" dirty="0" smtClean="0"/>
              <a:t>		  Princezna T.     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513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8490" y="592428"/>
            <a:ext cx="10555310" cy="55845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Zdroje</a:t>
            </a:r>
          </a:p>
          <a:p>
            <a:pPr marL="0" indent="0">
              <a:buNone/>
            </a:pPr>
            <a:r>
              <a:rPr lang="cs-CZ" dirty="0" smtClean="0"/>
              <a:t>Obr. č. </a:t>
            </a:r>
            <a:r>
              <a:rPr lang="cs-CZ" dirty="0"/>
              <a:t>1: </a:t>
            </a:r>
            <a:r>
              <a:rPr lang="cs-CZ" i="1" dirty="0" smtClean="0"/>
              <a:t>cs.electionsmeter.com:</a:t>
            </a:r>
            <a:r>
              <a:rPr lang="cs-CZ" dirty="0" smtClean="0"/>
              <a:t> [online][vid.2.4.2013]. </a:t>
            </a:r>
            <a:r>
              <a:rPr lang="cs-CZ" dirty="0"/>
              <a:t>Dostupné z: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cs.electionsmeter.com/hlasov%C3%A1n%C3%AD/vaclav-havel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Obr. </a:t>
            </a:r>
            <a:r>
              <a:rPr lang="cs-CZ" dirty="0" smtClean="0"/>
              <a:t>č</a:t>
            </a:r>
            <a:r>
              <a:rPr lang="cs-CZ" dirty="0"/>
              <a:t>.2 : </a:t>
            </a:r>
            <a:r>
              <a:rPr lang="cs-CZ" i="1" dirty="0" smtClean="0"/>
              <a:t>heureka.cz:</a:t>
            </a:r>
            <a:r>
              <a:rPr lang="cs-CZ" dirty="0" smtClean="0"/>
              <a:t> </a:t>
            </a:r>
            <a:r>
              <a:rPr lang="cs-CZ" dirty="0"/>
              <a:t>[online][vid.2.4.2013]. Dostupné z </a:t>
            </a:r>
            <a:r>
              <a:rPr lang="cs-CZ" dirty="0">
                <a:hlinkClick r:id="rId3"/>
              </a:rPr>
              <a:t>http://knihy.heureka.cz/basne-topol-josef-topol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Obr</a:t>
            </a:r>
            <a:r>
              <a:rPr lang="cs-CZ" dirty="0" smtClean="0"/>
              <a:t>. </a:t>
            </a:r>
            <a:r>
              <a:rPr lang="cs-CZ" dirty="0" smtClean="0"/>
              <a:t>č. 3: </a:t>
            </a:r>
            <a:r>
              <a:rPr lang="cs-CZ" i="1" dirty="0" smtClean="0"/>
              <a:t>gooogle</a:t>
            </a:r>
            <a:r>
              <a:rPr lang="cs-CZ" i="1" dirty="0" smtClean="0"/>
              <a:t>.cz</a:t>
            </a:r>
            <a:r>
              <a:rPr lang="cs-CZ" i="1" dirty="0"/>
              <a:t>:</a:t>
            </a:r>
            <a:r>
              <a:rPr lang="cs-CZ" dirty="0"/>
              <a:t> [online][vid.2.4.2013]. Dostupné z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books.google.cz/books/about/Konec_masopustu.html?id=961GAAAAMAAJ&amp;redir_esc=y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Obr. č. </a:t>
            </a:r>
            <a:r>
              <a:rPr lang="cs-CZ" dirty="0" smtClean="0"/>
              <a:t>4: </a:t>
            </a:r>
            <a:r>
              <a:rPr lang="cs-CZ" i="1" dirty="0"/>
              <a:t>Divadlo za branou :</a:t>
            </a:r>
            <a:r>
              <a:rPr lang="cs-CZ" dirty="0" smtClean="0"/>
              <a:t> </a:t>
            </a:r>
            <a:r>
              <a:rPr lang="cs-CZ" dirty="0"/>
              <a:t>[online][vid.2.4.2013]. Dostupné z </a:t>
            </a: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www.terryhoponozky.cz/serie/55-divadlo-za-branou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Obr. č. </a:t>
            </a:r>
            <a:r>
              <a:rPr lang="cs-CZ" dirty="0" smtClean="0"/>
              <a:t>5: </a:t>
            </a:r>
            <a:r>
              <a:rPr lang="cs-CZ" i="1" dirty="0" smtClean="0"/>
              <a:t>šíp plus </a:t>
            </a:r>
            <a:r>
              <a:rPr lang="cs-CZ" i="1" dirty="0"/>
              <a:t>:</a:t>
            </a:r>
            <a:r>
              <a:rPr lang="cs-CZ" dirty="0"/>
              <a:t> [online][vid.2.4.2013]. Dostupné z </a:t>
            </a:r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sip.denik.cz/galerie/jiraskova-vse.html?mm=4247031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Obr. č. </a:t>
            </a:r>
            <a:r>
              <a:rPr lang="cs-CZ" dirty="0" smtClean="0"/>
              <a:t>6: </a:t>
            </a:r>
            <a:r>
              <a:rPr lang="cs-CZ" i="1" dirty="0" smtClean="0"/>
              <a:t>česká televize:</a:t>
            </a:r>
            <a:r>
              <a:rPr lang="cs-CZ" dirty="0" smtClean="0"/>
              <a:t> </a:t>
            </a:r>
            <a:r>
              <a:rPr lang="cs-CZ" dirty="0"/>
              <a:t>[online][vid.2.4.2013]. Dostupné z </a:t>
            </a:r>
            <a:r>
              <a:rPr lang="cs-CZ" dirty="0">
                <a:hlinkClick r:id="rId7"/>
              </a:rPr>
              <a:t>http://www.ceskatelevize.cz/porady/899205-byl-jednou-jeden-dum/274310071100004</a:t>
            </a:r>
            <a:r>
              <a:rPr lang="cs-CZ" dirty="0" smtClean="0">
                <a:hlinkClick r:id="rId7"/>
              </a:rPr>
              <a:t>/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Obr. č. </a:t>
            </a:r>
            <a:r>
              <a:rPr lang="cs-CZ" dirty="0" smtClean="0"/>
              <a:t>7: </a:t>
            </a:r>
            <a:r>
              <a:rPr lang="cs-CZ" i="1" dirty="0" smtClean="0"/>
              <a:t>osobnosti.cz:</a:t>
            </a:r>
            <a:r>
              <a:rPr lang="cs-CZ" dirty="0" smtClean="0"/>
              <a:t> </a:t>
            </a:r>
            <a:r>
              <a:rPr lang="cs-CZ" dirty="0"/>
              <a:t>[online][vid.2.4.2013]. Dostupné z </a:t>
            </a:r>
            <a:r>
              <a:rPr lang="cs-CZ" dirty="0">
                <a:hlinkClick r:id="rId8"/>
              </a:rPr>
              <a:t>http://</a:t>
            </a:r>
            <a:r>
              <a:rPr lang="cs-CZ" dirty="0" smtClean="0">
                <a:hlinkClick r:id="rId8"/>
              </a:rPr>
              <a:t>www.osobnosti.cz/jiri-hubac.php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Obr. č. </a:t>
            </a:r>
            <a:r>
              <a:rPr lang="cs-CZ" dirty="0" smtClean="0"/>
              <a:t>8: </a:t>
            </a:r>
            <a:r>
              <a:rPr lang="cs-CZ" i="1" dirty="0" smtClean="0"/>
              <a:t>idnes.cz:</a:t>
            </a:r>
            <a:r>
              <a:rPr lang="cs-CZ" dirty="0" smtClean="0"/>
              <a:t> </a:t>
            </a:r>
            <a:r>
              <a:rPr lang="cs-CZ" dirty="0"/>
              <a:t>[online][vid.2.4.2013]. Dostupné z </a:t>
            </a:r>
            <a:r>
              <a:rPr lang="cs-CZ" dirty="0">
                <a:hlinkClick r:id="rId9"/>
              </a:rPr>
              <a:t>http://kultura.idnes.cz/novy-roman-pavla-kohouta-se-vraci-do-roku-1948-fzp-/</a:t>
            </a:r>
            <a:r>
              <a:rPr lang="cs-CZ" dirty="0" smtClean="0">
                <a:hlinkClick r:id="rId9"/>
              </a:rPr>
              <a:t>literatura.aspx?c=A081009_152707_literatura_ob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Obr. č. </a:t>
            </a:r>
            <a:r>
              <a:rPr lang="cs-CZ" dirty="0" smtClean="0"/>
              <a:t>9: romea.cz</a:t>
            </a:r>
            <a:r>
              <a:rPr lang="cs-CZ" i="1" dirty="0" smtClean="0"/>
              <a:t>:</a:t>
            </a:r>
            <a:r>
              <a:rPr lang="cs-CZ" dirty="0" smtClean="0"/>
              <a:t> </a:t>
            </a:r>
            <a:r>
              <a:rPr lang="cs-CZ" dirty="0"/>
              <a:t>[online][vid.2.4.2013]. Dostupné z </a:t>
            </a:r>
            <a:r>
              <a:rPr lang="cs-CZ" dirty="0">
                <a:hlinkClick r:id="rId10"/>
              </a:rPr>
              <a:t>http://</a:t>
            </a:r>
            <a:r>
              <a:rPr lang="cs-CZ" dirty="0" smtClean="0">
                <a:hlinkClick r:id="rId10"/>
              </a:rPr>
              <a:t>www.romea.cz/cz/zpravy/milan-uhde-antisemitismus-a-rasismus-nejsou-veci-nazoru-ale-stvanim-ktere-vede-ke-konkretnim-akcim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5000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623392" y="908720"/>
            <a:ext cx="11233248" cy="51845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Anotace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Předmět: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český jazyk a literatura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Ročník: </a:t>
            </a:r>
            <a:r>
              <a:rPr kumimoji="0" lang="cs-CZ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IV. ročník SŠ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Tematický celek: </a:t>
            </a:r>
            <a:r>
              <a:rPr kumimoji="0" lang="cs-CZ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Poezie a divadlo po druhé</a:t>
            </a:r>
            <a:r>
              <a:rPr lang="cs-CZ" sz="3200" i="1" dirty="0"/>
              <a:t> </a:t>
            </a:r>
            <a:r>
              <a:rPr kumimoji="0" lang="cs-CZ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světové válce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Klíčová slova:</a:t>
            </a:r>
            <a:r>
              <a:rPr kumimoji="0" lang="cs-CZ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cs-CZ" sz="3200" i="1" dirty="0" smtClean="0"/>
              <a:t>Havel, Topol, Daněk, Hubač, Kohout, Uhde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Forma: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cs-CZ" sz="3200" i="1" dirty="0" smtClean="0"/>
              <a:t>výklad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Datum vytvoření: </a:t>
            </a:r>
            <a:r>
              <a:rPr lang="cs-CZ" sz="3200" i="1" dirty="0"/>
              <a:t>2</a:t>
            </a:r>
            <a:r>
              <a:rPr kumimoji="0" lang="cs-CZ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cs-CZ" sz="3200" i="1" noProof="0" dirty="0"/>
              <a:t>4</a:t>
            </a:r>
            <a:r>
              <a:rPr kumimoji="0" lang="cs-CZ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2013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5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3036" y="631065"/>
            <a:ext cx="10400763" cy="5545898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4000" b="1" dirty="0" smtClean="0"/>
              <a:t>Autoři divadelních her </a:t>
            </a:r>
          </a:p>
          <a:p>
            <a:pPr marL="0" indent="0" algn="ctr">
              <a:buNone/>
            </a:pPr>
            <a:r>
              <a:rPr lang="cs-CZ" sz="3200" b="1" dirty="0"/>
              <a:t>v</a:t>
            </a:r>
            <a:r>
              <a:rPr lang="cs-CZ" sz="3200" b="1" dirty="0" smtClean="0"/>
              <a:t> 60. – 90. letech 20. století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2122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5761" y="643944"/>
            <a:ext cx="11541525" cy="5533019"/>
          </a:xfrm>
        </p:spPr>
        <p:txBody>
          <a:bodyPr/>
          <a:lstStyle/>
          <a:p>
            <a:pPr marL="0" indent="0">
              <a:buNone/>
            </a:pPr>
            <a:r>
              <a:rPr lang="cs-CZ" sz="3600" b="1" dirty="0" smtClean="0"/>
              <a:t>				       </a:t>
            </a:r>
            <a:r>
              <a:rPr lang="cs-CZ" sz="4400" b="1" dirty="0" smtClean="0"/>
              <a:t>Václav Havel</a:t>
            </a:r>
            <a:endParaRPr lang="cs-CZ" sz="3600" b="1" dirty="0" smtClean="0"/>
          </a:p>
          <a:p>
            <a:pPr marL="0" indent="0">
              <a:buNone/>
            </a:pPr>
            <a:r>
              <a:rPr lang="cs-CZ" dirty="0" smtClean="0"/>
              <a:t>		      	         první hry  -  v duchu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absurdního dramatu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	 	         </a:t>
            </a:r>
            <a:r>
              <a:rPr lang="cs-CZ" b="1" dirty="0" smtClean="0"/>
              <a:t>Zahradní slavnost </a:t>
            </a:r>
            <a:r>
              <a:rPr lang="cs-CZ" dirty="0" smtClean="0"/>
              <a:t>– obraz totalitního režimu 60. let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		         </a:t>
            </a:r>
            <a:r>
              <a:rPr lang="cs-CZ" b="1" dirty="0" smtClean="0"/>
              <a:t>Vyrozumění</a:t>
            </a:r>
            <a:r>
              <a:rPr lang="cs-CZ" dirty="0" smtClean="0"/>
              <a:t> – kritika dehumanizované společnosti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</a:t>
            </a:r>
            <a:r>
              <a:rPr lang="cs-CZ" dirty="0"/>
              <a:t>	</a:t>
            </a:r>
            <a:r>
              <a:rPr lang="cs-CZ" dirty="0" smtClean="0"/>
              <a:t>	         </a:t>
            </a:r>
            <a:r>
              <a:rPr lang="cs-CZ" b="1" dirty="0" smtClean="0"/>
              <a:t>Ztížená možnost soustředění</a:t>
            </a:r>
          </a:p>
          <a:p>
            <a:pPr marL="0" indent="0">
              <a:buNone/>
            </a:pPr>
            <a:r>
              <a:rPr lang="cs-CZ" dirty="0"/>
              <a:t>v</a:t>
            </a:r>
            <a:r>
              <a:rPr lang="cs-CZ" dirty="0" smtClean="0"/>
              <a:t> období normalizace –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zakázaný autor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      		        </a:t>
            </a:r>
            <a:r>
              <a:rPr lang="cs-CZ" b="1" dirty="0" smtClean="0"/>
              <a:t>Žebrácká opera </a:t>
            </a:r>
            <a:r>
              <a:rPr lang="cs-CZ" dirty="0" smtClean="0"/>
              <a:t>– inspirace hrou B. Brechta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</a:t>
            </a:r>
            <a:r>
              <a:rPr lang="cs-CZ" b="1" dirty="0" smtClean="0"/>
              <a:t>Horský hotel, Largo </a:t>
            </a:r>
            <a:r>
              <a:rPr lang="cs-CZ" b="1" dirty="0" err="1" smtClean="0"/>
              <a:t>desolato</a:t>
            </a:r>
            <a:r>
              <a:rPr lang="cs-CZ" b="1" dirty="0" smtClean="0"/>
              <a:t>, Asanace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j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ednoaktovky </a:t>
            </a:r>
            <a:r>
              <a:rPr lang="cs-CZ" dirty="0" smtClean="0"/>
              <a:t>– téma disidentství, autobiograf. postava F. Vaňka</a:t>
            </a:r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                         Audience, Vernisáž, Protest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53" y="251791"/>
            <a:ext cx="3707078" cy="277673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77078" y="3034748"/>
            <a:ext cx="1285461" cy="375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Josef Topol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h</a:t>
            </a:r>
            <a:r>
              <a:rPr lang="cs-CZ" dirty="0" smtClean="0"/>
              <a:t>ry  </a:t>
            </a:r>
            <a:r>
              <a:rPr lang="cs-CZ" b="1" dirty="0" smtClean="0"/>
              <a:t>Konec masopustu </a:t>
            </a:r>
            <a:r>
              <a:rPr lang="cs-CZ" dirty="0" smtClean="0"/>
              <a:t>– z prostředí vesnice 50. let (kolektivizace)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</a:t>
            </a:r>
            <a:r>
              <a:rPr lang="cs-CZ" b="1" dirty="0" smtClean="0"/>
              <a:t>Dvě noci s dívkou </a:t>
            </a:r>
            <a:r>
              <a:rPr lang="cs-CZ" dirty="0" smtClean="0"/>
              <a:t>– motiv noci, kdy do země vpadla cizí vojska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</a:t>
            </a:r>
            <a:r>
              <a:rPr lang="cs-CZ" b="1" dirty="0" smtClean="0"/>
              <a:t>Kočka na kolejích </a:t>
            </a:r>
            <a:r>
              <a:rPr lang="cs-CZ" dirty="0" smtClean="0"/>
              <a:t>– téma mezilidských vztahů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        Hlasy ptáků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Stěhování duší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Sbohem, Sokrate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923" y="3392557"/>
            <a:ext cx="1851145" cy="317598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325" y="4009422"/>
            <a:ext cx="1501349" cy="25591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7100" y="2882556"/>
            <a:ext cx="2578732" cy="367727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005330" y="6310648"/>
            <a:ext cx="1339995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2-4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13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5130" y="516835"/>
            <a:ext cx="10558669" cy="5660128"/>
          </a:xfrm>
        </p:spPr>
        <p:txBody>
          <a:bodyPr/>
          <a:lstStyle/>
          <a:p>
            <a:pPr marL="0" indent="0">
              <a:buNone/>
            </a:pPr>
            <a:r>
              <a:rPr lang="cs-CZ" sz="4400" b="1" dirty="0" smtClean="0"/>
              <a:t>				  Oldřich Daněk</a:t>
            </a:r>
            <a:r>
              <a:rPr lang="cs-CZ" dirty="0" smtClean="0"/>
              <a:t>		     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    hry s námětem z historie</a:t>
            </a:r>
          </a:p>
          <a:p>
            <a:pPr marL="0" indent="0">
              <a:buNone/>
            </a:pPr>
            <a:r>
              <a:rPr lang="cs-CZ" dirty="0" smtClean="0"/>
              <a:t>     				           </a:t>
            </a:r>
            <a:r>
              <a:rPr lang="cs-CZ" b="1" dirty="0" smtClean="0"/>
              <a:t>Dva na koni, jeden na oslu</a:t>
            </a:r>
          </a:p>
          <a:p>
            <a:pPr marL="0" indent="0">
              <a:buNone/>
            </a:pPr>
            <a:r>
              <a:rPr lang="cs-CZ" b="1" dirty="0" smtClean="0"/>
              <a:t>         				           Vévodkyně valdštejnských vojsk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			    televizní seriál   </a:t>
            </a:r>
          </a:p>
          <a:p>
            <a:pPr marL="0" indent="0">
              <a:buNone/>
            </a:pPr>
            <a:r>
              <a:rPr lang="cs-CZ" b="1" dirty="0" smtClean="0"/>
              <a:t>				    Byl jednou jeden dům </a:t>
            </a:r>
            <a:r>
              <a:rPr lang="cs-CZ" dirty="0" smtClean="0"/>
              <a:t>– zachycuje období 				    30. let a protektorátu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23" y="201667"/>
            <a:ext cx="2717186" cy="209096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96" y="2834829"/>
            <a:ext cx="3704650" cy="3723268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980661" y="2319130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5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434146" y="6188765"/>
            <a:ext cx="115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426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				</a:t>
            </a:r>
            <a:r>
              <a:rPr lang="cs-CZ" b="1" dirty="0" smtClean="0"/>
              <a:t>Jiří Hubač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			    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hry</a:t>
            </a:r>
            <a:r>
              <a:rPr lang="cs-CZ" dirty="0" smtClean="0"/>
              <a:t>    </a:t>
            </a:r>
            <a:r>
              <a:rPr lang="cs-CZ" b="1" dirty="0" smtClean="0"/>
              <a:t>Dům na nebesích                               					               Generálka jeho veličenstva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		    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televizní inscenace  </a:t>
            </a:r>
          </a:p>
          <a:p>
            <a:pPr marL="0" indent="0">
              <a:buNone/>
            </a:pPr>
            <a:r>
              <a:rPr lang="cs-CZ" b="1" dirty="0" smtClean="0"/>
              <a:t>			     Ikarův pád, Tažní ptáci, Nezralé maliny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</a:t>
            </a:r>
            <a:r>
              <a:rPr lang="cs-CZ" sz="2400" dirty="0" smtClean="0"/>
              <a:t>(setkaly se s velkým diváckým ohlasem i mezinárodním 				      oceněním, autor se zaměřuje na etické problémy)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</a:t>
            </a:r>
            <a:r>
              <a:rPr lang="cs-CZ" b="1" dirty="0" smtClean="0"/>
              <a:t>Zámek v Čechách, Hřbitov pro cizince 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elevizní seriály   </a:t>
            </a:r>
            <a:r>
              <a:rPr lang="cs-CZ" b="1" dirty="0" smtClean="0"/>
              <a:t>Sanitka, Dobrá voda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ilmové scénáře  </a:t>
            </a:r>
            <a:r>
              <a:rPr lang="cs-CZ" b="1" dirty="0" smtClean="0"/>
              <a:t>Učitel tance, Fany, Všichni moji blízcí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86221"/>
            <a:ext cx="2301260" cy="306834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38200" y="3554568"/>
            <a:ext cx="1273935" cy="37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</a:t>
            </a:r>
            <a:r>
              <a:rPr lang="cs-CZ" dirty="0"/>
              <a:t>č</a:t>
            </a:r>
            <a:r>
              <a:rPr lang="cs-CZ" dirty="0" smtClean="0"/>
              <a:t>. 7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854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Pavel Kohout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hry   </a:t>
            </a:r>
            <a:r>
              <a:rPr lang="cs-CZ" b="1" dirty="0" smtClean="0"/>
              <a:t>Válka v prvním poschodí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</a:t>
            </a:r>
            <a:r>
              <a:rPr lang="cs-CZ" b="1" dirty="0" smtClean="0"/>
              <a:t>Požár v suterénu </a:t>
            </a:r>
            <a:r>
              <a:rPr lang="cs-CZ" dirty="0" smtClean="0"/>
              <a:t>– vychází z vlastních zkušeností s </a:t>
            </a:r>
            <a:r>
              <a:rPr lang="cs-CZ" dirty="0" err="1" smtClean="0"/>
              <a:t>StB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</a:t>
            </a:r>
            <a:r>
              <a:rPr lang="cs-CZ" b="1" dirty="0" smtClean="0"/>
              <a:t>August, august, august </a:t>
            </a:r>
            <a:r>
              <a:rPr lang="cs-CZ" dirty="0" smtClean="0"/>
              <a:t>– téma moci, hra zasazena do cirkusového 				          prostředí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</a:t>
            </a:r>
            <a:r>
              <a:rPr lang="cs-CZ" b="1" dirty="0" smtClean="0"/>
              <a:t>Ecce </a:t>
            </a:r>
            <a:r>
              <a:rPr lang="cs-CZ" b="1" dirty="0" err="1" smtClean="0"/>
              <a:t>Constantia</a:t>
            </a:r>
            <a:r>
              <a:rPr lang="cs-CZ" b="1" dirty="0" smtClean="0"/>
              <a:t>! </a:t>
            </a:r>
            <a:r>
              <a:rPr lang="cs-CZ" dirty="0" smtClean="0"/>
              <a:t>– prolínání historie a současnosti, téma 					          kostnického koncilu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162" y="468420"/>
            <a:ext cx="3657601" cy="242514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019763" y="2485623"/>
            <a:ext cx="149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47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2733" y="656822"/>
            <a:ext cx="10516673" cy="5507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b="1" dirty="0" smtClean="0"/>
              <a:t>			       Milan Uhde</a:t>
            </a:r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r>
              <a:rPr lang="cs-CZ" b="1" dirty="0" smtClean="0"/>
              <a:t>			           Balada pro banditu</a:t>
            </a:r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b="1" dirty="0" smtClean="0"/>
              <a:t>		 	</a:t>
            </a:r>
            <a:r>
              <a:rPr lang="cs-CZ" b="1" dirty="0"/>
              <a:t>-</a:t>
            </a:r>
            <a:r>
              <a:rPr lang="cs-CZ" dirty="0" smtClean="0"/>
              <a:t> podle Olbrachtova Nikoly Šuhaje loupežníka</a:t>
            </a:r>
          </a:p>
          <a:p>
            <a:pPr marL="0" indent="0">
              <a:buNone/>
            </a:pPr>
            <a:r>
              <a:rPr lang="cs-CZ" dirty="0" smtClean="0"/>
              <a:t>			     	- hra s písněmi Miloše Štědroně hrána                  		                         s velkým ohlasem v Divadle Na provázku 					  (zfilmováno)</a:t>
            </a:r>
          </a:p>
          <a:p>
            <a:pPr marL="0" indent="0">
              <a:buNone/>
            </a:pPr>
            <a:r>
              <a:rPr lang="cs-CZ" b="1" dirty="0" smtClean="0"/>
              <a:t>Velice tiché Ave </a:t>
            </a:r>
            <a:r>
              <a:rPr lang="cs-CZ" dirty="0" smtClean="0"/>
              <a:t>– hra určená pro rozhlas, autobiografické rysy</a:t>
            </a:r>
          </a:p>
          <a:p>
            <a:pPr marL="0" indent="0">
              <a:buNone/>
            </a:pPr>
            <a:r>
              <a:rPr lang="cs-CZ" b="1" dirty="0" smtClean="0"/>
              <a:t>Král Vávra </a:t>
            </a:r>
            <a:r>
              <a:rPr lang="cs-CZ" dirty="0" smtClean="0"/>
              <a:t>– satirická hra s politickým podtextem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33" y="399246"/>
            <a:ext cx="2915992" cy="291599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72733" y="3410453"/>
            <a:ext cx="1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9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1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367</Words>
  <Application>Microsoft Office PowerPoint</Application>
  <PresentationFormat>Vlastní</PresentationFormat>
  <Paragraphs>91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Josef Topol</vt:lpstr>
      <vt:lpstr>Prezentace aplikace PowerPoint</vt:lpstr>
      <vt:lpstr>    Jiří Hubač</vt:lpstr>
      <vt:lpstr> Pavel Kohout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Alex</dc:creator>
  <cp:lastModifiedBy>Ondřej Havrda</cp:lastModifiedBy>
  <cp:revision>31</cp:revision>
  <dcterms:created xsi:type="dcterms:W3CDTF">2013-04-25T08:08:56Z</dcterms:created>
  <dcterms:modified xsi:type="dcterms:W3CDTF">2013-04-30T12:28:51Z</dcterms:modified>
</cp:coreProperties>
</file>