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0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9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9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2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5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14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3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0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6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8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314D-94FE-4C24-92D8-63C585E479E9}" type="datetimeFigureOut">
              <a:rPr lang="cs-CZ" smtClean="0"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513D-B108-43B3-BFDF-D9FE0C98A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udentpoint.cz/data/resized/files/620x1000-44c1-image001.png" TargetMode="External"/><Relationship Id="rId3" Type="http://schemas.openxmlformats.org/officeDocument/2006/relationships/hyperlink" Target="http://i.idnes.cz/08/102/gal/KOT2676fc_liptakov.jpg" TargetMode="External"/><Relationship Id="rId7" Type="http://schemas.openxmlformats.org/officeDocument/2006/relationships/hyperlink" Target="http://img.blesk.cz/img/1/normal480/1438550_marta-kubisova.jpg" TargetMode="External"/><Relationship Id="rId2" Type="http://schemas.openxmlformats.org/officeDocument/2006/relationships/hyperlink" Target="http://img.aktualne.centrum.cz/105/77/1057742-40-let-divadla-jary-cimrman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somackarelacie.estranky.sk/img/picture/96/11.jpg" TargetMode="External"/><Relationship Id="rId5" Type="http://schemas.openxmlformats.org/officeDocument/2006/relationships/hyperlink" Target="http://www.ivanvyskocil.cz/knihy/NedivadloIVlay.jpg" TargetMode="External"/><Relationship Id="rId10" Type="http://schemas.openxmlformats.org/officeDocument/2006/relationships/hyperlink" Target="http://www.divadelni-noviny.cz/wp-content/uploads/p__b_h-1978-11-B-6-k_fmt.jpeg" TargetMode="External"/><Relationship Id="rId4" Type="http://schemas.openxmlformats.org/officeDocument/2006/relationships/hyperlink" Target="http://img.aktualne.centrum.cz/105/77/1057705-40-let-divadla-jary-cimrmana.jpg" TargetMode="External"/><Relationship Id="rId9" Type="http://schemas.openxmlformats.org/officeDocument/2006/relationships/hyperlink" Target="https://encrypted-tbn0.gstatic.com/images?q=tbn:ANd9GcSTv_ibg1RWYgcka88fEC-JgDsbRgUNXo_su3lqW_OoiF2pI5SJ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923" y="0"/>
            <a:ext cx="111321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828800" y="4725144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14400" y="2693989"/>
            <a:ext cx="103632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dirty="0" smtClean="0">
                <a:latin typeface="+mj-lt"/>
                <a:ea typeface="+mj-ea"/>
                <a:cs typeface="+mj-cs"/>
              </a:rPr>
              <a:t>Autorská divadla a studiové scény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3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8149" y="566670"/>
            <a:ext cx="7785651" cy="35945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4300" b="1" dirty="0" smtClean="0"/>
              <a:t>HUSA NA PROVÁZKU</a:t>
            </a:r>
          </a:p>
          <a:p>
            <a:r>
              <a:rPr lang="cs-CZ" sz="3900" dirty="0"/>
              <a:t>b</a:t>
            </a:r>
            <a:r>
              <a:rPr lang="cs-CZ" sz="3900" dirty="0" smtClean="0"/>
              <a:t>rněnské divadlo, založeno 1967</a:t>
            </a:r>
          </a:p>
          <a:p>
            <a:r>
              <a:rPr lang="cs-CZ" sz="3900" dirty="0"/>
              <a:t>k</a:t>
            </a:r>
            <a:r>
              <a:rPr lang="cs-CZ" sz="3900" dirty="0" smtClean="0"/>
              <a:t>ontakt s diváky, </a:t>
            </a:r>
            <a:r>
              <a:rPr lang="cs-CZ" sz="3900" dirty="0" smtClean="0"/>
              <a:t>improvizace</a:t>
            </a:r>
            <a:br>
              <a:rPr lang="cs-CZ" sz="3900" dirty="0" smtClean="0"/>
            </a:br>
            <a:r>
              <a:rPr lang="cs-CZ" sz="3900" dirty="0" smtClean="0"/>
              <a:t>	experimentování </a:t>
            </a:r>
            <a:r>
              <a:rPr lang="cs-CZ" sz="3900" dirty="0" smtClean="0"/>
              <a:t>s divadelními tvary</a:t>
            </a:r>
          </a:p>
          <a:p>
            <a:r>
              <a:rPr lang="cs-CZ" sz="3900" dirty="0"/>
              <a:t>h</a:t>
            </a:r>
            <a:r>
              <a:rPr lang="cs-CZ" sz="3900" dirty="0" smtClean="0"/>
              <a:t>erci  -  Boleslav Polívka, Miroslav Donutil,  Alena Ambrová …</a:t>
            </a:r>
          </a:p>
          <a:p>
            <a:pPr marL="0" indent="0">
              <a:buNone/>
            </a:pPr>
            <a:r>
              <a:rPr lang="cs-CZ" sz="3900" b="1" dirty="0" smtClean="0"/>
              <a:t>            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81" y="382862"/>
            <a:ext cx="3460268" cy="346026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798" y="3278049"/>
            <a:ext cx="1885950" cy="24288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5043" y="4174434"/>
            <a:ext cx="10402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slavná představení  </a:t>
            </a:r>
            <a:r>
              <a:rPr lang="cs-CZ" sz="3200" b="1" dirty="0"/>
              <a:t>Balada pro banditu                                                			   </a:t>
            </a:r>
            <a:r>
              <a:rPr lang="cs-CZ" sz="3200" b="1" dirty="0" smtClean="0"/>
              <a:t>  </a:t>
            </a:r>
            <a:r>
              <a:rPr lang="cs-CZ" sz="3200" b="1" dirty="0" err="1"/>
              <a:t>Am</a:t>
            </a:r>
            <a:r>
              <a:rPr lang="cs-CZ" sz="3200" b="1" dirty="0"/>
              <a:t> a </a:t>
            </a:r>
            <a:r>
              <a:rPr lang="cs-CZ" sz="3200" b="1" dirty="0" err="1"/>
              <a:t>Ea</a:t>
            </a:r>
            <a:r>
              <a:rPr lang="cs-CZ" sz="3200" b="1" dirty="0"/>
              <a:t>                                                           			        </a:t>
            </a:r>
            <a:r>
              <a:rPr lang="cs-CZ" sz="3200" b="1" dirty="0" smtClean="0"/>
              <a:t>       Commedia </a:t>
            </a:r>
            <a:r>
              <a:rPr lang="cs-CZ" sz="3200" b="1" dirty="0"/>
              <a:t>dell´arte</a:t>
            </a:r>
          </a:p>
          <a:p>
            <a:r>
              <a:rPr lang="cs-CZ" sz="3200" dirty="0"/>
              <a:t>osobnosti – Zdeněk </a:t>
            </a:r>
            <a:r>
              <a:rPr lang="cs-CZ" sz="3200" dirty="0" smtClean="0"/>
              <a:t>Pospíšil, Milan Uhde,               </a:t>
            </a:r>
            <a:r>
              <a:rPr lang="cs-CZ" sz="3200" dirty="0"/>
              <a:t>	              </a:t>
            </a:r>
            <a:r>
              <a:rPr lang="cs-CZ" sz="3200" dirty="0" smtClean="0"/>
              <a:t>     			</a:t>
            </a:r>
            <a:r>
              <a:rPr lang="cs-CZ" sz="3200" dirty="0"/>
              <a:t> </a:t>
            </a:r>
            <a:r>
              <a:rPr lang="cs-CZ" sz="3200" dirty="0" smtClean="0"/>
              <a:t> Petr </a:t>
            </a:r>
            <a:r>
              <a:rPr lang="cs-CZ" sz="3200" dirty="0" err="1" smtClean="0"/>
              <a:t>Scherhaufer</a:t>
            </a:r>
            <a:r>
              <a:rPr lang="cs-CZ" sz="3200" dirty="0" smtClean="0"/>
              <a:t>, Eva Tálská a další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5043" y="3658464"/>
            <a:ext cx="112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</a:t>
            </a: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846285" y="5706924"/>
            <a:ext cx="112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</a:t>
            </a:r>
            <a:r>
              <a:rPr lang="cs-CZ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2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6" y="605307"/>
            <a:ext cx="10619704" cy="557165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Další studiové scény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Hadivadlo </a:t>
            </a:r>
            <a:r>
              <a:rPr lang="cs-CZ" sz="3600" dirty="0" smtClean="0"/>
              <a:t>(v Prostějově)</a:t>
            </a:r>
          </a:p>
          <a:p>
            <a:pPr marL="0" indent="0">
              <a:buNone/>
            </a:pPr>
            <a:r>
              <a:rPr lang="cs-CZ" sz="3600" b="1" dirty="0" smtClean="0"/>
              <a:t>Činoherní studio </a:t>
            </a:r>
            <a:r>
              <a:rPr lang="cs-CZ" sz="3600" dirty="0" smtClean="0"/>
              <a:t>(v Ústí nad Labem)</a:t>
            </a:r>
          </a:p>
          <a:p>
            <a:pPr marL="0" indent="0">
              <a:buNone/>
            </a:pPr>
            <a:r>
              <a:rPr lang="cs-CZ" sz="3600" b="1" dirty="0" smtClean="0"/>
              <a:t>Divadlo bří Justů</a:t>
            </a:r>
          </a:p>
          <a:p>
            <a:pPr marL="0" indent="0">
              <a:buNone/>
            </a:pPr>
            <a:r>
              <a:rPr lang="cs-CZ" sz="3600" b="1" dirty="0" smtClean="0"/>
              <a:t>Divadlo na okraji</a:t>
            </a:r>
          </a:p>
          <a:p>
            <a:pPr marL="0" indent="0">
              <a:buNone/>
            </a:pPr>
            <a:r>
              <a:rPr lang="cs-CZ" sz="3600" b="1" dirty="0" smtClean="0"/>
              <a:t>Sklep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996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097" y="592428"/>
            <a:ext cx="10341734" cy="5731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900" b="1" smtClean="0"/>
              <a:t>Zdroje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1: </a:t>
            </a:r>
            <a:r>
              <a:rPr lang="cs-CZ" i="1" smtClean="0"/>
              <a:t>aktualne.cz:</a:t>
            </a:r>
            <a:r>
              <a:rPr lang="cs-CZ" smtClean="0"/>
              <a:t> [online][vid. 1.4.2013]. Dostupné z:  </a:t>
            </a:r>
            <a:r>
              <a:rPr lang="cs-CZ" smtClean="0">
                <a:hlinkClick r:id="rId2"/>
              </a:rPr>
              <a:t>http://img.aktualne.centrum.cz/105/77/1057742-40-let-divadla-jary-cimrmana.jpg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2: </a:t>
            </a:r>
            <a:r>
              <a:rPr lang="cs-CZ" i="1" smtClean="0"/>
              <a:t>idnes.cz:</a:t>
            </a:r>
            <a:r>
              <a:rPr lang="cs-CZ" smtClean="0"/>
              <a:t> [online][vid. 1.4.2013]. Dostupné z:  </a:t>
            </a:r>
            <a:r>
              <a:rPr lang="cs-CZ" smtClean="0">
                <a:hlinkClick r:id="rId3"/>
              </a:rPr>
              <a:t>http://i.idnes.cz/08/102/gal/KOT2676fc_liptakov.jpg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3: </a:t>
            </a:r>
            <a:r>
              <a:rPr lang="cs-CZ" i="1" smtClean="0"/>
              <a:t>aktualne.cz:</a:t>
            </a:r>
            <a:r>
              <a:rPr lang="cs-CZ" smtClean="0"/>
              <a:t> [online][vid. 1.4.2013]. Dostupné z:  </a:t>
            </a:r>
            <a:r>
              <a:rPr lang="cs-CZ" smtClean="0">
                <a:hlinkClick r:id="rId4"/>
              </a:rPr>
              <a:t>http://img.aktualne.centrum.cz/105/77/1057705-40-let-divadla-jary-cimrmana.jpg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4: </a:t>
            </a:r>
            <a:r>
              <a:rPr lang="cs-CZ" i="1" smtClean="0"/>
              <a:t>ivamvyskocil.cz :</a:t>
            </a:r>
            <a:r>
              <a:rPr lang="cs-CZ" smtClean="0"/>
              <a:t> [online][vid. 1.4.2013]. Dostupné z:    </a:t>
            </a:r>
            <a:r>
              <a:rPr lang="cs-CZ" smtClean="0">
                <a:hlinkClick r:id="rId5"/>
              </a:rPr>
              <a:t>http://www.ivanvyskocil.cz/knihy/NedivadloIVlay.jpg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5: </a:t>
            </a:r>
            <a:r>
              <a:rPr lang="cs-CZ" i="1" smtClean="0"/>
              <a:t>estranky.sk:</a:t>
            </a:r>
            <a:r>
              <a:rPr lang="cs-CZ" smtClean="0"/>
              <a:t> [online][vid. 1.4.2013]. Dostupné z:   </a:t>
            </a:r>
            <a:r>
              <a:rPr lang="cs-CZ" smtClean="0">
                <a:hlinkClick r:id="rId6"/>
              </a:rPr>
              <a:t>http://www.pesomackarelacie.estranky.sk/img/picture/96/11.jpg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6 : </a:t>
            </a:r>
            <a:r>
              <a:rPr lang="cs-CZ" i="1" smtClean="0"/>
              <a:t>blesk.cz:</a:t>
            </a:r>
            <a:r>
              <a:rPr lang="cs-CZ" smtClean="0"/>
              <a:t> [online][vid. 1.4.2013]. Dostupné z: </a:t>
            </a:r>
            <a:r>
              <a:rPr lang="cs-CZ" smtClean="0">
                <a:hlinkClick r:id="rId7"/>
              </a:rPr>
              <a:t>http://img.blesk.cz/img/1/normal480/1438550_marta-kubisova.jpg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7 : </a:t>
            </a:r>
            <a:r>
              <a:rPr lang="cs-CZ" i="1" smtClean="0"/>
              <a:t>studiopoint.cz:</a:t>
            </a:r>
            <a:r>
              <a:rPr lang="cs-CZ" smtClean="0"/>
              <a:t> [online][vid. 1.4.2013]. Dostupné z: </a:t>
            </a:r>
            <a:r>
              <a:rPr lang="cs-CZ" smtClean="0">
                <a:hlinkClick r:id="rId8"/>
              </a:rPr>
              <a:t>http://www.studentpoint.cz/data/resized/files/620x1000-44c1-image001.png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8 : </a:t>
            </a:r>
            <a:r>
              <a:rPr lang="cs-CZ" i="1" smtClean="0"/>
              <a:t>google.com:</a:t>
            </a:r>
            <a:r>
              <a:rPr lang="cs-CZ" smtClean="0"/>
              <a:t> [online][vid. 1.4.2013]. Dostupné z: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>
                <a:hlinkClick r:id="rId9"/>
              </a:rPr>
              <a:t>https://encrypted-tbn0.gstatic.com/images?q=tbn:ANd9GcSTv_ibg1RWYgcka88fEC-JgDsbRgUNXo_su3lqW_OoiF2pI5SJMA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Obr. č. 9: </a:t>
            </a:r>
            <a:r>
              <a:rPr lang="cs-CZ" i="1" smtClean="0"/>
              <a:t>divadelni-noviny.cz:</a:t>
            </a:r>
            <a:r>
              <a:rPr lang="cs-CZ" smtClean="0"/>
              <a:t> [online][vid. 1.4.2013]. Dostupné z: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  </a:t>
            </a:r>
            <a:r>
              <a:rPr lang="cs-CZ" smtClean="0">
                <a:hlinkClick r:id="rId10"/>
              </a:rPr>
              <a:t>http://www.divadelni-noviny.cz/wp-content/uploads/p__b_h-1978-11-B-6-k_fmt.jpeg</a:t>
            </a: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endParaRPr 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0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623392" y="908720"/>
            <a:ext cx="11233248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</a:t>
            </a:r>
            <a:r>
              <a:rPr lang="cs-CZ" sz="3200" i="1" dirty="0"/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3200" noProof="0" dirty="0"/>
              <a:t>D</a:t>
            </a:r>
            <a:r>
              <a:rPr lang="cs-CZ" sz="3200" dirty="0" err="1" smtClean="0"/>
              <a:t>ivadlo</a:t>
            </a:r>
            <a:r>
              <a:rPr lang="cs-CZ" sz="3200" dirty="0" smtClean="0"/>
              <a:t> Járy</a:t>
            </a:r>
            <a:r>
              <a:rPr kumimoji="0" lang="cs-CZ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Cimrmana, </a:t>
            </a:r>
            <a:r>
              <a:rPr kumimoji="0" lang="cs-CZ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Nedivadlo</a:t>
            </a:r>
            <a:r>
              <a:rPr kumimoji="0" lang="cs-CZ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Ivana Vyskočila,</a:t>
            </a:r>
            <a:br>
              <a:rPr kumimoji="0" lang="cs-CZ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Rokoko, Studio Y, Husa na provázku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lang="cs-CZ" sz="3200" i="1" dirty="0"/>
              <a:t>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sz="3200" i="1" noProof="0" dirty="0"/>
              <a:t>4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4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006" y="785611"/>
            <a:ext cx="10503794" cy="53913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b="1" dirty="0" smtClean="0"/>
              <a:t>Autorská divadla a studiové scény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4341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975" y="798489"/>
            <a:ext cx="10606825" cy="5378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DIVADLO JÁRY CIMRMANA</a:t>
            </a:r>
          </a:p>
          <a:p>
            <a:pPr marL="0" indent="0">
              <a:buNone/>
            </a:pPr>
            <a:endParaRPr lang="cs-CZ" sz="3600" b="1" dirty="0" smtClean="0"/>
          </a:p>
          <a:p>
            <a:r>
              <a:rPr lang="cs-CZ" sz="3200" dirty="0"/>
              <a:t>v</a:t>
            </a:r>
            <a:r>
              <a:rPr lang="cs-CZ" sz="3200" dirty="0" smtClean="0"/>
              <a:t>zniká v polovině 60. let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u</a:t>
            </a:r>
            <a:r>
              <a:rPr lang="cs-CZ" sz="3200" dirty="0" smtClean="0"/>
              <a:t> zrodu stáli </a:t>
            </a:r>
            <a:r>
              <a:rPr lang="cs-CZ" sz="3200" b="1" dirty="0" smtClean="0"/>
              <a:t>Jiří Šebánek, Karel Velebný,                                     		     Ladislav Smoljak, Zdeněk Svěrák</a:t>
            </a:r>
          </a:p>
          <a:p>
            <a:r>
              <a:rPr lang="cs-CZ" sz="3200" dirty="0"/>
              <a:t>p</a:t>
            </a:r>
            <a:r>
              <a:rPr lang="cs-CZ" sz="3200" dirty="0" smtClean="0"/>
              <a:t>oetika divadla založena </a:t>
            </a:r>
            <a:r>
              <a:rPr lang="cs-CZ" sz="3200" b="1" dirty="0" smtClean="0"/>
              <a:t>na mystifikaci</a:t>
            </a:r>
          </a:p>
          <a:p>
            <a:pPr marL="0" indent="0">
              <a:buNone/>
            </a:pPr>
            <a:r>
              <a:rPr lang="cs-CZ" sz="3200" b="1" dirty="0" smtClean="0"/>
              <a:t>	Jára Cimrman </a:t>
            </a:r>
            <a:r>
              <a:rPr lang="cs-CZ" sz="3200" dirty="0" smtClean="0"/>
              <a:t>– český génius a všeuměl žijící v době  				         rakousko-uherského mocnářství</a:t>
            </a:r>
          </a:p>
          <a:p>
            <a:pPr marL="0" indent="0">
              <a:buNone/>
            </a:pPr>
            <a:endParaRPr lang="cs-CZ" sz="36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046" y="444791"/>
            <a:ext cx="4439570" cy="269765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58400" y="3142446"/>
            <a:ext cx="110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0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7882" y="1210614"/>
            <a:ext cx="6015787" cy="5647386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000" dirty="0" smtClean="0"/>
              <a:t>      </a:t>
            </a:r>
            <a:r>
              <a:rPr lang="cs-CZ" sz="4400" dirty="0" smtClean="0"/>
              <a:t>Akt 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/1967/</a:t>
            </a:r>
          </a:p>
          <a:p>
            <a:pPr marL="0" indent="0">
              <a:buNone/>
            </a:pPr>
            <a:r>
              <a:rPr lang="cs-CZ" sz="4400" dirty="0" smtClean="0"/>
              <a:t>    Vyšetřování ztráty třídní knihy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/1967/</a:t>
            </a:r>
          </a:p>
          <a:p>
            <a:pPr marL="0" indent="0">
              <a:buNone/>
            </a:pPr>
            <a:r>
              <a:rPr lang="cs-CZ" sz="4400" dirty="0" smtClean="0"/>
              <a:t>    Hospoda Na mýtince 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/1969/</a:t>
            </a:r>
          </a:p>
          <a:p>
            <a:pPr marL="0" indent="0">
              <a:buNone/>
            </a:pPr>
            <a:r>
              <a:rPr lang="cs-CZ" sz="4400" dirty="0" smtClean="0"/>
              <a:t>    Vražda v salonním kupé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/1970/</a:t>
            </a:r>
          </a:p>
          <a:p>
            <a:pPr marL="0" indent="0">
              <a:buNone/>
            </a:pPr>
            <a:r>
              <a:rPr lang="cs-CZ" sz="4400" dirty="0" smtClean="0"/>
              <a:t>    Němý Bobeš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/1971/</a:t>
            </a:r>
          </a:p>
          <a:p>
            <a:pPr marL="0" indent="0">
              <a:buNone/>
            </a:pPr>
            <a:r>
              <a:rPr lang="cs-CZ" sz="4400" dirty="0" smtClean="0"/>
              <a:t>    Cimrman v říši hudby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/1973/</a:t>
            </a:r>
          </a:p>
          <a:p>
            <a:pPr marL="0" indent="0">
              <a:buNone/>
            </a:pPr>
            <a:r>
              <a:rPr lang="cs-CZ" sz="4400" dirty="0" smtClean="0"/>
              <a:t>    Dlouhý, Široký a Krátkozraký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/1974/</a:t>
            </a:r>
          </a:p>
          <a:p>
            <a:pPr marL="0" indent="0">
              <a:buNone/>
            </a:pPr>
            <a:r>
              <a:rPr lang="cs-CZ" sz="4400" dirty="0" smtClean="0"/>
              <a:t>    Posel z Liptákova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/1977/</a:t>
            </a:r>
          </a:p>
          <a:p>
            <a:pPr marL="0" indent="0">
              <a:buNone/>
            </a:pPr>
            <a:r>
              <a:rPr lang="cs-CZ" sz="4400" dirty="0" smtClean="0"/>
              <a:t>    Lijavec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/1982/</a:t>
            </a:r>
          </a:p>
          <a:p>
            <a:pPr marL="0" indent="0">
              <a:buNone/>
            </a:pPr>
            <a:r>
              <a:rPr lang="cs-CZ" sz="4400" dirty="0" smtClean="0"/>
              <a:t>    Dobytí severního pólu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/1985/</a:t>
            </a:r>
          </a:p>
          <a:p>
            <a:pPr marL="0" indent="0">
              <a:buNone/>
            </a:pPr>
            <a:r>
              <a:rPr lang="cs-CZ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cs-CZ" sz="4400" dirty="0" smtClean="0"/>
              <a:t>Blaník </a:t>
            </a:r>
            <a:r>
              <a:rPr lang="cs-CZ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/1990/</a:t>
            </a:r>
            <a:endParaRPr lang="cs-CZ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55327" y="3728798"/>
            <a:ext cx="4845506" cy="2350030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000" dirty="0" smtClean="0"/>
              <a:t>    </a:t>
            </a:r>
            <a:endParaRPr lang="cs-CZ" sz="3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 smtClean="0"/>
              <a:t>      </a:t>
            </a:r>
            <a:r>
              <a:rPr lang="cs-CZ" sz="4500" dirty="0" smtClean="0"/>
              <a:t>Záskok  </a:t>
            </a:r>
            <a:r>
              <a:rPr lang="cs-CZ" sz="4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/1994/</a:t>
            </a:r>
          </a:p>
          <a:p>
            <a:pPr marL="0" indent="0">
              <a:buNone/>
            </a:pPr>
            <a:r>
              <a:rPr lang="cs-CZ" sz="4500" dirty="0" smtClean="0"/>
              <a:t>    Švestka  </a:t>
            </a:r>
            <a:r>
              <a:rPr lang="cs-CZ" sz="4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/1997/</a:t>
            </a:r>
          </a:p>
          <a:p>
            <a:pPr marL="0" indent="0">
              <a:buNone/>
            </a:pPr>
            <a:r>
              <a:rPr lang="cs-CZ" sz="4500" dirty="0" smtClean="0"/>
              <a:t>    Afrika</a:t>
            </a:r>
            <a:r>
              <a:rPr lang="cs-CZ" sz="4500" dirty="0"/>
              <a:t> </a:t>
            </a:r>
            <a:r>
              <a:rPr lang="cs-CZ" sz="4500" dirty="0" smtClean="0"/>
              <a:t> </a:t>
            </a:r>
            <a:r>
              <a:rPr lang="cs-CZ" sz="4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/2002/</a:t>
            </a:r>
          </a:p>
          <a:p>
            <a:pPr marL="0" indent="0">
              <a:buNone/>
            </a:pPr>
            <a:r>
              <a:rPr lang="cs-CZ" sz="4500" dirty="0" smtClean="0"/>
              <a:t>    České nebe </a:t>
            </a:r>
            <a:r>
              <a:rPr lang="cs-CZ" sz="4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/2008/</a:t>
            </a:r>
            <a:endParaRPr lang="cs-CZ" sz="45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71660" y="399245"/>
            <a:ext cx="1049628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ry</a:t>
            </a:r>
            <a:r>
              <a:rPr lang="cs-CZ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Divadla Járy Cimrmana</a:t>
            </a:r>
            <a:endParaRPr lang="cs-CZ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447" y="554751"/>
            <a:ext cx="4883159" cy="3501134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 flipV="1">
            <a:off x="12981904" y="3849641"/>
            <a:ext cx="105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br. Č. 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80372" y="4034307"/>
            <a:ext cx="132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Obr. č. 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2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60" y="1094705"/>
            <a:ext cx="10503794" cy="5576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Hry mají dvě části: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část – </a:t>
            </a:r>
            <a:r>
              <a:rPr lang="cs-CZ" sz="3200" b="1" dirty="0" smtClean="0"/>
              <a:t>„vědecká“ přednáška</a:t>
            </a:r>
          </a:p>
          <a:p>
            <a:pPr marL="514350" indent="-514350">
              <a:buAutoNum type="arabicPeriod"/>
            </a:pPr>
            <a:r>
              <a:rPr lang="cs-CZ" sz="3200" dirty="0"/>
              <a:t>č</a:t>
            </a:r>
            <a:r>
              <a:rPr lang="cs-CZ" sz="3200" dirty="0" smtClean="0"/>
              <a:t>ást -  </a:t>
            </a:r>
            <a:r>
              <a:rPr lang="cs-CZ" sz="3200" b="1" dirty="0" smtClean="0"/>
              <a:t>vlastní hra </a:t>
            </a: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Zdroj humoru -  stylizovaně naivní poetika, nadsázka, 				                  nonsens (text postrádající smysl)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-  slovní i situační komika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-  zdůrazňování rysů národního charakteru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           - stylizace do podoby ochotnických představení 		         		      včetně výpravy a kostýmů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215" y="334850"/>
            <a:ext cx="5341127" cy="32454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109915" y="3606085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Obr. č.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1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9870" y="631065"/>
            <a:ext cx="8409904" cy="55458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			</a:t>
            </a:r>
          </a:p>
          <a:p>
            <a:pPr marL="0" indent="0">
              <a:buNone/>
            </a:pPr>
            <a:r>
              <a:rPr lang="cs-CZ" sz="3600" b="1" dirty="0" smtClean="0"/>
              <a:t>        NEDIVADLO IVANA VYSKOČILA</a:t>
            </a:r>
          </a:p>
          <a:p>
            <a:pPr marL="0" indent="0">
              <a:buNone/>
            </a:pPr>
            <a:endParaRPr lang="cs-CZ" sz="3600" b="1" dirty="0" smtClean="0"/>
          </a:p>
          <a:p>
            <a:r>
              <a:rPr lang="cs-CZ" sz="3200" dirty="0" smtClean="0"/>
              <a:t>      experimentální scéna – vyprávění kombinováno  				         s předváděním                     				         (bez rekvizit a kostýmů)</a:t>
            </a:r>
          </a:p>
          <a:p>
            <a:r>
              <a:rPr lang="cs-CZ" sz="3200" dirty="0" smtClean="0"/>
              <a:t>       jazykově dokonalé texty, hrátky se slovy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                       Představení:   </a:t>
            </a:r>
            <a:r>
              <a:rPr lang="cs-CZ" sz="3200" b="1" dirty="0" smtClean="0"/>
              <a:t>MALÉ </a:t>
            </a:r>
            <a:r>
              <a:rPr lang="cs-CZ" sz="3200" b="1" dirty="0" err="1" smtClean="0"/>
              <a:t>hRY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</a:t>
            </a:r>
            <a:r>
              <a:rPr lang="cs-CZ" sz="3200" b="1" dirty="0" err="1" smtClean="0"/>
              <a:t>Haprdáns</a:t>
            </a:r>
            <a:r>
              <a:rPr lang="cs-CZ" sz="3200" b="1" dirty="0" smtClean="0"/>
              <a:t> neboli </a:t>
            </a:r>
            <a:r>
              <a:rPr lang="cs-CZ" sz="3200" b="1" dirty="0" err="1" smtClean="0"/>
              <a:t>HAmlet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PRinc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DÁnský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Malý </a:t>
            </a:r>
            <a:r>
              <a:rPr lang="cs-CZ" sz="3200" b="1" dirty="0" err="1" smtClean="0"/>
              <a:t>Alenáš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2" y="1021187"/>
            <a:ext cx="2703951" cy="32577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09092" y="4278960"/>
            <a:ext cx="112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8490" y="785611"/>
            <a:ext cx="5344733" cy="549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ROKOKO</a:t>
            </a:r>
            <a:r>
              <a:rPr lang="cs-CZ" dirty="0" smtClean="0"/>
              <a:t> - </a:t>
            </a:r>
            <a:r>
              <a:rPr lang="cs-CZ" sz="3200" dirty="0" smtClean="0"/>
              <a:t> založeno 1957</a:t>
            </a:r>
          </a:p>
          <a:p>
            <a:r>
              <a:rPr lang="cs-CZ" sz="3200" dirty="0"/>
              <a:t>r</a:t>
            </a:r>
            <a:r>
              <a:rPr lang="cs-CZ" sz="3200" dirty="0" smtClean="0"/>
              <a:t>epertoár – kabaretní, resp. 	revuální pořady s </a:t>
            </a:r>
            <a:r>
              <a:rPr lang="cs-CZ" sz="3200" dirty="0" smtClean="0"/>
              <a:t>řadou populárních </a:t>
            </a:r>
            <a:r>
              <a:rPr lang="cs-CZ" sz="3200" dirty="0" smtClean="0"/>
              <a:t>zpěváků té doby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Waldemar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Matuška, Marta Kubišová, Karel Štědrý Helena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Vondráčková, Václav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Neckář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/>
              <a:t>a</a:t>
            </a:r>
            <a:r>
              <a:rPr lang="cs-CZ" sz="3200" dirty="0" smtClean="0"/>
              <a:t>utoři textů (a herci)  </a:t>
            </a:r>
            <a:r>
              <a:rPr lang="cs-CZ" sz="3200" b="1" dirty="0" err="1" smtClean="0"/>
              <a:t>Darek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Vostřel</a:t>
            </a:r>
            <a:r>
              <a:rPr lang="cs-CZ" sz="3200" b="1" dirty="0" smtClean="0"/>
              <a:t> a Jiří Šašek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742" y="3399616"/>
            <a:ext cx="5047445" cy="321527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42" y="167839"/>
            <a:ext cx="5047445" cy="336496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84879" y="6279994"/>
            <a:ext cx="199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Obr. č. 5 a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3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823" y="579548"/>
            <a:ext cx="10696977" cy="6091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STUDIO  Y</a:t>
            </a:r>
            <a:r>
              <a:rPr lang="cs-CZ" dirty="0" smtClean="0"/>
              <a:t>    (Ypsilonka)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d r. 1963 působilo v Liberci, od r. 1978 v Praze</a:t>
            </a:r>
          </a:p>
          <a:p>
            <a:r>
              <a:rPr lang="cs-CZ" dirty="0" smtClean="0"/>
              <a:t> umělecký vedoucí, autor, režisér a herec </a:t>
            </a:r>
            <a:r>
              <a:rPr lang="cs-CZ" b="1" dirty="0" smtClean="0"/>
              <a:t>Jan Schmid</a:t>
            </a:r>
          </a:p>
          <a:p>
            <a:r>
              <a:rPr lang="cs-CZ" dirty="0"/>
              <a:t>h</a:t>
            </a:r>
            <a:r>
              <a:rPr lang="cs-CZ" dirty="0" smtClean="0"/>
              <a:t>ry často inspirovány osudy umělců - </a:t>
            </a:r>
            <a:r>
              <a:rPr lang="cs-CZ" sz="2400" b="1" dirty="0" err="1" smtClean="0"/>
              <a:t>Voni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sou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hodnej</a:t>
            </a:r>
            <a:r>
              <a:rPr lang="cs-CZ" sz="2400" b="1" dirty="0" smtClean="0"/>
              <a:t> chlapec </a:t>
            </a:r>
            <a:r>
              <a:rPr lang="cs-CZ" sz="2400" dirty="0" smtClean="0"/>
              <a:t>(o Jaroslavu   					Haškovi),</a:t>
            </a:r>
            <a:r>
              <a:rPr lang="cs-CZ" sz="2400" b="1" dirty="0" smtClean="0"/>
              <a:t>  Život a smrt Karla Hynka Máchy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 založeny na improvizaci – </a:t>
            </a:r>
            <a:r>
              <a:rPr lang="cs-CZ" sz="2400" b="1" dirty="0" smtClean="0"/>
              <a:t>Večery na přidanou, Večery pod lampou</a:t>
            </a:r>
          </a:p>
          <a:p>
            <a:r>
              <a:rPr lang="cs-CZ" dirty="0" smtClean="0"/>
              <a:t>poetika divadla založena na </a:t>
            </a:r>
            <a:r>
              <a:rPr lang="cs-CZ" b="1" dirty="0" smtClean="0"/>
              <a:t>hravosti, grotesknosti, parodii</a:t>
            </a:r>
          </a:p>
          <a:p>
            <a:r>
              <a:rPr lang="cs-CZ" dirty="0" smtClean="0"/>
              <a:t>významná složka představení – hudba /Mir. Kořínek/</a:t>
            </a:r>
          </a:p>
          <a:p>
            <a:pPr marL="0" indent="0">
              <a:buNone/>
            </a:pPr>
            <a:r>
              <a:rPr lang="cs-CZ" dirty="0" smtClean="0"/>
              <a:t>		vlastní zpracování Prodané nevěsty</a:t>
            </a:r>
          </a:p>
          <a:p>
            <a:r>
              <a:rPr lang="cs-CZ" dirty="0"/>
              <a:t>u</a:t>
            </a:r>
            <a:r>
              <a:rPr lang="cs-CZ" dirty="0" smtClean="0"/>
              <a:t>mělecký soubor: Jan Schmid, Jana Synková, Jiří Lábus, Martin </a:t>
            </a:r>
            <a:r>
              <a:rPr lang="cs-CZ" dirty="0" err="1" smtClean="0"/>
              <a:t>Dejdar</a:t>
            </a:r>
            <a:r>
              <a:rPr lang="cs-CZ" dirty="0" smtClean="0"/>
              <a:t>, 		Jaroslava Kretschmerová, Jiří Schmitzer, Marek Eben …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449" y="38635"/>
            <a:ext cx="4476551" cy="217044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315976" y="2209084"/>
            <a:ext cx="112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</a:t>
            </a:r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0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540</Words>
  <Application>Microsoft Office PowerPoint</Application>
  <PresentationFormat>Vlastní</PresentationFormat>
  <Paragraphs>113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Ondřej Havrda</cp:lastModifiedBy>
  <cp:revision>49</cp:revision>
  <dcterms:created xsi:type="dcterms:W3CDTF">2013-03-27T05:20:32Z</dcterms:created>
  <dcterms:modified xsi:type="dcterms:W3CDTF">2013-04-26T10:37:21Z</dcterms:modified>
</cp:coreProperties>
</file>