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6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2C62-D17A-49D8-8916-4B6E5D22370E}" type="datetimeFigureOut">
              <a:rPr lang="cs-CZ" smtClean="0"/>
              <a:t>27.3.2013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E8FE-4DFE-451D-97AD-DFA1B4411B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248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2C62-D17A-49D8-8916-4B6E5D22370E}" type="datetimeFigureOut">
              <a:rPr lang="cs-CZ" smtClean="0"/>
              <a:t>27.3.2013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E8FE-4DFE-451D-97AD-DFA1B4411B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594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2C62-D17A-49D8-8916-4B6E5D22370E}" type="datetimeFigureOut">
              <a:rPr lang="cs-CZ" smtClean="0"/>
              <a:t>27.3.2013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E8FE-4DFE-451D-97AD-DFA1B4411B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0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2C62-D17A-49D8-8916-4B6E5D22370E}" type="datetimeFigureOut">
              <a:rPr lang="cs-CZ" smtClean="0"/>
              <a:t>27.3.2013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E8FE-4DFE-451D-97AD-DFA1B4411B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962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2C62-D17A-49D8-8916-4B6E5D22370E}" type="datetimeFigureOut">
              <a:rPr lang="cs-CZ" smtClean="0"/>
              <a:t>27.3.2013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E8FE-4DFE-451D-97AD-DFA1B4411B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881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2C62-D17A-49D8-8916-4B6E5D22370E}" type="datetimeFigureOut">
              <a:rPr lang="cs-CZ" smtClean="0"/>
              <a:t>27.3.2013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E8FE-4DFE-451D-97AD-DFA1B4411B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36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2C62-D17A-49D8-8916-4B6E5D22370E}" type="datetimeFigureOut">
              <a:rPr lang="cs-CZ" smtClean="0"/>
              <a:t>27.3.2013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E8FE-4DFE-451D-97AD-DFA1B4411B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11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2C62-D17A-49D8-8916-4B6E5D22370E}" type="datetimeFigureOut">
              <a:rPr lang="cs-CZ" smtClean="0"/>
              <a:t>27.3.2013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E8FE-4DFE-451D-97AD-DFA1B4411B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046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2C62-D17A-49D8-8916-4B6E5D22370E}" type="datetimeFigureOut">
              <a:rPr lang="cs-CZ" smtClean="0"/>
              <a:t>27.3.2013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E8FE-4DFE-451D-97AD-DFA1B4411B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21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2C62-D17A-49D8-8916-4B6E5D22370E}" type="datetimeFigureOut">
              <a:rPr lang="cs-CZ" smtClean="0"/>
              <a:t>27.3.2013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E8FE-4DFE-451D-97AD-DFA1B4411B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356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2C62-D17A-49D8-8916-4B6E5D22370E}" type="datetimeFigureOut">
              <a:rPr lang="cs-CZ" smtClean="0"/>
              <a:t>27.3.2013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E8FE-4DFE-451D-97AD-DFA1B4411B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087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22C62-D17A-49D8-8916-4B6E5D22370E}" type="datetimeFigureOut">
              <a:rPr lang="cs-CZ" smtClean="0"/>
              <a:t>27.3.2013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8E8FE-4DFE-451D-97AD-DFA1B4411B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0569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rscolor.com/13932-vlasta-chramostov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923" y="0"/>
            <a:ext cx="11132156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dnadpis 2"/>
          <p:cNvSpPr txBox="1">
            <a:spLocks/>
          </p:cNvSpPr>
          <p:nvPr/>
        </p:nvSpPr>
        <p:spPr>
          <a:xfrm>
            <a:off x="1828800" y="4725144"/>
            <a:ext cx="853440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Střední průmyslová škola, Mladá Boleslav, Havlíčkova 456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CZ.1.07/1.5.00/34.0861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MODERNIZACE VÝUKY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914400" y="2693989"/>
            <a:ext cx="10363200" cy="1470025"/>
          </a:xfrm>
          <a:prstGeom prst="rect">
            <a:avLst/>
          </a:prstGeom>
        </p:spPr>
        <p:txBody>
          <a:bodyPr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7600" b="1" noProof="0" dirty="0" smtClean="0">
                <a:latin typeface="+mj-lt"/>
                <a:ea typeface="+mj-ea"/>
                <a:cs typeface="+mj-cs"/>
              </a:rPr>
              <a:t>Divadla </a:t>
            </a:r>
            <a:r>
              <a:rPr lang="cs-CZ" sz="7600" b="1" dirty="0" smtClean="0">
                <a:latin typeface="+mj-lt"/>
                <a:ea typeface="+mj-ea"/>
                <a:cs typeface="+mj-cs"/>
              </a:rPr>
              <a:t>v období normalizace</a:t>
            </a:r>
            <a: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Mgr. Ludmila Růžičková</a:t>
            </a:r>
            <a:r>
              <a:rPr kumimoji="0" lang="cs-CZ" sz="5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5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3522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/>
          </p:cNvSpPr>
          <p:nvPr/>
        </p:nvSpPr>
        <p:spPr>
          <a:xfrm>
            <a:off x="623392" y="908720"/>
            <a:ext cx="11233248" cy="51845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Anotace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Předmět: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český jazyk a literatura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Ročník: </a:t>
            </a: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IV. ročník SŠ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Tematický celek: </a:t>
            </a: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Poezie a divadlo po druhé</a:t>
            </a:r>
            <a:r>
              <a:rPr lang="cs-CZ" sz="3200" i="1" dirty="0"/>
              <a:t> </a:t>
            </a: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světové válce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Klíčová slova:</a:t>
            </a:r>
            <a:r>
              <a:rPr kumimoji="0" lang="cs-CZ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320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cenzura, bytové divadlo, autorské divadlo, studiová  </a:t>
            </a:r>
            <a:br>
              <a:rPr kumimoji="0" lang="cs-CZ" sz="320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320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divadla 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Forma: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výklad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Datum vytvoření: </a:t>
            </a:r>
            <a:r>
              <a:rPr lang="cs-CZ" sz="3200" i="1" noProof="0" dirty="0"/>
              <a:t>1</a:t>
            </a: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cs-CZ" sz="3200" i="1" dirty="0"/>
              <a:t>3</a:t>
            </a: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2013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578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19707" y="1122363"/>
            <a:ext cx="9148293" cy="2702662"/>
          </a:xfrm>
        </p:spPr>
        <p:txBody>
          <a:bodyPr/>
          <a:lstStyle/>
          <a:p>
            <a:r>
              <a:rPr lang="cs-CZ" b="1" dirty="0" smtClean="0"/>
              <a:t>Divadlo                                      v období normalizace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2616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4097" y="708338"/>
            <a:ext cx="10619704" cy="57954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b="1" dirty="0" smtClean="0"/>
              <a:t>SITUACE</a:t>
            </a:r>
          </a:p>
          <a:p>
            <a:r>
              <a:rPr lang="cs-CZ" sz="3200" b="1" dirty="0"/>
              <a:t>p</a:t>
            </a:r>
            <a:r>
              <a:rPr lang="cs-CZ" sz="3200" b="1" dirty="0" smtClean="0"/>
              <a:t>ersonální čistky </a:t>
            </a:r>
            <a:r>
              <a:rPr lang="cs-CZ" sz="3200" dirty="0" smtClean="0"/>
              <a:t>v divadlech </a:t>
            </a:r>
          </a:p>
          <a:p>
            <a:pPr marL="0" indent="0">
              <a:buNone/>
            </a:pPr>
            <a:r>
              <a:rPr lang="cs-CZ" sz="3200" b="1" dirty="0"/>
              <a:t>	 </a:t>
            </a:r>
            <a:r>
              <a:rPr lang="cs-CZ" sz="3200" b="1" dirty="0" smtClean="0"/>
              <a:t>          </a:t>
            </a:r>
            <a:r>
              <a:rPr lang="cs-CZ" sz="3200" b="1" dirty="0"/>
              <a:t>-</a:t>
            </a:r>
            <a:r>
              <a:rPr lang="cs-CZ" sz="3200" b="1" dirty="0" smtClean="0"/>
              <a:t> </a:t>
            </a:r>
            <a:r>
              <a:rPr lang="cs-CZ" sz="3200" dirty="0" smtClean="0"/>
              <a:t>změny na postech ředitelů</a:t>
            </a:r>
          </a:p>
          <a:p>
            <a:pPr marL="0" indent="0">
              <a:buNone/>
            </a:pPr>
            <a:r>
              <a:rPr lang="cs-CZ" sz="3200" b="1" dirty="0"/>
              <a:t> </a:t>
            </a:r>
            <a:r>
              <a:rPr lang="cs-CZ" sz="3200" b="1" dirty="0" smtClean="0"/>
              <a:t>                    </a:t>
            </a:r>
            <a:r>
              <a:rPr lang="cs-CZ" sz="3200" dirty="0" smtClean="0"/>
              <a:t>- řada umělců odchází do emigrace (Alfréd </a:t>
            </a:r>
            <a:r>
              <a:rPr lang="cs-CZ" sz="3200" dirty="0" err="1" smtClean="0"/>
              <a:t>Radok</a:t>
            </a:r>
            <a:r>
              <a:rPr lang="cs-CZ" sz="3200" dirty="0" smtClean="0"/>
              <a:t>)</a:t>
            </a:r>
          </a:p>
          <a:p>
            <a:pPr marL="0" indent="0">
              <a:buNone/>
            </a:pPr>
            <a:r>
              <a:rPr lang="cs-CZ" sz="3200" dirty="0" smtClean="0"/>
              <a:t>                     - zákaz činnosti, výpovědi (Jan Grossman, Jan Kačer, 		   Evald Schorm, Otomar Krejča, Pavel Landovský …) </a:t>
            </a:r>
            <a:r>
              <a:rPr lang="cs-CZ" sz="3200" dirty="0"/>
              <a:t>	</a:t>
            </a:r>
            <a:r>
              <a:rPr lang="cs-CZ" sz="3200" dirty="0" smtClean="0"/>
              <a:t>	   </a:t>
            </a:r>
          </a:p>
          <a:p>
            <a:r>
              <a:rPr lang="cs-CZ" sz="3200" b="1" dirty="0" smtClean="0"/>
              <a:t> rušení divadel </a:t>
            </a:r>
            <a:r>
              <a:rPr lang="cs-CZ" sz="3200" dirty="0" smtClean="0"/>
              <a:t>(Divadlo </a:t>
            </a:r>
            <a:r>
              <a:rPr lang="cs-CZ" sz="3200" dirty="0"/>
              <a:t>Z</a:t>
            </a:r>
            <a:r>
              <a:rPr lang="cs-CZ" sz="3200" dirty="0" smtClean="0"/>
              <a:t>a branou)</a:t>
            </a:r>
          </a:p>
          <a:p>
            <a:r>
              <a:rPr lang="cs-CZ" sz="3200" dirty="0" smtClean="0"/>
              <a:t> </a:t>
            </a:r>
            <a:r>
              <a:rPr lang="cs-CZ" sz="3200" b="1" dirty="0" smtClean="0"/>
              <a:t>přísná cenzura</a:t>
            </a:r>
            <a:r>
              <a:rPr lang="cs-CZ" sz="3200" dirty="0"/>
              <a:t> </a:t>
            </a:r>
            <a:r>
              <a:rPr lang="cs-CZ" sz="3200" dirty="0" smtClean="0"/>
              <a:t>– repertoáry divadel schvalovány státními       institucemi, povoleny pouze ideologicky nezávadné hry</a:t>
            </a:r>
          </a:p>
          <a:p>
            <a:pPr marL="0" indent="0">
              <a:buNone/>
            </a:pPr>
            <a:r>
              <a:rPr lang="cs-CZ" sz="3200" dirty="0"/>
              <a:t> </a:t>
            </a:r>
            <a:r>
              <a:rPr lang="cs-CZ" sz="3200" dirty="0" smtClean="0"/>
              <a:t>                       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25052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9854" y="618186"/>
            <a:ext cx="10593946" cy="55587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smtClean="0"/>
              <a:t>Důsledky</a:t>
            </a:r>
          </a:p>
          <a:p>
            <a:r>
              <a:rPr lang="cs-CZ" sz="3200" dirty="0"/>
              <a:t>r</a:t>
            </a:r>
            <a:r>
              <a:rPr lang="cs-CZ" sz="3200" dirty="0" smtClean="0"/>
              <a:t>ozvoj neoficiální kultury</a:t>
            </a:r>
          </a:p>
          <a:p>
            <a:r>
              <a:rPr lang="cs-CZ" sz="3200" dirty="0"/>
              <a:t>z</a:t>
            </a:r>
            <a:r>
              <a:rPr lang="cs-CZ" sz="3200" dirty="0" smtClean="0"/>
              <a:t>výšení úrovně umělecké tvorby v oblastních divadlech (spolupráce se „zakázanými umělci“ z Prahy)</a:t>
            </a:r>
          </a:p>
          <a:p>
            <a:r>
              <a:rPr lang="cs-CZ" sz="3200" dirty="0"/>
              <a:t>v</a:t>
            </a:r>
            <a:r>
              <a:rPr lang="cs-CZ" sz="3200" dirty="0" smtClean="0"/>
              <a:t>znik tzv. </a:t>
            </a:r>
            <a:r>
              <a:rPr lang="cs-CZ" sz="3200" dirty="0"/>
              <a:t>b</a:t>
            </a:r>
            <a:r>
              <a:rPr lang="cs-CZ" sz="3200" dirty="0" smtClean="0"/>
              <a:t>ytového divadla</a:t>
            </a:r>
          </a:p>
          <a:p>
            <a:r>
              <a:rPr lang="cs-CZ" sz="3200" dirty="0"/>
              <a:t>a</a:t>
            </a:r>
            <a:r>
              <a:rPr lang="cs-CZ" sz="3200" dirty="0" smtClean="0"/>
              <a:t>utorská divadla</a:t>
            </a:r>
          </a:p>
          <a:p>
            <a:r>
              <a:rPr lang="cs-CZ" sz="3200" dirty="0"/>
              <a:t>s</a:t>
            </a:r>
            <a:r>
              <a:rPr lang="cs-CZ" sz="3200" dirty="0" smtClean="0"/>
              <a:t>cény studiového typu</a:t>
            </a:r>
          </a:p>
          <a:p>
            <a:endParaRPr lang="cs-CZ" sz="3200" dirty="0" smtClean="0"/>
          </a:p>
          <a:p>
            <a:endParaRPr lang="cs-CZ" sz="3200" dirty="0" smtClean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98473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0006" y="618186"/>
            <a:ext cx="10503794" cy="55587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1" dirty="0" smtClean="0"/>
              <a:t>BYTOVÉ DIVADLO</a:t>
            </a:r>
          </a:p>
          <a:p>
            <a:pPr marL="0" indent="0">
              <a:buNone/>
            </a:pPr>
            <a:endParaRPr lang="cs-CZ" sz="3600" b="1" dirty="0"/>
          </a:p>
          <a:p>
            <a:pPr marL="0" indent="0">
              <a:buNone/>
            </a:pPr>
            <a:r>
              <a:rPr lang="cs-CZ" sz="3600" dirty="0" smtClean="0"/>
              <a:t>Mnozí umělci, kterým byla zakázána činnost, hledali možnosti, jak hrát i nadále.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3600" dirty="0" smtClean="0"/>
              <a:t>Připravovali proto své inscenace </a:t>
            </a:r>
            <a:r>
              <a:rPr lang="cs-CZ" sz="3600" b="1" dirty="0" smtClean="0"/>
              <a:t>v domácím prostředí pro vybraný okruh přátel.</a:t>
            </a:r>
          </a:p>
          <a:p>
            <a:pPr marL="0" indent="0">
              <a:buNone/>
            </a:pP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381677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98489" y="708338"/>
            <a:ext cx="10663707" cy="61496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600" dirty="0" smtClean="0"/>
              <a:t>Bytové divadlo </a:t>
            </a:r>
            <a:r>
              <a:rPr lang="cs-CZ" sz="3600" b="1" dirty="0" smtClean="0"/>
              <a:t>Vlasty Chramostové</a:t>
            </a:r>
          </a:p>
          <a:p>
            <a:pPr marL="0" indent="0">
              <a:buNone/>
            </a:pPr>
            <a:r>
              <a:rPr lang="cs-CZ" sz="3200" dirty="0"/>
              <a:t>v</a:t>
            </a:r>
            <a:r>
              <a:rPr lang="cs-CZ" sz="3200" dirty="0" smtClean="0"/>
              <a:t> letech 1975 – 1980 uvedeny čtyři inscenace, např.</a:t>
            </a:r>
          </a:p>
          <a:p>
            <a:pPr marL="0" indent="0">
              <a:buNone/>
            </a:pPr>
            <a:r>
              <a:rPr lang="cs-CZ" sz="3200" dirty="0"/>
              <a:t> </a:t>
            </a:r>
            <a:r>
              <a:rPr lang="cs-CZ" sz="3200" dirty="0" smtClean="0"/>
              <a:t>                                            Pavel Kohout  -   </a:t>
            </a:r>
            <a:r>
              <a:rPr lang="cs-CZ" sz="3200" b="1" dirty="0" smtClean="0"/>
              <a:t>Hra na </a:t>
            </a:r>
            <a:r>
              <a:rPr lang="cs-CZ" sz="3200" b="1" dirty="0" err="1" smtClean="0"/>
              <a:t>Macbetha</a:t>
            </a:r>
            <a:r>
              <a:rPr lang="cs-CZ" sz="3200" b="1" dirty="0" smtClean="0"/>
              <a:t> </a:t>
            </a:r>
          </a:p>
          <a:p>
            <a:pPr marL="0" indent="0">
              <a:buNone/>
            </a:pPr>
            <a:endParaRPr lang="cs-CZ" sz="3200" b="1" dirty="0" smtClean="0"/>
          </a:p>
          <a:p>
            <a:pPr marL="0" indent="0">
              <a:buNone/>
            </a:pPr>
            <a:r>
              <a:rPr lang="cs-CZ" sz="3200" b="1" dirty="0"/>
              <a:t> </a:t>
            </a:r>
            <a:r>
              <a:rPr lang="cs-CZ" sz="3200" b="1" dirty="0" smtClean="0"/>
              <a:t>                                            </a:t>
            </a:r>
            <a:r>
              <a:rPr lang="cs-CZ" sz="3200" dirty="0" smtClean="0"/>
              <a:t>Fr. Pavlíček </a:t>
            </a:r>
            <a:r>
              <a:rPr lang="cs-CZ" sz="3200" b="1" dirty="0" smtClean="0"/>
              <a:t>– Dávno, již dávno tomu 				     aneb Zpráva o pohřbívání v Čechách 				     </a:t>
            </a:r>
            <a:r>
              <a:rPr lang="cs-CZ" sz="3200" dirty="0" smtClean="0"/>
              <a:t>(hra inspirovaná životem B. Němcové)</a:t>
            </a:r>
          </a:p>
          <a:p>
            <a:pPr marL="0" indent="0">
              <a:buNone/>
            </a:pPr>
            <a:endParaRPr lang="cs-CZ" sz="3200" dirty="0" smtClean="0"/>
          </a:p>
          <a:p>
            <a:pPr marL="0" indent="0">
              <a:buNone/>
            </a:pPr>
            <a:r>
              <a:rPr lang="cs-CZ" sz="3200" b="1" dirty="0" smtClean="0"/>
              <a:t>                                                     spoluúčast na představeních</a:t>
            </a:r>
          </a:p>
          <a:p>
            <a:pPr marL="0" indent="0">
              <a:buNone/>
            </a:pPr>
            <a:r>
              <a:rPr lang="cs-CZ" sz="3200" b="1" dirty="0"/>
              <a:t> </a:t>
            </a:r>
            <a:r>
              <a:rPr lang="cs-CZ" sz="3200" b="1" dirty="0" smtClean="0"/>
              <a:t>                                                    </a:t>
            </a:r>
            <a:r>
              <a:rPr lang="cs-CZ" sz="3200" dirty="0" smtClean="0"/>
              <a:t>hudebník Vlastimil Třešňák</a:t>
            </a:r>
          </a:p>
          <a:p>
            <a:pPr marL="0" indent="0">
              <a:buNone/>
            </a:pPr>
            <a:r>
              <a:rPr lang="cs-CZ" sz="3200" dirty="0"/>
              <a:t> </a:t>
            </a:r>
            <a:r>
              <a:rPr lang="cs-CZ" sz="3200" dirty="0" smtClean="0"/>
              <a:t>                                                    herec Pavel Landovský</a:t>
            </a:r>
          </a:p>
          <a:p>
            <a:pPr marL="0" indent="0">
              <a:buNone/>
            </a:pPr>
            <a:r>
              <a:rPr lang="cs-CZ" sz="3200" b="1" dirty="0"/>
              <a:t>	</a:t>
            </a:r>
            <a:r>
              <a:rPr lang="cs-CZ" sz="3200" b="1" dirty="0" smtClean="0"/>
              <a:t>			      </a:t>
            </a:r>
            <a:endParaRPr lang="cs-CZ" sz="32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627" y="2156736"/>
            <a:ext cx="2993098" cy="4305580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4069724" y="6181859"/>
            <a:ext cx="1094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č.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640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5321" y="71804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Zdroje</a:t>
            </a:r>
          </a:p>
          <a:p>
            <a:pPr marL="0" indent="0">
              <a:buNone/>
            </a:pPr>
            <a:r>
              <a:rPr lang="cs-CZ" dirty="0"/>
              <a:t>ANDREE, Lukáš. Literatura pro 4. ročník středních škol. Brno: DIDAKTIS, 2010. ISBN 978-80-7358-149-0.</a:t>
            </a:r>
          </a:p>
          <a:p>
            <a:pPr marL="0" indent="0">
              <a:buNone/>
            </a:pPr>
            <a:r>
              <a:rPr lang="cs-CZ" dirty="0" smtClean="0"/>
              <a:t>Obr. č</a:t>
            </a:r>
            <a:r>
              <a:rPr lang="cs-CZ" dirty="0"/>
              <a:t>. </a:t>
            </a:r>
            <a:r>
              <a:rPr lang="cs-CZ" dirty="0" smtClean="0"/>
              <a:t>1: </a:t>
            </a:r>
            <a:r>
              <a:rPr lang="cs-CZ" i="1" dirty="0" err="1" smtClean="0"/>
              <a:t>starscolor</a:t>
            </a:r>
            <a:r>
              <a:rPr lang="cs-CZ" dirty="0" smtClean="0"/>
              <a:t>: [online][vid. 25.3.2013]. Dostupné z: 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://www.starscolor.com/13932-vlasta-chramostov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061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202</Words>
  <Application>Microsoft Office PowerPoint</Application>
  <PresentationFormat>Vlastní</PresentationFormat>
  <Paragraphs>45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Prezentace aplikace PowerPoint</vt:lpstr>
      <vt:lpstr>Prezentace aplikace PowerPoint</vt:lpstr>
      <vt:lpstr>Divadlo                                      v období normalizace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Divadlo                                      v období normalizace</dc:title>
  <dc:creator>Alex</dc:creator>
  <cp:lastModifiedBy>Ondřej Havrda</cp:lastModifiedBy>
  <cp:revision>19</cp:revision>
  <dcterms:created xsi:type="dcterms:W3CDTF">2013-03-26T11:43:30Z</dcterms:created>
  <dcterms:modified xsi:type="dcterms:W3CDTF">2013-03-27T11:38:48Z</dcterms:modified>
</cp:coreProperties>
</file>