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57" r:id="rId5"/>
    <p:sldId id="260" r:id="rId6"/>
    <p:sldId id="258" r:id="rId7"/>
    <p:sldId id="259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5F61-8FA1-4C92-ADB6-5F1D5498AED1}" type="datetimeFigureOut">
              <a:rPr lang="cs-CZ" smtClean="0"/>
              <a:pPr/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C057-E9A6-4DDD-9E5B-695DEBE6FF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5F61-8FA1-4C92-ADB6-5F1D5498AED1}" type="datetimeFigureOut">
              <a:rPr lang="cs-CZ" smtClean="0"/>
              <a:pPr/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C057-E9A6-4DDD-9E5B-695DEBE6FF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5F61-8FA1-4C92-ADB6-5F1D5498AED1}" type="datetimeFigureOut">
              <a:rPr lang="cs-CZ" smtClean="0"/>
              <a:pPr/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C057-E9A6-4DDD-9E5B-695DEBE6FF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5F61-8FA1-4C92-ADB6-5F1D5498AED1}" type="datetimeFigureOut">
              <a:rPr lang="cs-CZ" smtClean="0"/>
              <a:pPr/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C057-E9A6-4DDD-9E5B-695DEBE6FF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5F61-8FA1-4C92-ADB6-5F1D5498AED1}" type="datetimeFigureOut">
              <a:rPr lang="cs-CZ" smtClean="0"/>
              <a:pPr/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C057-E9A6-4DDD-9E5B-695DEBE6FF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5F61-8FA1-4C92-ADB6-5F1D5498AED1}" type="datetimeFigureOut">
              <a:rPr lang="cs-CZ" smtClean="0"/>
              <a:pPr/>
              <a:t>26.3.2013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C057-E9A6-4DDD-9E5B-695DEBE6FF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5F61-8FA1-4C92-ADB6-5F1D5498AED1}" type="datetimeFigureOut">
              <a:rPr lang="cs-CZ" smtClean="0"/>
              <a:pPr/>
              <a:t>26.3.2013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C057-E9A6-4DDD-9E5B-695DEBE6FF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5F61-8FA1-4C92-ADB6-5F1D5498AED1}" type="datetimeFigureOut">
              <a:rPr lang="cs-CZ" smtClean="0"/>
              <a:pPr/>
              <a:t>26.3.2013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C057-E9A6-4DDD-9E5B-695DEBE6FF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5F61-8FA1-4C92-ADB6-5F1D5498AED1}" type="datetimeFigureOut">
              <a:rPr lang="cs-CZ" smtClean="0"/>
              <a:pPr/>
              <a:t>26.3.2013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C057-E9A6-4DDD-9E5B-695DEBE6FF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5F61-8FA1-4C92-ADB6-5F1D5498AED1}" type="datetimeFigureOut">
              <a:rPr lang="cs-CZ" smtClean="0"/>
              <a:pPr/>
              <a:t>26.3.2013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C057-E9A6-4DDD-9E5B-695DEBE6FF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5F61-8FA1-4C92-ADB6-5F1D5498AED1}" type="datetimeFigureOut">
              <a:rPr lang="cs-CZ" smtClean="0"/>
              <a:pPr/>
              <a:t>26.3.2013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C057-E9A6-4DDD-9E5B-695DEBE6FF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35F61-8FA1-4C92-ADB6-5F1D5498AED1}" type="datetimeFigureOut">
              <a:rPr lang="cs-CZ" smtClean="0"/>
              <a:pPr/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4C057-E9A6-4DDD-9E5B-695DEBE6FF1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hadkar.cz/public/media/Hratky_s_certem/obrazky/princezna-disperanda.jpg" TargetMode="External"/><Relationship Id="rId2" Type="http://schemas.openxmlformats.org/officeDocument/2006/relationships/hyperlink" Target="http://www.prima-love.cz/porady/hratky-s-certe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tardust-melodies.blogspot.cz/2011/05/finians-rainbow.html" TargetMode="External"/><Relationship Id="rId4" Type="http://schemas.openxmlformats.org/officeDocument/2006/relationships/hyperlink" Target="http://www.pohadkar.cz/postava/cert-karborun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442" y="0"/>
            <a:ext cx="8349117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délník 2"/>
          <p:cNvSpPr/>
          <p:nvPr/>
        </p:nvSpPr>
        <p:spPr>
          <a:xfrm>
            <a:off x="1979712" y="4581128"/>
            <a:ext cx="4878288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Střední průmyslová škola, Mladá Boleslav, Havlíčkova 456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CZ.1.07/1.5.00/34.0861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MODERNIZACE VÝUKY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195736" y="2564904"/>
            <a:ext cx="46622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pPr algn="ctr"/>
            <a:r>
              <a:rPr lang="cs-CZ" sz="2800" b="1" dirty="0" smtClean="0"/>
              <a:t>Mgr. Ludmila Růžičková</a:t>
            </a:r>
            <a:endParaRPr lang="cs-CZ" sz="2800" b="1" dirty="0"/>
          </a:p>
        </p:txBody>
      </p:sp>
      <p:sp>
        <p:nvSpPr>
          <p:cNvPr id="5" name="Obdélník 4"/>
          <p:cNvSpPr/>
          <p:nvPr/>
        </p:nvSpPr>
        <p:spPr>
          <a:xfrm>
            <a:off x="1835696" y="2492896"/>
            <a:ext cx="66358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 smtClean="0"/>
              <a:t>Divadlo po druhé světové válce</a:t>
            </a:r>
            <a:endParaRPr lang="cs-CZ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/>
              <a:t>Anotace</a:t>
            </a:r>
            <a:endParaRPr lang="cs-CZ" sz="3200" dirty="0" smtClean="0"/>
          </a:p>
          <a:p>
            <a:r>
              <a:rPr lang="cs-CZ" sz="3200" b="1" dirty="0" smtClean="0"/>
              <a:t>Předmět:</a:t>
            </a:r>
            <a:r>
              <a:rPr lang="cs-CZ" sz="3200" dirty="0" smtClean="0"/>
              <a:t> </a:t>
            </a:r>
            <a:r>
              <a:rPr lang="cs-CZ" sz="3200" i="1" dirty="0" smtClean="0"/>
              <a:t>český jazyk a literatura</a:t>
            </a:r>
            <a:endParaRPr lang="cs-CZ" sz="3200" dirty="0" smtClean="0"/>
          </a:p>
          <a:p>
            <a:r>
              <a:rPr lang="cs-CZ" sz="3200" b="1" dirty="0" smtClean="0"/>
              <a:t>Ročník: </a:t>
            </a:r>
            <a:r>
              <a:rPr lang="cs-CZ" sz="3200" i="1" dirty="0" smtClean="0"/>
              <a:t>IV. ročník SŠ</a:t>
            </a:r>
            <a:endParaRPr lang="cs-CZ" sz="3200" dirty="0" smtClean="0"/>
          </a:p>
          <a:p>
            <a:r>
              <a:rPr lang="cs-CZ" sz="3200" b="1" dirty="0" smtClean="0"/>
              <a:t>Tematický celek: </a:t>
            </a:r>
            <a:r>
              <a:rPr lang="cs-CZ" sz="3200" i="1" dirty="0" smtClean="0"/>
              <a:t>Poezie a divadlo po   			                     druhé světové válce</a:t>
            </a:r>
            <a:endParaRPr lang="cs-CZ" sz="3200" dirty="0" smtClean="0"/>
          </a:p>
          <a:p>
            <a:r>
              <a:rPr lang="cs-CZ" sz="3200" b="1" dirty="0" smtClean="0"/>
              <a:t>Klíčová slova: </a:t>
            </a:r>
            <a:r>
              <a:rPr lang="cs-CZ" sz="3200" i="1" dirty="0" smtClean="0"/>
              <a:t>2. </a:t>
            </a:r>
            <a:r>
              <a:rPr lang="cs-CZ" sz="3200" i="1" dirty="0" err="1" smtClean="0"/>
              <a:t>pol</a:t>
            </a:r>
            <a:r>
              <a:rPr lang="cs-CZ" sz="3200" i="1" dirty="0" smtClean="0"/>
              <a:t>. 40. let, Hrátky s čertem,     		      Divadlo satiry, Divadlo V + W 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b="1" dirty="0" smtClean="0"/>
              <a:t>Forma:</a:t>
            </a:r>
            <a:r>
              <a:rPr lang="cs-CZ" sz="3200" dirty="0" smtClean="0"/>
              <a:t> </a:t>
            </a:r>
            <a:r>
              <a:rPr lang="cs-CZ" sz="3200" i="1" dirty="0" smtClean="0"/>
              <a:t>výklad</a:t>
            </a:r>
            <a:r>
              <a:rPr lang="cs-CZ" sz="3200" dirty="0" smtClean="0"/>
              <a:t>	</a:t>
            </a:r>
          </a:p>
          <a:p>
            <a:r>
              <a:rPr lang="cs-CZ" sz="3200" b="1" dirty="0" smtClean="0"/>
              <a:t>Datum vytvoření: </a:t>
            </a:r>
            <a:r>
              <a:rPr lang="cs-CZ" sz="3200" i="1" dirty="0" smtClean="0"/>
              <a:t>25. </a:t>
            </a:r>
            <a:r>
              <a:rPr lang="cs-CZ" sz="3200" i="1" dirty="0"/>
              <a:t>2</a:t>
            </a:r>
            <a:r>
              <a:rPr lang="cs-CZ" sz="3200" i="1" dirty="0" smtClean="0"/>
              <a:t>. 2013</a:t>
            </a: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b="1" dirty="0" smtClean="0"/>
              <a:t>Divadlo po druhé světové válce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2. polovina 40. let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19256" cy="4569371"/>
          </a:xfrm>
        </p:spPr>
        <p:txBody>
          <a:bodyPr/>
          <a:lstStyle/>
          <a:p>
            <a:r>
              <a:rPr lang="cs-CZ" sz="3600" b="1" dirty="0">
                <a:solidFill>
                  <a:srgbClr val="C00000"/>
                </a:solidFill>
              </a:rPr>
              <a:t>u</a:t>
            </a:r>
            <a:r>
              <a:rPr lang="cs-CZ" sz="3600" b="1" dirty="0" smtClean="0">
                <a:solidFill>
                  <a:srgbClr val="C00000"/>
                </a:solidFill>
              </a:rPr>
              <a:t>váděny hry psané za války </a:t>
            </a:r>
          </a:p>
          <a:p>
            <a:pPr>
              <a:buNone/>
            </a:pPr>
            <a:r>
              <a:rPr lang="cs-CZ" b="1" dirty="0" smtClean="0"/>
              <a:t>Jan Drda Hrátky s čertem</a:t>
            </a:r>
          </a:p>
          <a:p>
            <a:r>
              <a:rPr lang="cs-CZ" sz="2800" dirty="0" smtClean="0"/>
              <a:t>hra obsahuje </a:t>
            </a:r>
            <a:endParaRPr lang="cs-CZ" sz="2800" b="1" dirty="0" smtClean="0"/>
          </a:p>
          <a:p>
            <a:pPr>
              <a:buNone/>
            </a:pPr>
            <a:r>
              <a:rPr lang="cs-CZ" sz="2800" b="1" dirty="0" smtClean="0"/>
              <a:t>    jinotaje</a:t>
            </a:r>
          </a:p>
          <a:p>
            <a:pPr>
              <a:buNone/>
            </a:pPr>
            <a:r>
              <a:rPr lang="cs-CZ" sz="2800" dirty="0" smtClean="0"/>
              <a:t>   (boj dobra se zlem)                                            (</a:t>
            </a:r>
            <a:r>
              <a:rPr lang="cs-CZ" sz="2800" dirty="0" err="1" smtClean="0"/>
              <a:t>bo</a:t>
            </a:r>
            <a:r>
              <a:rPr lang="cs-CZ" sz="2800" dirty="0" smtClean="0"/>
              <a:t> </a:t>
            </a:r>
          </a:p>
          <a:p>
            <a:r>
              <a:rPr lang="cs-CZ" sz="2800" dirty="0" smtClean="0"/>
              <a:t>vychází z motivu </a:t>
            </a:r>
          </a:p>
          <a:p>
            <a:pPr>
              <a:buNone/>
            </a:pPr>
            <a:r>
              <a:rPr lang="cs-CZ" sz="2800" dirty="0" smtClean="0"/>
              <a:t>    lidové pohádky</a:t>
            </a:r>
          </a:p>
        </p:txBody>
      </p:sp>
      <p:pic>
        <p:nvPicPr>
          <p:cNvPr id="1027" name="Picture 3" descr="C:\Documents and Settings\locadmin\Plocha\hrátky 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5082" y="2780928"/>
            <a:ext cx="5235059" cy="3528392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7668344" y="6309320"/>
            <a:ext cx="1475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Obr. č. 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91264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/>
              <a:t>                                       	   -    vyzdvihuje statečnost        </a:t>
            </a:r>
            <a:br>
              <a:rPr lang="cs-CZ" sz="2800" dirty="0" smtClean="0"/>
            </a:br>
            <a:r>
              <a:rPr lang="cs-CZ" sz="2800" dirty="0" smtClean="0"/>
              <a:t> 				        a smysl pro spravedlnost</a:t>
            </a:r>
          </a:p>
          <a:p>
            <a:pPr>
              <a:buNone/>
            </a:pPr>
            <a:r>
              <a:rPr lang="cs-CZ" sz="2800" dirty="0" smtClean="0"/>
              <a:t>                                                -    s humorem a laskavostí                 			                   nahlíží na obyčejného                				        člověka 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 </a:t>
            </a:r>
          </a:p>
          <a:p>
            <a:pPr>
              <a:buNone/>
            </a:pPr>
            <a:endParaRPr lang="cs-CZ" sz="2800" b="1" dirty="0" smtClean="0"/>
          </a:p>
          <a:p>
            <a:pPr>
              <a:buNone/>
            </a:pPr>
            <a:endParaRPr lang="cs-CZ" sz="2800" b="1" dirty="0" smtClean="0"/>
          </a:p>
          <a:p>
            <a:pPr>
              <a:buNone/>
            </a:pPr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342900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č. 2</a:t>
            </a:r>
            <a:endParaRPr lang="cs-CZ" dirty="0"/>
          </a:p>
        </p:txBody>
      </p:sp>
      <p:pic>
        <p:nvPicPr>
          <p:cNvPr id="2051" name="Picture 3" descr="C:\Documents and Settings\locadmin\Plocha\hrátky 4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44" y="163268"/>
            <a:ext cx="4025580" cy="3265732"/>
          </a:xfrm>
          <a:prstGeom prst="rect">
            <a:avLst/>
          </a:prstGeom>
          <a:noFill/>
        </p:spPr>
      </p:pic>
      <p:pic>
        <p:nvPicPr>
          <p:cNvPr id="2052" name="Picture 4" descr="C:\Documents and Settings\locadmin\Plocha\hrátky 3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2924944"/>
            <a:ext cx="4599384" cy="3449538"/>
          </a:xfrm>
          <a:prstGeom prst="rect">
            <a:avLst/>
          </a:prstGeom>
          <a:noFill/>
        </p:spPr>
      </p:pic>
      <p:sp>
        <p:nvSpPr>
          <p:cNvPr id="9" name="Obdélník 8"/>
          <p:cNvSpPr/>
          <p:nvPr/>
        </p:nvSpPr>
        <p:spPr>
          <a:xfrm>
            <a:off x="251520" y="4195540"/>
            <a:ext cx="38164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800" dirty="0" smtClean="0"/>
              <a:t>podobný námět</a:t>
            </a:r>
          </a:p>
          <a:p>
            <a:pPr>
              <a:buNone/>
            </a:pPr>
            <a:r>
              <a:rPr lang="cs-CZ" sz="2800" b="1" dirty="0" err="1" smtClean="0"/>
              <a:t>Dalskabáty</a:t>
            </a:r>
            <a:r>
              <a:rPr lang="cs-CZ" sz="2800" b="1" dirty="0" smtClean="0"/>
              <a:t>, hříšná ves</a:t>
            </a:r>
          </a:p>
          <a:p>
            <a:pPr>
              <a:buNone/>
            </a:pPr>
            <a:r>
              <a:rPr lang="cs-CZ" sz="2800" b="1" dirty="0" smtClean="0"/>
              <a:t>aneb</a:t>
            </a:r>
          </a:p>
          <a:p>
            <a:pPr>
              <a:buNone/>
            </a:pPr>
            <a:r>
              <a:rPr lang="cs-CZ" sz="2800" b="1" dirty="0" smtClean="0"/>
              <a:t>Zapomenutý čert</a:t>
            </a:r>
            <a:endParaRPr lang="cs-CZ" sz="28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524328" y="638132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   Obr. č. 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76673"/>
            <a:ext cx="8424936" cy="561662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C00000"/>
                </a:solidFill>
              </a:rPr>
              <a:t>r</a:t>
            </a:r>
            <a:r>
              <a:rPr lang="cs-CZ" sz="3600" b="1" dirty="0" smtClean="0">
                <a:solidFill>
                  <a:srgbClr val="C00000"/>
                </a:solidFill>
              </a:rPr>
              <a:t>ozvíjí se žánr satiry</a:t>
            </a:r>
          </a:p>
          <a:p>
            <a:pPr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cs-CZ" dirty="0" smtClean="0"/>
              <a:t>a) založeno </a:t>
            </a:r>
            <a:r>
              <a:rPr lang="cs-CZ" b="1" dirty="0" smtClean="0"/>
              <a:t>Divadlo satiry</a:t>
            </a:r>
          </a:p>
          <a:p>
            <a:pPr>
              <a:buNone/>
            </a:pPr>
            <a:r>
              <a:rPr lang="cs-CZ" b="1" dirty="0"/>
              <a:t> </a:t>
            </a:r>
            <a:r>
              <a:rPr lang="cs-CZ" b="1" dirty="0" smtClean="0"/>
              <a:t>        Vratislav Blažek </a:t>
            </a:r>
            <a:r>
              <a:rPr lang="cs-CZ" dirty="0" smtClean="0"/>
              <a:t>– autor her (m.</a:t>
            </a:r>
            <a:r>
              <a:rPr lang="cs-CZ" dirty="0" err="1" smtClean="0"/>
              <a:t>j</a:t>
            </a:r>
            <a:r>
              <a:rPr lang="cs-CZ" dirty="0" smtClean="0"/>
              <a:t>. prvního 			českého muzikálu Starci na chmelu) 			po r. 1968 emigroval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    </a:t>
            </a:r>
            <a:r>
              <a:rPr lang="cs-CZ" b="1" dirty="0" smtClean="0"/>
              <a:t>Josef </a:t>
            </a:r>
            <a:r>
              <a:rPr lang="cs-CZ" b="1" dirty="0" err="1" smtClean="0"/>
              <a:t>Kainar</a:t>
            </a:r>
            <a:r>
              <a:rPr lang="cs-CZ" b="1" dirty="0" smtClean="0"/>
              <a:t> </a:t>
            </a:r>
            <a:r>
              <a:rPr lang="cs-CZ" dirty="0" smtClean="0"/>
              <a:t>– dramaturg, autor</a:t>
            </a:r>
          </a:p>
          <a:p>
            <a:pPr>
              <a:buNone/>
            </a:pPr>
            <a:r>
              <a:rPr lang="cs-CZ" b="1" dirty="0"/>
              <a:t> </a:t>
            </a:r>
            <a:r>
              <a:rPr lang="cs-CZ" b="1" dirty="0" smtClean="0"/>
              <a:t>                   </a:t>
            </a:r>
            <a:r>
              <a:rPr lang="cs-CZ" dirty="0" smtClean="0"/>
              <a:t>hry </a:t>
            </a:r>
            <a:r>
              <a:rPr lang="cs-CZ" b="1" dirty="0" err="1" smtClean="0"/>
              <a:t>Ubu</a:t>
            </a:r>
            <a:r>
              <a:rPr lang="cs-CZ" b="1" dirty="0" smtClean="0"/>
              <a:t> se vrací</a:t>
            </a:r>
            <a:r>
              <a:rPr lang="cs-CZ" dirty="0" smtClean="0"/>
              <a:t> aneb Dršťky nebudou</a:t>
            </a:r>
            <a:endParaRPr lang="cs-CZ" b="1" dirty="0" smtClean="0"/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</a:t>
            </a:r>
            <a:r>
              <a:rPr lang="cs-CZ" b="1" dirty="0" smtClean="0"/>
              <a:t>Nebožtík </a:t>
            </a:r>
            <a:r>
              <a:rPr lang="cs-CZ" b="1" dirty="0" err="1" smtClean="0"/>
              <a:t>Nasredin</a:t>
            </a:r>
            <a:r>
              <a:rPr lang="cs-CZ" b="1" dirty="0" smtClean="0"/>
              <a:t>  </a:t>
            </a:r>
            <a:r>
              <a:rPr lang="cs-CZ" sz="2800" dirty="0" smtClean="0"/>
              <a:t>(námět 				        z arabské slovesnosti, ale řeší aktuální		</a:t>
            </a:r>
            <a:r>
              <a:rPr lang="cs-CZ" sz="2800" dirty="0"/>
              <a:t>	</a:t>
            </a:r>
            <a:r>
              <a:rPr lang="cs-CZ" sz="2800" dirty="0" smtClean="0"/>
              <a:t>        téma – střet pravdy a násilí)                                                          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692696"/>
            <a:ext cx="8219256" cy="65527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  b) </a:t>
            </a:r>
            <a:r>
              <a:rPr lang="cs-CZ" b="1" dirty="0" smtClean="0"/>
              <a:t>Divadlo V + W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 snaha navázat na tradici Osvobozeného   </a:t>
            </a:r>
            <a:br>
              <a:rPr lang="cs-CZ" dirty="0" smtClean="0"/>
            </a:br>
            <a:r>
              <a:rPr lang="cs-CZ" dirty="0" smtClean="0"/>
              <a:t>   divadla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 r. 1948   hra </a:t>
            </a:r>
            <a:r>
              <a:rPr lang="cs-CZ" b="1" dirty="0" smtClean="0"/>
              <a:t>Divotvorný hrnec</a:t>
            </a:r>
            <a:r>
              <a:rPr lang="cs-CZ" dirty="0" smtClean="0"/>
              <a:t> (poslední     					společná hra V + W)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                             </a:t>
            </a:r>
            <a:r>
              <a:rPr lang="cs-CZ" dirty="0" smtClean="0">
                <a:solidFill>
                  <a:srgbClr val="C00000"/>
                </a:solidFill>
              </a:rPr>
              <a:t>Po únoru 1948</a:t>
            </a:r>
          </a:p>
          <a:p>
            <a:pPr>
              <a:buNone/>
            </a:pPr>
            <a:r>
              <a:rPr lang="cs-CZ" dirty="0" smtClean="0">
                <a:solidFill>
                  <a:srgbClr val="C00000"/>
                </a:solidFill>
              </a:rPr>
              <a:t>                                                obě divadla zanikla.</a:t>
            </a:r>
            <a:r>
              <a:rPr lang="cs-CZ" dirty="0" smtClean="0"/>
              <a:t>		   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098" name="Picture 2" descr="C:\Documents and Settings\locadmin\Plocha\werich cervena hrne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996952"/>
            <a:ext cx="3452885" cy="3384376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1115616" y="638132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č. 4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Zdroje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435280" cy="4525963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 smtClean="0"/>
              <a:t>SOCHROVÁ, M. </a:t>
            </a:r>
            <a:r>
              <a:rPr lang="cs-CZ" sz="2400" i="1" dirty="0" smtClean="0"/>
              <a:t>ČÍTANKA IV. k Literatuře v kostce</a:t>
            </a:r>
            <a:r>
              <a:rPr lang="cs-CZ" sz="2400" dirty="0" smtClean="0"/>
              <a:t> 1. dotisk 1. </a:t>
            </a:r>
            <a:r>
              <a:rPr lang="cs-CZ" sz="2400" dirty="0" err="1" smtClean="0"/>
              <a:t>vyd</a:t>
            </a:r>
            <a:r>
              <a:rPr lang="cs-CZ" sz="2400" dirty="0" smtClean="0"/>
              <a:t>. Praha: FRAGMENT, 2007.  ISBN 978-80-253-0361-0.</a:t>
            </a:r>
          </a:p>
          <a:p>
            <a:r>
              <a:rPr lang="cs-CZ" sz="2400" dirty="0" smtClean="0"/>
              <a:t>SOCHROVÁ, M. </a:t>
            </a:r>
            <a:r>
              <a:rPr lang="cs-CZ" sz="2400" i="1" dirty="0" smtClean="0"/>
              <a:t>KOMPLETNÍ PŘEHLED české a světové LITERATURY</a:t>
            </a:r>
            <a:r>
              <a:rPr lang="cs-CZ" sz="2400" dirty="0" smtClean="0"/>
              <a:t> 1. </a:t>
            </a:r>
            <a:r>
              <a:rPr lang="cs-CZ" sz="2400" dirty="0" err="1" smtClean="0"/>
              <a:t>vyd</a:t>
            </a:r>
            <a:r>
              <a:rPr lang="cs-CZ" sz="2400" dirty="0" smtClean="0"/>
              <a:t>. Havlíčkův Brod: FRAGMENT, 2007. ISBN 978-80-253-0311-5.</a:t>
            </a:r>
          </a:p>
          <a:p>
            <a:r>
              <a:rPr lang="cs-CZ" sz="2400" dirty="0" smtClean="0"/>
              <a:t>Obr. č. </a:t>
            </a:r>
            <a:r>
              <a:rPr lang="cs-CZ" sz="2400" dirty="0" smtClean="0"/>
              <a:t>1</a:t>
            </a:r>
            <a:r>
              <a:rPr lang="cs-CZ" sz="2400" dirty="0"/>
              <a:t>: </a:t>
            </a:r>
            <a:r>
              <a:rPr lang="cs-CZ" sz="2400" i="1" dirty="0"/>
              <a:t>FTV Prima</a:t>
            </a:r>
            <a:r>
              <a:rPr lang="cs-CZ" sz="2400" i="1" dirty="0" smtClean="0"/>
              <a:t>: </a:t>
            </a:r>
            <a:r>
              <a:rPr lang="cs-CZ" sz="2400" dirty="0" smtClean="0"/>
              <a:t>[online][vid. 25.2.2013].Dostupné z: </a:t>
            </a:r>
            <a:r>
              <a:rPr lang="cs-CZ" sz="2400" dirty="0" smtClean="0">
                <a:hlinkClick r:id="rId2"/>
              </a:rPr>
              <a:t>http</a:t>
            </a:r>
            <a:r>
              <a:rPr lang="cs-CZ" sz="2400" dirty="0" smtClean="0">
                <a:hlinkClick r:id="rId2"/>
              </a:rPr>
              <a:t>://</a:t>
            </a:r>
            <a:r>
              <a:rPr lang="cs-CZ" sz="2400" dirty="0" smtClean="0">
                <a:hlinkClick r:id="rId2"/>
              </a:rPr>
              <a:t>www.prima-love.cz/porady/hratky-s-certem</a:t>
            </a:r>
            <a:endParaRPr lang="cs-CZ" sz="2400" dirty="0" smtClean="0"/>
          </a:p>
          <a:p>
            <a:r>
              <a:rPr lang="cs-CZ" sz="2400" dirty="0" smtClean="0"/>
              <a:t>Obr.č.2: </a:t>
            </a:r>
            <a:r>
              <a:rPr lang="cs-CZ" sz="2400" i="1" dirty="0" smtClean="0"/>
              <a:t>www.pohadkar.cz: </a:t>
            </a:r>
            <a:r>
              <a:rPr lang="cs-CZ" sz="2400" dirty="0"/>
              <a:t>[</a:t>
            </a:r>
            <a:r>
              <a:rPr lang="cs-CZ" sz="2400" dirty="0" smtClean="0"/>
              <a:t>online] 3.7.2011 [vid</a:t>
            </a:r>
            <a:r>
              <a:rPr lang="cs-CZ" sz="2400" dirty="0"/>
              <a:t>. 25.2.2013</a:t>
            </a:r>
            <a:r>
              <a:rPr lang="cs-CZ" sz="2400" dirty="0" smtClean="0"/>
              <a:t>].</a:t>
            </a:r>
            <a:r>
              <a:rPr lang="cs-CZ" sz="2400" dirty="0"/>
              <a:t> </a:t>
            </a:r>
            <a:r>
              <a:rPr lang="cs-CZ" sz="2400" dirty="0" smtClean="0"/>
              <a:t>Dostupné </a:t>
            </a:r>
            <a:r>
              <a:rPr lang="cs-CZ" sz="2400" dirty="0"/>
              <a:t>z: </a:t>
            </a:r>
            <a:r>
              <a:rPr lang="cs-CZ" sz="2400" dirty="0" smtClean="0">
                <a:hlinkClick r:id="rId3"/>
              </a:rPr>
              <a:t>http://www.pohadkar.cz/public/media/Hratky_s_certem/obrazky/princezna-disperanda.jpg</a:t>
            </a:r>
            <a:endParaRPr lang="cs-CZ" sz="2400" dirty="0" smtClean="0"/>
          </a:p>
          <a:p>
            <a:r>
              <a:rPr lang="cs-CZ" sz="2400" dirty="0" err="1" smtClean="0"/>
              <a:t>Obr.č</a:t>
            </a:r>
            <a:r>
              <a:rPr lang="cs-CZ" sz="2400" dirty="0" smtClean="0"/>
              <a:t> 3: </a:t>
            </a:r>
            <a:r>
              <a:rPr lang="cs-CZ" sz="2400" i="1" dirty="0"/>
              <a:t>www.pohadkar.cz: </a:t>
            </a:r>
            <a:r>
              <a:rPr lang="cs-CZ" sz="2400" dirty="0"/>
              <a:t>[online] </a:t>
            </a:r>
            <a:r>
              <a:rPr lang="cs-CZ" sz="2400" dirty="0" smtClean="0"/>
              <a:t>[vid</a:t>
            </a:r>
            <a:r>
              <a:rPr lang="cs-CZ" sz="2400" dirty="0"/>
              <a:t>. 25.2.2013</a:t>
            </a:r>
            <a:r>
              <a:rPr lang="cs-CZ" sz="2400" dirty="0" smtClean="0"/>
              <a:t>]. Dostupné z: </a:t>
            </a:r>
            <a:r>
              <a:rPr lang="cs-CZ" sz="2400" dirty="0" smtClean="0">
                <a:hlinkClick r:id="rId4"/>
              </a:rPr>
              <a:t>http://www.pohadkar.cz/postava/cert-karborund/</a:t>
            </a:r>
            <a:endParaRPr lang="cs-CZ" sz="2400" dirty="0" smtClean="0"/>
          </a:p>
          <a:p>
            <a:r>
              <a:rPr lang="cs-CZ" sz="2400" dirty="0" smtClean="0"/>
              <a:t>Obr. č. </a:t>
            </a:r>
            <a:r>
              <a:rPr lang="cs-CZ" sz="2400" dirty="0" smtClean="0"/>
              <a:t>4: </a:t>
            </a:r>
            <a:r>
              <a:rPr lang="cs-CZ" sz="2400" i="1" dirty="0" err="1"/>
              <a:t>Stardust</a:t>
            </a:r>
            <a:r>
              <a:rPr lang="cs-CZ" sz="2400" i="1" dirty="0"/>
              <a:t> </a:t>
            </a:r>
            <a:r>
              <a:rPr lang="cs-CZ" sz="2400" i="1" dirty="0" err="1"/>
              <a:t>Melodies</a:t>
            </a:r>
            <a:r>
              <a:rPr lang="cs-CZ" sz="2400" i="1" dirty="0"/>
              <a:t>: </a:t>
            </a:r>
            <a:r>
              <a:rPr lang="cs-CZ" sz="2400" i="1" dirty="0" err="1"/>
              <a:t>Finian's</a:t>
            </a:r>
            <a:r>
              <a:rPr lang="cs-CZ" sz="2400" i="1" dirty="0"/>
              <a:t> </a:t>
            </a:r>
            <a:r>
              <a:rPr lang="cs-CZ" sz="2400" i="1" dirty="0" err="1" smtClean="0"/>
              <a:t>Rainbow</a:t>
            </a:r>
            <a:r>
              <a:rPr lang="cs-CZ" sz="2400" i="1" dirty="0" smtClean="0"/>
              <a:t>: </a:t>
            </a:r>
            <a:r>
              <a:rPr lang="cs-CZ" sz="2400" dirty="0"/>
              <a:t>[</a:t>
            </a:r>
            <a:r>
              <a:rPr lang="cs-CZ" sz="2400"/>
              <a:t>online</a:t>
            </a:r>
            <a:r>
              <a:rPr lang="cs-CZ" sz="2400" smtClean="0"/>
              <a:t>]                                 </a:t>
            </a:r>
            <a:r>
              <a:rPr lang="cs-CZ" sz="2400" dirty="0"/>
              <a:t>[vid. 25.2.2013]. Dostupné z:  </a:t>
            </a:r>
            <a:r>
              <a:rPr lang="cs-CZ" sz="2400" dirty="0" smtClean="0">
                <a:hlinkClick r:id="rId5"/>
              </a:rPr>
              <a:t>http://</a:t>
            </a:r>
            <a:r>
              <a:rPr lang="cs-CZ" sz="2400" dirty="0" smtClean="0">
                <a:hlinkClick r:id="rId5"/>
              </a:rPr>
              <a:t>stardust-melodies.blogspot.cz/2011/05/finians-rainbow.html</a:t>
            </a:r>
            <a:endParaRPr lang="cs-CZ" sz="2400" dirty="0" smtClean="0"/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281</Words>
  <Application>Microsoft Office PowerPoint</Application>
  <PresentationFormat>Předvádění na obrazovce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Prezentace aplikace PowerPoint</vt:lpstr>
      <vt:lpstr>Prezentace aplikace PowerPoint</vt:lpstr>
      <vt:lpstr>Divadlo po druhé světové válce</vt:lpstr>
      <vt:lpstr>2. polovina 40. let</vt:lpstr>
      <vt:lpstr>Prezentace aplikace PowerPoint</vt:lpstr>
      <vt:lpstr>Prezentace aplikace PowerPoint</vt:lpstr>
      <vt:lpstr>Prezentace aplikace PowerPoint</vt:lpstr>
      <vt:lpstr>Zdroje</vt:lpstr>
    </vt:vector>
  </TitlesOfParts>
  <Company>SPS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Divadlo po druhé světové válce</dc:title>
  <dc:creator>ruzickova</dc:creator>
  <cp:lastModifiedBy>Ondřej Havrda</cp:lastModifiedBy>
  <cp:revision>31</cp:revision>
  <dcterms:created xsi:type="dcterms:W3CDTF">2013-02-23T07:43:31Z</dcterms:created>
  <dcterms:modified xsi:type="dcterms:W3CDTF">2013-03-26T15:07:10Z</dcterms:modified>
</cp:coreProperties>
</file>