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60" r:id="rId7"/>
    <p:sldId id="264" r:id="rId8"/>
    <p:sldId id="259" r:id="rId9"/>
    <p:sldId id="266" r:id="rId10"/>
    <p:sldId id="262" r:id="rId11"/>
    <p:sldId id="263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5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4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82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70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81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82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24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8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44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60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156A-6E26-4667-9FE4-DBCE509D282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6BDD-2D2F-43B9-9405-48632A45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3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igrosada.webnode.cz/" TargetMode="External"/><Relationship Id="rId3" Type="http://schemas.openxmlformats.org/officeDocument/2006/relationships/hyperlink" Target="http://www.novinky.cz/domaci/254713-havlova-kancelar-skonci-zustanou-nadace-a-knihovna.html" TargetMode="External"/><Relationship Id="rId7" Type="http://schemas.openxmlformats.org/officeDocument/2006/relationships/hyperlink" Target="http://www.ceskenoviny.cz/tema/index_img.php?id=125572" TargetMode="External"/><Relationship Id="rId2" Type="http://schemas.openxmlformats.org/officeDocument/2006/relationships/hyperlink" Target="http://www.damu.cz/katedry-a-kabinety/katedra-autorske-tvorby-a-pedagogiky/pedagogove/prof-ivan-vyskoc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mafor.cz/historie" TargetMode="External"/><Relationship Id="rId5" Type="http://schemas.openxmlformats.org/officeDocument/2006/relationships/hyperlink" Target="http://muslib.ru/Ji%C5%99%C3%AD+Such%C3%BD+&amp;+Ji%C5%99%C3%AD+%C5%A0litr_b1316044/photo/1732231" TargetMode="External"/><Relationship Id="rId4" Type="http://schemas.openxmlformats.org/officeDocument/2006/relationships/hyperlink" Target="http://www.nazabradli.cz/historie/historie/" TargetMode="External"/><Relationship Id="rId9" Type="http://schemas.openxmlformats.org/officeDocument/2006/relationships/hyperlink" Target="http://www.semafor.wdr.cz/main.php?left=146&amp;top=39&amp;profil=hist&amp;sablona=4&amp;detail=1&amp;tema=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23" y="0"/>
            <a:ext cx="111321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1828800" y="4725144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Střední průmyslová škola, Mladá Boleslav, Havlíčkova 456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CZ.1.07/1.5.00/34.0861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MODERNIZACE VÝUKY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14400" y="2693989"/>
            <a:ext cx="10363200" cy="1470025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7600" b="1" noProof="0" dirty="0" smtClean="0">
                <a:latin typeface="+mj-lt"/>
                <a:ea typeface="+mj-ea"/>
                <a:cs typeface="+mj-cs"/>
              </a:rPr>
              <a:t>Divadla malých forem I.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Mgr. Ludmila Růžičková</a:t>
            </a:r>
            <a:r>
              <a:rPr kumimoji="0" lang="cs-CZ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64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27" y="837127"/>
            <a:ext cx="10516673" cy="53398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 smrti Jiřího </a:t>
            </a:r>
            <a:r>
              <a:rPr lang="cs-CZ" dirty="0" err="1" smtClean="0"/>
              <a:t>Šlitra</a:t>
            </a:r>
            <a:r>
              <a:rPr lang="cs-CZ" dirty="0" smtClean="0"/>
              <a:t> (1969) spolupracuje Jiří Suchý </a:t>
            </a:r>
          </a:p>
          <a:p>
            <a:pPr marL="0" indent="0">
              <a:buNone/>
            </a:pPr>
            <a:r>
              <a:rPr lang="cs-CZ" dirty="0" smtClean="0"/>
              <a:t>s hudebníkem                                         s herečkou a zpěvačkou</a:t>
            </a:r>
          </a:p>
          <a:p>
            <a:pPr marL="0" indent="0">
              <a:buNone/>
            </a:pPr>
            <a:r>
              <a:rPr lang="cs-CZ" b="1" dirty="0" smtClean="0"/>
              <a:t>Ferdinandem Havlíkem                        Jitkou Molavcovou</a:t>
            </a:r>
          </a:p>
          <a:p>
            <a:pPr marL="0" indent="0">
              <a:buNone/>
            </a:pPr>
            <a:r>
              <a:rPr lang="cs-CZ" dirty="0" smtClean="0"/>
              <a:t>(např. hra </a:t>
            </a:r>
            <a:r>
              <a:rPr lang="cs-CZ" b="1" dirty="0" smtClean="0"/>
              <a:t>KYTICE</a:t>
            </a:r>
            <a:r>
              <a:rPr lang="cs-CZ" dirty="0"/>
              <a:t>)</a:t>
            </a:r>
            <a:r>
              <a:rPr lang="cs-CZ" dirty="0" smtClean="0"/>
              <a:t>                                  (</a:t>
            </a:r>
            <a:r>
              <a:rPr lang="cs-CZ" b="1" dirty="0" smtClean="0"/>
              <a:t>JONÁŠ A MELICHAROVÁ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2935309"/>
            <a:ext cx="2472744" cy="31651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49" y="3065172"/>
            <a:ext cx="3407446" cy="300824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0913" y="5834130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8095" y="5743958"/>
            <a:ext cx="104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4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r. 196</a:t>
            </a:r>
            <a:r>
              <a:rPr lang="cs-CZ" sz="3600" dirty="0" smtClean="0"/>
              <a:t>7</a:t>
            </a:r>
            <a:r>
              <a:rPr lang="en-US" sz="3600" dirty="0" smtClean="0"/>
              <a:t>  </a:t>
            </a:r>
            <a:r>
              <a:rPr lang="cs-CZ" sz="3600" dirty="0" smtClean="0"/>
              <a:t>přizvána ke spolupráci</a:t>
            </a:r>
            <a:r>
              <a:rPr lang="cs-CZ" sz="3600" dirty="0"/>
              <a:t> </a:t>
            </a:r>
            <a:r>
              <a:rPr lang="en-US" sz="3600" dirty="0" err="1" smtClean="0"/>
              <a:t>dvojice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4855" y="2009104"/>
            <a:ext cx="9953699" cy="30909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981127" y="5100034"/>
            <a:ext cx="115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Obr. č.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5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Hry dvojice Š + 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683014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třídání mluveného slova a písniček</a:t>
            </a:r>
          </a:p>
          <a:p>
            <a:r>
              <a:rPr lang="cs-CZ" dirty="0"/>
              <a:t>h</a:t>
            </a:r>
            <a:r>
              <a:rPr lang="cs-CZ" dirty="0" smtClean="0"/>
              <a:t>umorné </a:t>
            </a:r>
            <a:r>
              <a:rPr lang="cs-CZ" dirty="0"/>
              <a:t>d</a:t>
            </a:r>
            <a:r>
              <a:rPr lang="cs-CZ" dirty="0" smtClean="0"/>
              <a:t>ialogy hlavních protagonistů </a:t>
            </a:r>
          </a:p>
          <a:p>
            <a:r>
              <a:rPr lang="cs-CZ" dirty="0"/>
              <a:t>č</a:t>
            </a:r>
            <a:r>
              <a:rPr lang="cs-CZ" dirty="0" smtClean="0"/>
              <a:t>tení </a:t>
            </a:r>
            <a:r>
              <a:rPr lang="cs-CZ" b="1" dirty="0" smtClean="0"/>
              <a:t>povídek</a:t>
            </a:r>
            <a:r>
              <a:rPr lang="cs-CZ" dirty="0" smtClean="0"/>
              <a:t> (Moje první taneční, Jak jsem se vyučil, Jak jsme chovali užitečné zvíře, Konec dluhu, Jak jsem ochořel, Exkurze do ZOO a další)</a:t>
            </a:r>
          </a:p>
          <a:p>
            <a:r>
              <a:rPr lang="cs-CZ" dirty="0"/>
              <a:t>p</a:t>
            </a:r>
            <a:r>
              <a:rPr lang="cs-CZ" dirty="0" smtClean="0"/>
              <a:t>ísně s texty Jiřího Grossmanna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HRY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Besídka zvláštní školy</a:t>
            </a:r>
          </a:p>
          <a:p>
            <a:pPr marL="0" indent="0">
              <a:buNone/>
            </a:pPr>
            <a:r>
              <a:rPr lang="cs-CZ" b="1" dirty="0" smtClean="0"/>
              <a:t>Návštěvní den I. -  V.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51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5130" y="811369"/>
            <a:ext cx="10558670" cy="5827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Třetí skupinou působící v divadle SEMAFOR byla skupina okolo</a:t>
            </a:r>
          </a:p>
          <a:p>
            <a:pPr marL="0" indent="0">
              <a:buNone/>
            </a:pPr>
            <a:r>
              <a:rPr lang="cs-CZ" sz="3200" dirty="0"/>
              <a:t>h</a:t>
            </a:r>
            <a:r>
              <a:rPr lang="cs-CZ" sz="3200" dirty="0" smtClean="0"/>
              <a:t>erce a komika </a:t>
            </a:r>
            <a:r>
              <a:rPr lang="cs-CZ" sz="3200" b="1" dirty="0" smtClean="0"/>
              <a:t>Josefa Dvořáka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                                                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                                                    </a:t>
            </a:r>
            <a:r>
              <a:rPr lang="cs-CZ" sz="3200" b="1" dirty="0" smtClean="0"/>
              <a:t>HRY</a:t>
            </a:r>
          </a:p>
          <a:p>
            <a:pPr marL="0" indent="0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                                                               S </a:t>
            </a:r>
            <a:r>
              <a:rPr lang="cs-CZ" sz="3200" b="1" dirty="0" err="1"/>
              <a:t>P</a:t>
            </a:r>
            <a:r>
              <a:rPr lang="cs-CZ" sz="3200" b="1" dirty="0" err="1" smtClean="0"/>
              <a:t>ydlou</a:t>
            </a:r>
            <a:r>
              <a:rPr lang="cs-CZ" sz="3200" b="1" dirty="0" smtClean="0"/>
              <a:t> v zádech</a:t>
            </a:r>
          </a:p>
          <a:p>
            <a:pPr marL="0" indent="0" algn="ctr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                                               Elektrická puma </a:t>
            </a:r>
          </a:p>
          <a:p>
            <a:pPr marL="0" indent="0">
              <a:buNone/>
            </a:pPr>
            <a:r>
              <a:rPr lang="cs-CZ" sz="3200" b="1" dirty="0" smtClean="0"/>
              <a:t>                                                                  Má hlava je včelín</a:t>
            </a:r>
            <a:endParaRPr lang="cs-CZ" sz="3200" b="1" dirty="0"/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 smtClean="0"/>
              <a:t>Po r. 1989 zůstává v divadle pouze soubor Jiřího Suchého</a:t>
            </a:r>
            <a:r>
              <a:rPr lang="cs-CZ" b="1" dirty="0" smtClean="0"/>
              <a:t>.                                                                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82" y="2021567"/>
            <a:ext cx="3233531" cy="3647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274363" y="5299535"/>
            <a:ext cx="115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Obr. č.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731" y="837127"/>
            <a:ext cx="10740981" cy="533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Zdroje</a:t>
            </a:r>
          </a:p>
          <a:p>
            <a:r>
              <a:rPr lang="cs-CZ" sz="1600" dirty="0"/>
              <a:t>SOCHROVÁ, M. </a:t>
            </a:r>
            <a:r>
              <a:rPr lang="cs-CZ" sz="1600" i="1" dirty="0"/>
              <a:t>ČÍTANKA IV. k Literatuře v kostce</a:t>
            </a:r>
            <a:r>
              <a:rPr lang="cs-CZ" sz="1600" dirty="0"/>
              <a:t> 1. dotisk 1. vyd. Praha: FRAGMENT, 2007.  ISBN 978-80-253-0361-0.</a:t>
            </a:r>
          </a:p>
          <a:p>
            <a:r>
              <a:rPr lang="cs-CZ" sz="1600" dirty="0"/>
              <a:t>SOCHROVÁ, M. </a:t>
            </a:r>
            <a:r>
              <a:rPr lang="cs-CZ" sz="1600" i="1" dirty="0"/>
              <a:t>KOMPLETNÍ PŘEHLED české a světové LITERATURY</a:t>
            </a:r>
            <a:r>
              <a:rPr lang="cs-CZ" sz="1600" dirty="0"/>
              <a:t> 1. vyd. Havlíčkův Brod: FRAGMENT, 2007. ISBN 978-80-253-0311-5.</a:t>
            </a:r>
          </a:p>
          <a:p>
            <a:r>
              <a:rPr lang="cs-CZ" sz="1600" dirty="0"/>
              <a:t>Obr. č. 1: </a:t>
            </a:r>
            <a:r>
              <a:rPr lang="cs-CZ" sz="1600" i="1" dirty="0" smtClean="0"/>
              <a:t>DAMU: </a:t>
            </a:r>
            <a:r>
              <a:rPr lang="cs-CZ" sz="1600" dirty="0"/>
              <a:t>[</a:t>
            </a:r>
            <a:r>
              <a:rPr lang="cs-CZ" sz="1600" dirty="0" smtClean="0"/>
              <a:t>online] 22.1.2010 [vid</a:t>
            </a:r>
            <a:r>
              <a:rPr lang="cs-CZ" sz="1600" dirty="0"/>
              <a:t>. 25.2.2013].Dostupné z: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www.damu.cz/katedry-a-kabinety/katedra-autorske-tvorby-a-pedagogiky/pedagogove/prof-ivan-vyskocil</a:t>
            </a:r>
            <a:endParaRPr lang="cs-CZ" sz="1600" dirty="0" smtClean="0"/>
          </a:p>
          <a:p>
            <a:r>
              <a:rPr lang="cs-CZ" sz="1600" dirty="0" smtClean="0"/>
              <a:t>Obr.č.2</a:t>
            </a:r>
            <a:r>
              <a:rPr lang="cs-CZ" sz="1600" dirty="0"/>
              <a:t>: </a:t>
            </a:r>
            <a:r>
              <a:rPr lang="cs-CZ" sz="1600" i="1" dirty="0"/>
              <a:t> </a:t>
            </a:r>
            <a:r>
              <a:rPr lang="cs-CZ" sz="1600" i="1" dirty="0" smtClean="0"/>
              <a:t>Novinky.cz: </a:t>
            </a:r>
            <a:r>
              <a:rPr lang="cs-CZ" sz="1600" dirty="0"/>
              <a:t>[online</a:t>
            </a:r>
            <a:r>
              <a:rPr lang="cs-CZ" sz="1600" dirty="0" smtClean="0"/>
              <a:t>][</a:t>
            </a:r>
            <a:r>
              <a:rPr lang="cs-CZ" sz="1600" dirty="0"/>
              <a:t>vid. 25.2.2013]. Dostupné z: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www.novinky.cz/domaci/254713-havlova-kancelar-skonci-zustanou-nadace-a-knihovna.html</a:t>
            </a:r>
            <a:endParaRPr lang="cs-CZ" sz="1600" dirty="0" smtClean="0"/>
          </a:p>
          <a:p>
            <a:r>
              <a:rPr lang="cs-CZ" sz="1600" dirty="0" err="1" smtClean="0"/>
              <a:t>Obr.č</a:t>
            </a:r>
            <a:r>
              <a:rPr lang="cs-CZ" sz="1600" dirty="0" smtClean="0"/>
              <a:t> </a:t>
            </a:r>
            <a:r>
              <a:rPr lang="cs-CZ" sz="1600" dirty="0"/>
              <a:t>3: </a:t>
            </a:r>
            <a:r>
              <a:rPr lang="cs-CZ" sz="1600" i="1" dirty="0"/>
              <a:t>Historie Divadla Na zábradlí</a:t>
            </a:r>
            <a:r>
              <a:rPr lang="cs-CZ" sz="1600" i="1" dirty="0" smtClean="0"/>
              <a:t>: </a:t>
            </a:r>
            <a:r>
              <a:rPr lang="cs-CZ" sz="1600" dirty="0"/>
              <a:t>[online] [vid. 25.2.2013]. Dostupné z: </a:t>
            </a:r>
            <a:r>
              <a:rPr lang="cs-CZ" sz="1600" dirty="0">
                <a:hlinkClick r:id="rId4"/>
              </a:rPr>
              <a:t>http://www.nazabradli.cz/historie/historie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 smtClean="0"/>
          </a:p>
          <a:p>
            <a:r>
              <a:rPr lang="cs-CZ" sz="1600" dirty="0" smtClean="0"/>
              <a:t>Obr</a:t>
            </a:r>
            <a:r>
              <a:rPr lang="cs-CZ" sz="1600" dirty="0"/>
              <a:t>. č. 4: </a:t>
            </a:r>
            <a:r>
              <a:rPr lang="cs-CZ" sz="1600" i="1" dirty="0"/>
              <a:t>Jiří Suchý &amp; Jiří </a:t>
            </a:r>
            <a:r>
              <a:rPr lang="cs-CZ" sz="1600" i="1" dirty="0" err="1"/>
              <a:t>Šlitr</a:t>
            </a:r>
            <a:r>
              <a:rPr lang="cs-CZ" sz="1600" i="1" dirty="0"/>
              <a:t>: </a:t>
            </a:r>
            <a:r>
              <a:rPr lang="cs-CZ" sz="1600" dirty="0"/>
              <a:t>[online] </a:t>
            </a:r>
            <a:r>
              <a:rPr lang="cs-CZ" sz="1600" dirty="0" smtClean="0"/>
              <a:t>[</a:t>
            </a:r>
            <a:r>
              <a:rPr lang="cs-CZ" sz="1600" dirty="0"/>
              <a:t>vid. 25.2.2013]. Dostupné z:  </a:t>
            </a:r>
            <a:r>
              <a:rPr lang="cs-CZ" sz="1600" dirty="0">
                <a:hlinkClick r:id="rId5"/>
              </a:rPr>
              <a:t>http://muslib.ru/Ji%C5%99%C3%AD+Such%C3%BD+%26+Ji%C5%99%C3%AD+%</a:t>
            </a:r>
            <a:r>
              <a:rPr lang="cs-CZ" sz="1600" dirty="0" smtClean="0">
                <a:hlinkClick r:id="rId5"/>
              </a:rPr>
              <a:t>C5%A0litr_b1316044/photo/1732231</a:t>
            </a:r>
            <a:endParaRPr lang="cs-CZ" sz="1600" dirty="0" smtClean="0"/>
          </a:p>
          <a:p>
            <a:r>
              <a:rPr lang="cs-CZ" sz="1600" dirty="0"/>
              <a:t>Obr. č. </a:t>
            </a:r>
            <a:r>
              <a:rPr lang="cs-CZ" sz="1600" dirty="0" smtClean="0"/>
              <a:t>5: </a:t>
            </a:r>
            <a:r>
              <a:rPr lang="cs-CZ" sz="1600" i="1" dirty="0"/>
              <a:t>Semafor | </a:t>
            </a:r>
            <a:r>
              <a:rPr lang="cs-CZ" sz="1600" i="1" dirty="0" smtClean="0"/>
              <a:t>Historie: </a:t>
            </a:r>
            <a:r>
              <a:rPr lang="cs-CZ" sz="1600" dirty="0"/>
              <a:t>[online] [vid. 25.2.2013]. Dostupné z: </a:t>
            </a: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www.semafor.cz/historie</a:t>
            </a:r>
            <a:endParaRPr lang="cs-CZ" sz="1600" dirty="0" smtClean="0"/>
          </a:p>
          <a:p>
            <a:r>
              <a:rPr lang="cs-CZ" sz="1600" dirty="0"/>
              <a:t>Obr. č. </a:t>
            </a:r>
            <a:r>
              <a:rPr lang="cs-CZ" sz="1600" dirty="0" smtClean="0"/>
              <a:t>6: </a:t>
            </a:r>
            <a:r>
              <a:rPr lang="cs-CZ" sz="1600" i="1" dirty="0"/>
              <a:t>ČeskéNoviny.cz</a:t>
            </a:r>
            <a:r>
              <a:rPr lang="cs-CZ" sz="1600" i="1" dirty="0" smtClean="0"/>
              <a:t>: </a:t>
            </a:r>
            <a:r>
              <a:rPr lang="cs-CZ" sz="1600" dirty="0" smtClean="0"/>
              <a:t>[</a:t>
            </a:r>
            <a:r>
              <a:rPr lang="cs-CZ" sz="1600" dirty="0"/>
              <a:t>online] [vid. 25.2.2013]. Dostupné </a:t>
            </a:r>
            <a:r>
              <a:rPr lang="cs-CZ" sz="1600" dirty="0" smtClean="0"/>
              <a:t>z: </a:t>
            </a:r>
            <a:r>
              <a:rPr lang="cs-CZ" sz="1600" dirty="0" smtClean="0">
                <a:hlinkClick r:id="rId7"/>
              </a:rPr>
              <a:t>http</a:t>
            </a:r>
            <a:r>
              <a:rPr lang="cs-CZ" sz="1600" dirty="0">
                <a:hlinkClick r:id="rId7"/>
              </a:rPr>
              <a:t>://</a:t>
            </a:r>
            <a:r>
              <a:rPr lang="cs-CZ" sz="1600" dirty="0" smtClean="0">
                <a:hlinkClick r:id="rId7"/>
              </a:rPr>
              <a:t>www.ceskenoviny.cz/tema/index_img.php?id=125572</a:t>
            </a:r>
            <a:endParaRPr lang="cs-CZ" sz="1600" dirty="0" smtClean="0"/>
          </a:p>
          <a:p>
            <a:r>
              <a:rPr lang="cs-CZ" sz="1600" dirty="0"/>
              <a:t>Obr. č. </a:t>
            </a:r>
            <a:r>
              <a:rPr lang="cs-CZ" sz="1600" dirty="0" smtClean="0"/>
              <a:t>7: </a:t>
            </a:r>
            <a:r>
              <a:rPr lang="cs-CZ" sz="1600" i="1" dirty="0"/>
              <a:t>Miloslav Šimek &amp; Jiří Grossmann</a:t>
            </a:r>
            <a:r>
              <a:rPr lang="cs-CZ" sz="1600" i="1" dirty="0" smtClean="0"/>
              <a:t>: </a:t>
            </a:r>
            <a:r>
              <a:rPr lang="cs-CZ" sz="1600" dirty="0" smtClean="0"/>
              <a:t>[</a:t>
            </a:r>
            <a:r>
              <a:rPr lang="cs-CZ" sz="1600" dirty="0"/>
              <a:t>online] [vid. 25.2.2013]. Dostupné z: </a:t>
            </a:r>
            <a:r>
              <a:rPr lang="cs-CZ" sz="1600" dirty="0">
                <a:hlinkClick r:id="rId8"/>
              </a:rPr>
              <a:t>http://sigrosada.webnode.cz</a:t>
            </a:r>
            <a:r>
              <a:rPr lang="cs-CZ" sz="1600" dirty="0" smtClean="0">
                <a:hlinkClick r:id="rId8"/>
              </a:rPr>
              <a:t>/</a:t>
            </a:r>
            <a:endParaRPr lang="cs-CZ" sz="1600" dirty="0" smtClean="0"/>
          </a:p>
          <a:p>
            <a:r>
              <a:rPr lang="cs-CZ" sz="1600" dirty="0"/>
              <a:t>Obr. č. </a:t>
            </a:r>
            <a:r>
              <a:rPr lang="cs-CZ" sz="1600" dirty="0" smtClean="0"/>
              <a:t>8: </a:t>
            </a:r>
            <a:r>
              <a:rPr lang="cs-CZ" sz="1600" i="1" dirty="0"/>
              <a:t>Semafor - Jiří Suchý</a:t>
            </a:r>
            <a:r>
              <a:rPr lang="cs-CZ" sz="1600" i="1" dirty="0" smtClean="0"/>
              <a:t>:: </a:t>
            </a:r>
            <a:r>
              <a:rPr lang="cs-CZ" sz="1600" dirty="0"/>
              <a:t>[online] [vid. 25.2.2013]. Dostupné z: </a:t>
            </a:r>
            <a:r>
              <a:rPr lang="cs-CZ" sz="1600" dirty="0">
                <a:hlinkClick r:id="rId9"/>
              </a:rPr>
              <a:t>http://</a:t>
            </a:r>
            <a:r>
              <a:rPr lang="cs-CZ" sz="1600" dirty="0" smtClean="0">
                <a:hlinkClick r:id="rId9"/>
              </a:rPr>
              <a:t>www.semafor.wdr.cz/main.php?left=146&amp;top=39&amp;profil=hist&amp;sablona=4&amp;detail=1&amp;tema=2</a:t>
            </a:r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5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23392" y="908720"/>
            <a:ext cx="11233248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Předmět: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český jazyk a literatura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Ročník: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IV. ročník SŠ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Tematický celek: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Poezie a divadlo po druhé</a:t>
            </a:r>
            <a:r>
              <a:rPr lang="cs-CZ" sz="3200" i="1" dirty="0"/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světové válce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Klíčová slova: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text-appeal, Divadlo Na zábradlí, Semafor, kabaret 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výklad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Datum vytvoření: </a:t>
            </a:r>
            <a:r>
              <a:rPr lang="cs-CZ" sz="3200" i="1" noProof="0" dirty="0"/>
              <a:t>1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3200" i="1" dirty="0"/>
              <a:t>3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2013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Divadla malých forem   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70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</a:t>
            </a:r>
            <a:r>
              <a:rPr lang="cs-CZ" b="1" dirty="0"/>
              <a:t>p</a:t>
            </a:r>
            <a:r>
              <a:rPr lang="cs-CZ" b="1" dirty="0" smtClean="0"/>
              <a:t>olovina 50. let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   vznikají </a:t>
            </a:r>
            <a:r>
              <a:rPr lang="cs-CZ" sz="3600" b="1" dirty="0" smtClean="0"/>
              <a:t>divadla malých forem</a:t>
            </a:r>
          </a:p>
          <a:p>
            <a:pPr marL="0" indent="0">
              <a:buNone/>
            </a:pPr>
            <a:r>
              <a:rPr lang="cs-CZ" sz="3600" b="1" dirty="0"/>
              <a:t> </a:t>
            </a:r>
            <a:r>
              <a:rPr lang="cs-CZ" sz="3600" b="1" dirty="0" smtClean="0"/>
              <a:t>  </a:t>
            </a:r>
            <a:r>
              <a:rPr lang="cs-CZ" sz="3200" dirty="0" smtClean="0"/>
              <a:t>- autorská divadla s prvky recese</a:t>
            </a:r>
          </a:p>
          <a:p>
            <a:pPr marL="0" indent="0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</a:t>
            </a:r>
            <a:r>
              <a:rPr lang="cs-CZ" sz="3200" dirty="0" smtClean="0"/>
              <a:t> - nadšení pro moderní hudbu – jazz</a:t>
            </a:r>
          </a:p>
          <a:p>
            <a:pPr marL="0" indent="0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 </a:t>
            </a:r>
            <a:r>
              <a:rPr lang="cs-CZ" sz="3200" dirty="0" smtClean="0"/>
              <a:t>- menší sály, „nedivadelní“ prostředí</a:t>
            </a:r>
            <a:endParaRPr lang="cs-CZ" sz="3600" b="1" dirty="0" smtClean="0"/>
          </a:p>
          <a:p>
            <a:pPr marL="0" indent="0">
              <a:buNone/>
            </a:pP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8511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490" y="488192"/>
            <a:ext cx="10555309" cy="5822456"/>
          </a:xfrm>
        </p:spPr>
        <p:txBody>
          <a:bodyPr>
            <a:normAutofit/>
          </a:bodyPr>
          <a:lstStyle/>
          <a:p>
            <a:pPr marL="514350" indent="-514350">
              <a:buAutoNum type="arabicPlain" startAt="1956"/>
            </a:pPr>
            <a:r>
              <a:rPr lang="cs-CZ" sz="3200" dirty="0" smtClean="0"/>
              <a:t>   v sále </a:t>
            </a:r>
            <a:r>
              <a:rPr lang="cs-CZ" sz="3200" b="1" dirty="0" smtClean="0"/>
              <a:t>REDUTA</a:t>
            </a:r>
            <a:r>
              <a:rPr lang="cs-CZ" sz="3200" dirty="0" smtClean="0"/>
              <a:t>  skupina kolem Jaroslava Jakoubka, 					 Pavla Kopty, Jiřího Suchého, Jiřího </a:t>
            </a:r>
            <a:r>
              <a:rPr lang="cs-CZ" sz="3200" dirty="0" err="1" smtClean="0"/>
              <a:t>Šlitra</a:t>
            </a:r>
            <a:r>
              <a:rPr lang="cs-CZ" sz="3200" dirty="0" smtClean="0"/>
              <a:t>, 				 Ivana Vyskočila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                           	vznik tzv. </a:t>
            </a:r>
            <a:r>
              <a:rPr lang="cs-CZ" sz="3200" b="1" dirty="0" smtClean="0"/>
              <a:t>text-appealů</a:t>
            </a:r>
            <a:r>
              <a:rPr lang="cs-CZ" sz="3200" dirty="0" smtClean="0"/>
              <a:t> – hra se   				 		slovy, s textem, komunikace           					s divákem, stírání hranic mezi 						jevištěm a hledištěm</a:t>
            </a:r>
          </a:p>
          <a:p>
            <a:pPr marL="0" indent="0">
              <a:buNone/>
            </a:pPr>
            <a:r>
              <a:rPr lang="cs-CZ" sz="3200" dirty="0"/>
              <a:t>	</a:t>
            </a:r>
            <a:r>
              <a:rPr lang="cs-CZ" sz="3200" dirty="0" smtClean="0"/>
              <a:t>				součástí pořadů – hudba, písničky, 					rozhovory</a:t>
            </a:r>
          </a:p>
          <a:p>
            <a:pPr marL="0" indent="0">
              <a:buNone/>
            </a:pPr>
            <a:r>
              <a:rPr lang="cs-CZ" sz="3200" dirty="0"/>
              <a:t>	</a:t>
            </a:r>
            <a:r>
              <a:rPr lang="cs-CZ" sz="3200" dirty="0" smtClean="0"/>
              <a:t>				</a:t>
            </a:r>
            <a:r>
              <a:rPr lang="cs-CZ" sz="3200" b="1" dirty="0" err="1" smtClean="0"/>
              <a:t>Motomorfóza</a:t>
            </a:r>
            <a:r>
              <a:rPr lang="cs-CZ" sz="3200" b="1" dirty="0" smtClean="0"/>
              <a:t> </a:t>
            </a:r>
            <a:r>
              <a:rPr lang="cs-CZ" dirty="0" smtClean="0"/>
              <a:t>– pořad odhalující 						absurditu soudobé společnosti, 	    </a:t>
            </a:r>
            <a:r>
              <a:rPr lang="en-US" dirty="0" smtClean="0"/>
              <a:t> </a:t>
            </a:r>
            <a:r>
              <a:rPr lang="cs-CZ" sz="2400" dirty="0" smtClean="0"/>
              <a:t>/ukázky  str. 	189-191/</a:t>
            </a:r>
            <a:r>
              <a:rPr lang="cs-CZ" dirty="0" smtClean="0"/>
              <a:t>		existenční a jazykové stereotypy</a:t>
            </a:r>
            <a:endParaRPr lang="cs-CZ" sz="3200" dirty="0" smtClean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3" y="2046803"/>
            <a:ext cx="3810000" cy="2857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2493" y="4933278"/>
            <a:ext cx="32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Dr. Ivan Vyskočil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98006" y="4933278"/>
            <a:ext cx="9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2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0006" y="772732"/>
            <a:ext cx="10503794" cy="540423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lain" startAt="1958"/>
            </a:pPr>
            <a:r>
              <a:rPr lang="cs-CZ" sz="3600" dirty="0" smtClean="0"/>
              <a:t>   Divadlo </a:t>
            </a:r>
            <a:r>
              <a:rPr lang="cs-CZ" sz="3600" b="1" dirty="0" smtClean="0"/>
              <a:t>NA ZÁBRADLÍ</a:t>
            </a:r>
            <a:r>
              <a:rPr lang="cs-CZ" sz="3600" dirty="0" smtClean="0"/>
              <a:t> </a:t>
            </a:r>
            <a:r>
              <a:rPr lang="cs-CZ" dirty="0" smtClean="0"/>
              <a:t>   </a:t>
            </a:r>
            <a:r>
              <a:rPr lang="cs-CZ" sz="3900" dirty="0" err="1" smtClean="0"/>
              <a:t>zal</a:t>
            </a:r>
            <a:r>
              <a:rPr lang="cs-CZ" sz="3900" dirty="0" smtClean="0"/>
              <a:t>. J. Suchý a I. Vyskočil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			a) </a:t>
            </a:r>
            <a:r>
              <a:rPr lang="cs-CZ" sz="3200" b="1" dirty="0" smtClean="0"/>
              <a:t>činoherní soubor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  							    </a:t>
            </a:r>
            <a:r>
              <a:rPr lang="cs-CZ" b="1" i="1" dirty="0" smtClean="0">
                <a:solidFill>
                  <a:srgbClr val="0070C0"/>
                </a:solidFill>
              </a:rPr>
              <a:t>osobnosti</a:t>
            </a:r>
            <a:endParaRPr lang="cs-CZ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                                                     			    um. </a:t>
            </a:r>
            <a:r>
              <a:rPr lang="cs-CZ" dirty="0" err="1" smtClean="0"/>
              <a:t>ved</a:t>
            </a:r>
            <a:r>
              <a:rPr lang="cs-CZ" dirty="0" smtClean="0"/>
              <a:t>. Jan Grossmann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</a:t>
            </a:r>
            <a:r>
              <a:rPr lang="cs-CZ" dirty="0" smtClean="0"/>
              <a:t>			    </a:t>
            </a:r>
            <a:r>
              <a:rPr lang="en-US" dirty="0" err="1" smtClean="0"/>
              <a:t>dramaturg</a:t>
            </a:r>
            <a:r>
              <a:rPr lang="en-US" dirty="0" smtClean="0"/>
              <a:t> V</a:t>
            </a:r>
            <a:r>
              <a:rPr lang="cs-CZ" dirty="0" smtClean="0"/>
              <a:t>á</a:t>
            </a:r>
            <a:r>
              <a:rPr lang="en-US" dirty="0" err="1" smtClean="0"/>
              <a:t>clav</a:t>
            </a:r>
            <a:r>
              <a:rPr lang="en-US" dirty="0" smtClean="0"/>
              <a:t> Havel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       </a:t>
            </a:r>
            <a:r>
              <a:rPr lang="cs-CZ" dirty="0" smtClean="0"/>
              <a:t>			    </a:t>
            </a:r>
            <a:r>
              <a:rPr lang="en-US" dirty="0" smtClean="0"/>
              <a:t>re</a:t>
            </a:r>
            <a:r>
              <a:rPr lang="cs-CZ" dirty="0" err="1" smtClean="0"/>
              <a:t>žisér</a:t>
            </a:r>
            <a:r>
              <a:rPr lang="en-US" dirty="0" smtClean="0"/>
              <a:t> </a:t>
            </a:r>
            <a:r>
              <a:rPr lang="en-US" dirty="0" err="1" smtClean="0"/>
              <a:t>Evald</a:t>
            </a:r>
            <a:r>
              <a:rPr lang="en-US" dirty="0" smtClean="0"/>
              <a:t> </a:t>
            </a:r>
            <a:r>
              <a:rPr lang="en-US" dirty="0" err="1" smtClean="0"/>
              <a:t>Schorm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							    </a:t>
            </a:r>
            <a:r>
              <a:rPr lang="cs-CZ" b="1" i="1" dirty="0" smtClean="0">
                <a:solidFill>
                  <a:srgbClr val="0070C0"/>
                </a:solidFill>
              </a:rPr>
              <a:t>slavná představení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       			    Kdyby tisíc klarinetů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       </a:t>
            </a:r>
            <a:r>
              <a:rPr lang="cs-CZ" b="1" dirty="0"/>
              <a:t>	</a:t>
            </a:r>
            <a:r>
              <a:rPr lang="cs-CZ" b="1" dirty="0" smtClean="0"/>
              <a:t>	 </a:t>
            </a:r>
            <a:r>
              <a:rPr lang="cs-CZ" b="1" dirty="0"/>
              <a:t>	</a:t>
            </a:r>
            <a:r>
              <a:rPr lang="cs-CZ" b="1" dirty="0" smtClean="0"/>
              <a:t>    Zahradní slavnost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				    Vyrozumění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	            			    Král </a:t>
            </a:r>
            <a:r>
              <a:rPr lang="cs-CZ" b="1" dirty="0" err="1" smtClean="0"/>
              <a:t>Ubu</a:t>
            </a:r>
            <a:r>
              <a:rPr lang="cs-CZ" b="1" dirty="0" smtClean="0"/>
              <a:t>, Proces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0" y="1846355"/>
            <a:ext cx="6271849" cy="352791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6610" y="5374270"/>
            <a:ext cx="16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5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2918" y="493914"/>
            <a:ext cx="6319234" cy="843189"/>
          </a:xfrm>
        </p:spPr>
        <p:txBody>
          <a:bodyPr>
            <a:noAutofit/>
          </a:bodyPr>
          <a:lstStyle/>
          <a:p>
            <a:r>
              <a:rPr lang="cs-CZ" sz="2600" dirty="0" smtClean="0"/>
              <a:t>b) </a:t>
            </a:r>
            <a:r>
              <a:rPr lang="cs-CZ" sz="3000" b="1" dirty="0" smtClean="0"/>
              <a:t>pantomimický soubor pod</a:t>
            </a:r>
            <a:br>
              <a:rPr lang="cs-CZ" sz="3000" b="1" dirty="0" smtClean="0"/>
            </a:br>
            <a:r>
              <a:rPr lang="cs-CZ" sz="3000" b="1" dirty="0" smtClean="0"/>
              <a:t>    vedením Ladislava Fialky</a:t>
            </a:r>
            <a:endParaRPr lang="cs-CZ" sz="30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0871" y="365125"/>
            <a:ext cx="4838075" cy="625074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Ladislav Fialka    </a:t>
            </a:r>
            <a:r>
              <a:rPr lang="cs-CZ" sz="2400" b="1" dirty="0" smtClean="0"/>
              <a:t>/1931-1991/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akladatel československé školy klasické a moderní pantomimy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utor a režisér všech her souboru Pantomima Na zábradlí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ýtvarník, scénograf</a:t>
            </a:r>
            <a:r>
              <a:rPr lang="cs-CZ" sz="2400" smtClean="0"/>
              <a:t>, choreograf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Oba soubory Divadla Na zábradlí se setkaly s velkým ohlasem v zahraničí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41702" y="6336407"/>
            <a:ext cx="10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0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369" y="746975"/>
            <a:ext cx="10542431" cy="542998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lain" startAt="1959"/>
            </a:pPr>
            <a:r>
              <a:rPr lang="cs-CZ" sz="3600" b="1" dirty="0" smtClean="0"/>
              <a:t>    SEMAFOR   </a:t>
            </a:r>
            <a:r>
              <a:rPr lang="cs-CZ" sz="3200" dirty="0" smtClean="0"/>
              <a:t>/zkratka – sedm malých forem/</a:t>
            </a:r>
          </a:p>
          <a:p>
            <a:pPr marL="0" indent="0">
              <a:buNone/>
            </a:pPr>
            <a:r>
              <a:rPr lang="cs-CZ" sz="3200" dirty="0"/>
              <a:t>	</a:t>
            </a:r>
            <a:r>
              <a:rPr lang="cs-CZ" sz="3200" dirty="0" smtClean="0"/>
              <a:t>		     	</a:t>
            </a:r>
            <a:r>
              <a:rPr lang="cs-CZ" dirty="0" smtClean="0"/>
              <a:t>původní záměr – věnovat se širšímu 				     		spektru uměleckých žánrů (poezie, film, 					loutky, tanec…)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				autoři her </a:t>
            </a:r>
            <a:r>
              <a:rPr lang="cs-CZ" sz="3200" b="1" dirty="0" smtClean="0"/>
              <a:t>Jiří Suchý, Jiří </a:t>
            </a:r>
            <a:r>
              <a:rPr lang="cs-CZ" sz="3200" b="1" dirty="0" err="1" smtClean="0"/>
              <a:t>Šlitr</a:t>
            </a:r>
            <a:r>
              <a:rPr lang="cs-CZ" sz="3200" b="1" dirty="0" smtClean="0"/>
              <a:t>, 								Miroslav Horníček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 				navazují na poetiku Osvobozeného 							divadla, uplatňuje se 								forma kabaretu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 						významná složka 								představení – písně S+Š</a:t>
            </a:r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3" y="2841675"/>
            <a:ext cx="4607526" cy="34511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66919" y="5998588"/>
            <a:ext cx="95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3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0999" y="431912"/>
            <a:ext cx="5157787" cy="8239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B0F0"/>
                </a:solidFill>
              </a:rPr>
              <a:t>Hry dvojice S + Š</a:t>
            </a: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11370" y="1725769"/>
            <a:ext cx="5186206" cy="446389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Člověk z půdy</a:t>
            </a:r>
          </a:p>
          <a:p>
            <a:pPr marL="0" indent="0">
              <a:buNone/>
            </a:pPr>
            <a:r>
              <a:rPr lang="cs-CZ" dirty="0" smtClean="0"/>
              <a:t>Zuzana je sama doma</a:t>
            </a:r>
          </a:p>
          <a:p>
            <a:pPr marL="0" indent="0">
              <a:buNone/>
            </a:pPr>
            <a:r>
              <a:rPr lang="cs-CZ" dirty="0" smtClean="0"/>
              <a:t>Zuzana je zase sama doma</a:t>
            </a:r>
          </a:p>
          <a:p>
            <a:pPr marL="0" indent="0">
              <a:buNone/>
            </a:pPr>
            <a:r>
              <a:rPr lang="cs-CZ" dirty="0" smtClean="0"/>
              <a:t>Taková ztráta krve</a:t>
            </a:r>
          </a:p>
          <a:p>
            <a:pPr marL="0" indent="0">
              <a:buNone/>
            </a:pPr>
            <a:r>
              <a:rPr lang="cs-CZ" dirty="0" smtClean="0"/>
              <a:t>Jonáš a </a:t>
            </a:r>
            <a:r>
              <a:rPr lang="cs-CZ" dirty="0" err="1" smtClean="0"/>
              <a:t>tingl-tangl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Dobře placená procházka          			      (opera)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 další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9929" y="483429"/>
            <a:ext cx="5083935" cy="8239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92D050"/>
                </a:solidFill>
              </a:rPr>
              <a:t>Písničky S + Š</a:t>
            </a:r>
            <a:endParaRPr lang="cs-CZ" sz="3600" dirty="0">
              <a:solidFill>
                <a:srgbClr val="92D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04020" y="1674254"/>
            <a:ext cx="5183188" cy="4463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Pramínek vlasů</a:t>
            </a:r>
          </a:p>
          <a:p>
            <a:pPr marL="0" indent="0">
              <a:buNone/>
            </a:pPr>
            <a:r>
              <a:rPr lang="cs-CZ" dirty="0" smtClean="0"/>
              <a:t>Babeta</a:t>
            </a:r>
          </a:p>
          <a:p>
            <a:pPr marL="0" indent="0">
              <a:buNone/>
            </a:pPr>
            <a:r>
              <a:rPr lang="cs-CZ" dirty="0" smtClean="0"/>
              <a:t>Co jsem měl dnes k obědu</a:t>
            </a:r>
          </a:p>
          <a:p>
            <a:pPr marL="0" indent="0">
              <a:buNone/>
            </a:pPr>
            <a:r>
              <a:rPr lang="cs-CZ" dirty="0" smtClean="0"/>
              <a:t>Krajina posedlá tmou</a:t>
            </a:r>
          </a:p>
          <a:p>
            <a:pPr marL="0" indent="0">
              <a:buNone/>
            </a:pPr>
            <a:r>
              <a:rPr lang="cs-CZ" dirty="0" smtClean="0"/>
              <a:t>Purpura</a:t>
            </a:r>
          </a:p>
          <a:p>
            <a:pPr marL="0" indent="0">
              <a:buNone/>
            </a:pPr>
            <a:r>
              <a:rPr lang="cs-CZ" dirty="0" smtClean="0"/>
              <a:t>Včera neděle byla</a:t>
            </a:r>
          </a:p>
          <a:p>
            <a:pPr marL="0" indent="0">
              <a:buNone/>
            </a:pPr>
            <a:r>
              <a:rPr lang="cs-CZ" dirty="0" smtClean="0"/>
              <a:t>Malé kotě</a:t>
            </a:r>
          </a:p>
          <a:p>
            <a:pPr marL="0" indent="0">
              <a:buNone/>
            </a:pPr>
            <a:r>
              <a:rPr lang="cs-CZ" dirty="0" smtClean="0"/>
              <a:t>Klokočí</a:t>
            </a:r>
          </a:p>
          <a:p>
            <a:pPr marL="0" indent="0">
              <a:buNone/>
            </a:pPr>
            <a:r>
              <a:rPr lang="cs-CZ" dirty="0" smtClean="0"/>
              <a:t>a další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4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648</Words>
  <Application>Microsoft Office PowerPoint</Application>
  <PresentationFormat>Vlastní</PresentationFormat>
  <Paragraphs>110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Prezentace aplikace PowerPoint</vt:lpstr>
      <vt:lpstr>Prezentace aplikace PowerPoint</vt:lpstr>
      <vt:lpstr>Divadla malých forem   I.</vt:lpstr>
      <vt:lpstr>2. polovina 50. let</vt:lpstr>
      <vt:lpstr>Prezentace aplikace PowerPoint</vt:lpstr>
      <vt:lpstr>Prezentace aplikace PowerPoint</vt:lpstr>
      <vt:lpstr>b) pantomimický soubor pod     vedením Ladislava Fialky</vt:lpstr>
      <vt:lpstr>Prezentace aplikace PowerPoint</vt:lpstr>
      <vt:lpstr>Prezentace aplikace PowerPoint</vt:lpstr>
      <vt:lpstr>Prezentace aplikace PowerPoint</vt:lpstr>
      <vt:lpstr>r. 1967  přizvána ke spolupráci dvojice</vt:lpstr>
      <vt:lpstr>Hry dvojice Š + G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Divadla malých forem</dc:title>
  <dc:creator>Ludmila Růžičková</dc:creator>
  <cp:lastModifiedBy>Ondřej Havrda</cp:lastModifiedBy>
  <cp:revision>69</cp:revision>
  <dcterms:created xsi:type="dcterms:W3CDTF">2013-03-04T14:53:30Z</dcterms:created>
  <dcterms:modified xsi:type="dcterms:W3CDTF">2013-03-26T16:17:42Z</dcterms:modified>
</cp:coreProperties>
</file>