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6" r:id="rId3"/>
    <p:sldId id="256" r:id="rId4"/>
    <p:sldId id="257" r:id="rId5"/>
    <p:sldId id="258" r:id="rId6"/>
    <p:sldId id="259" r:id="rId7"/>
    <p:sldId id="260" r:id="rId8"/>
    <p:sldId id="261" r:id="rId9"/>
    <p:sldId id="263" r:id="rId10"/>
    <p:sldId id="264" r:id="rId11"/>
    <p:sldId id="262" r:id="rId12"/>
    <p:sldId id="265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4394B-485A-4716-8DC8-7462559978D7}" type="datetimeFigureOut">
              <a:rPr lang="cs-CZ" smtClean="0"/>
              <a:pPr/>
              <a:t>24.2.2013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F18DD-04A6-4D0F-AB3D-F248DEF7BA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4394B-485A-4716-8DC8-7462559978D7}" type="datetimeFigureOut">
              <a:rPr lang="cs-CZ" smtClean="0"/>
              <a:pPr/>
              <a:t>24.2.2013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F18DD-04A6-4D0F-AB3D-F248DEF7BA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4394B-485A-4716-8DC8-7462559978D7}" type="datetimeFigureOut">
              <a:rPr lang="cs-CZ" smtClean="0"/>
              <a:pPr/>
              <a:t>24.2.2013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F18DD-04A6-4D0F-AB3D-F248DEF7BA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4394B-485A-4716-8DC8-7462559978D7}" type="datetimeFigureOut">
              <a:rPr lang="cs-CZ" smtClean="0"/>
              <a:pPr/>
              <a:t>24.2.2013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F18DD-04A6-4D0F-AB3D-F248DEF7BA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4394B-485A-4716-8DC8-7462559978D7}" type="datetimeFigureOut">
              <a:rPr lang="cs-CZ" smtClean="0"/>
              <a:pPr/>
              <a:t>24.2.2013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F18DD-04A6-4D0F-AB3D-F248DEF7BA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4394B-485A-4716-8DC8-7462559978D7}" type="datetimeFigureOut">
              <a:rPr lang="cs-CZ" smtClean="0"/>
              <a:pPr/>
              <a:t>24.2.2013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F18DD-04A6-4D0F-AB3D-F248DEF7BA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4394B-485A-4716-8DC8-7462559978D7}" type="datetimeFigureOut">
              <a:rPr lang="cs-CZ" smtClean="0"/>
              <a:pPr/>
              <a:t>24.2.2013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F18DD-04A6-4D0F-AB3D-F248DEF7BA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4394B-485A-4716-8DC8-7462559978D7}" type="datetimeFigureOut">
              <a:rPr lang="cs-CZ" smtClean="0"/>
              <a:pPr/>
              <a:t>24.2.2013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F18DD-04A6-4D0F-AB3D-F248DEF7BA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4394B-485A-4716-8DC8-7462559978D7}" type="datetimeFigureOut">
              <a:rPr lang="cs-CZ" smtClean="0"/>
              <a:pPr/>
              <a:t>24.2.2013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F18DD-04A6-4D0F-AB3D-F248DEF7BA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4394B-485A-4716-8DC8-7462559978D7}" type="datetimeFigureOut">
              <a:rPr lang="cs-CZ" smtClean="0"/>
              <a:pPr/>
              <a:t>24.2.2013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F18DD-04A6-4D0F-AB3D-F248DEF7BA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4394B-485A-4716-8DC8-7462559978D7}" type="datetimeFigureOut">
              <a:rPr lang="cs-CZ" smtClean="0"/>
              <a:pPr/>
              <a:t>24.2.2013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F18DD-04A6-4D0F-AB3D-F248DEF7BA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4394B-485A-4716-8DC8-7462559978D7}" type="datetimeFigureOut">
              <a:rPr lang="cs-CZ" smtClean="0"/>
              <a:pPr/>
              <a:t>24.2.2013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F18DD-04A6-4D0F-AB3D-F248DEF7BA8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reisen.cz/au70/str10.html" TargetMode="External"/><Relationship Id="rId2" Type="http://schemas.openxmlformats.org/officeDocument/2006/relationships/hyperlink" Target="http://www.ludvikvaculik.cz/index.php?pid=2&amp;sid=106&amp;PHPSESSID=93434d388426905a4be004003d31c8f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0"/>
            <a:ext cx="8349117" cy="1412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bdélník 2"/>
          <p:cNvSpPr/>
          <p:nvPr/>
        </p:nvSpPr>
        <p:spPr>
          <a:xfrm>
            <a:off x="2286000" y="2607237"/>
            <a:ext cx="4572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endParaRPr lang="cs-CZ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342900" lvl="0" indent="-342900" algn="ctr">
              <a:spcBef>
                <a:spcPct val="20000"/>
              </a:spcBef>
              <a:defRPr/>
            </a:pPr>
            <a:endParaRPr lang="cs-CZ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342900" lvl="0" indent="-342900" algn="ctr">
              <a:spcBef>
                <a:spcPct val="20000"/>
              </a:spcBef>
              <a:defRPr/>
            </a:pPr>
            <a:endParaRPr lang="cs-CZ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342900" lvl="0" indent="-342900" algn="ctr">
              <a:spcBef>
                <a:spcPct val="20000"/>
              </a:spcBef>
              <a:defRPr/>
            </a:pPr>
            <a:endParaRPr lang="cs-CZ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342900" lvl="0" indent="-342900" algn="ctr">
              <a:spcBef>
                <a:spcPct val="20000"/>
              </a:spcBef>
              <a:defRPr/>
            </a:pPr>
            <a:endParaRPr lang="cs-CZ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342900" lvl="0" indent="-342900" algn="ctr">
              <a:spcBef>
                <a:spcPct val="20000"/>
              </a:spcBef>
              <a:defRPr/>
            </a:pPr>
            <a:endParaRPr lang="cs-CZ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342900" lvl="0" indent="-342900" algn="ctr">
              <a:spcBef>
                <a:spcPct val="20000"/>
              </a:spcBef>
              <a:defRPr/>
            </a:pPr>
            <a:endParaRPr lang="cs-CZ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cs-CZ" dirty="0" smtClean="0">
                <a:solidFill>
                  <a:schemeClr val="bg1">
                    <a:lumMod val="75000"/>
                  </a:schemeClr>
                </a:solidFill>
              </a:rPr>
              <a:t>Střední průmyslová škola, Mladá Boleslav, Havlíčkova 456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cs-CZ" dirty="0" smtClean="0">
                <a:solidFill>
                  <a:schemeClr val="bg1">
                    <a:lumMod val="75000"/>
                  </a:schemeClr>
                </a:solidFill>
              </a:rPr>
              <a:t>CZ.1.07/1.5.00/34.0861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cs-CZ" dirty="0" smtClean="0">
                <a:solidFill>
                  <a:schemeClr val="bg1">
                    <a:lumMod val="75000"/>
                  </a:schemeClr>
                </a:solidFill>
              </a:rPr>
              <a:t>MODERNIZACE VÝUKY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547664" y="2492896"/>
            <a:ext cx="5976664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3200" b="1" dirty="0" smtClean="0"/>
              <a:t> </a:t>
            </a:r>
            <a:r>
              <a:rPr lang="cs-CZ" sz="4800" b="1" dirty="0" smtClean="0"/>
              <a:t>Zakázaní autoři 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400" dirty="0" smtClean="0"/>
              <a:t>Mgr. Ludmila Růžičková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476672"/>
            <a:ext cx="784887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cs-CZ" sz="3600" b="1" dirty="0" smtClean="0">
                <a:solidFill>
                  <a:srgbClr val="00B050"/>
                </a:solidFill>
              </a:rPr>
              <a:t>edice  PETLICE</a:t>
            </a:r>
            <a:r>
              <a:rPr lang="cs-CZ" sz="3200" b="1" dirty="0" smtClean="0">
                <a:solidFill>
                  <a:srgbClr val="00B050"/>
                </a:solidFill>
              </a:rPr>
              <a:t>   </a:t>
            </a:r>
            <a:r>
              <a:rPr lang="cs-CZ" sz="3200" dirty="0" smtClean="0"/>
              <a:t>původní název VZDOR</a:t>
            </a:r>
          </a:p>
          <a:p>
            <a:pPr>
              <a:buNone/>
            </a:pPr>
            <a:r>
              <a:rPr lang="cs-CZ" sz="3200" b="1" dirty="0" smtClean="0"/>
              <a:t>V</a:t>
            </a:r>
            <a:r>
              <a:rPr lang="cs-CZ" sz="3200" dirty="0" smtClean="0"/>
              <a:t>ýslovný </a:t>
            </a:r>
            <a:r>
              <a:rPr lang="cs-CZ" sz="3200" b="1" dirty="0" smtClean="0"/>
              <a:t>Z</a:t>
            </a:r>
            <a:r>
              <a:rPr lang="cs-CZ" sz="3200" dirty="0" smtClean="0"/>
              <a:t>ákaz </a:t>
            </a:r>
            <a:r>
              <a:rPr lang="cs-CZ" sz="3200" b="1" dirty="0" smtClean="0"/>
              <a:t>D</a:t>
            </a:r>
            <a:r>
              <a:rPr lang="cs-CZ" sz="3200" dirty="0" smtClean="0"/>
              <a:t>alšího </a:t>
            </a:r>
            <a:r>
              <a:rPr lang="cs-CZ" sz="3200" b="1" dirty="0" smtClean="0"/>
              <a:t>O</a:t>
            </a:r>
            <a:r>
              <a:rPr lang="cs-CZ" sz="3200" dirty="0" smtClean="0"/>
              <a:t>pisování </a:t>
            </a:r>
            <a:r>
              <a:rPr lang="cs-CZ" sz="3200" b="1" dirty="0" smtClean="0"/>
              <a:t>R</a:t>
            </a:r>
            <a:r>
              <a:rPr lang="cs-CZ" sz="3200" dirty="0" smtClean="0"/>
              <a:t>ukopisů</a:t>
            </a:r>
          </a:p>
          <a:p>
            <a:pPr>
              <a:buNone/>
            </a:pPr>
            <a:r>
              <a:rPr lang="cs-CZ" sz="3200" dirty="0" smtClean="0"/>
              <a:t>1972-1990  - viz Ludvík Vaculík </a:t>
            </a:r>
            <a:r>
              <a:rPr lang="cs-CZ" sz="3200" b="1" dirty="0" smtClean="0"/>
              <a:t>ČESKÝ SNÁŘ</a:t>
            </a:r>
          </a:p>
          <a:p>
            <a:pPr>
              <a:buNone/>
            </a:pPr>
            <a:r>
              <a:rPr lang="cs-CZ" sz="3200" dirty="0" smtClean="0"/>
              <a:t>         </a:t>
            </a:r>
            <a:r>
              <a:rPr lang="cs-CZ" sz="2800" dirty="0" smtClean="0"/>
              <a:t> </a:t>
            </a:r>
          </a:p>
        </p:txBody>
      </p:sp>
      <p:pic>
        <p:nvPicPr>
          <p:cNvPr id="1026" name="Picture 2" descr="C:\Documents and Settings\locadmin\Plocha\vac_petl_2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9" y="2398746"/>
            <a:ext cx="3312367" cy="4459254"/>
          </a:xfrm>
          <a:prstGeom prst="rect">
            <a:avLst/>
          </a:prstGeom>
          <a:noFill/>
        </p:spPr>
      </p:pic>
      <p:sp>
        <p:nvSpPr>
          <p:cNvPr id="4" name="Obdélník 3"/>
          <p:cNvSpPr/>
          <p:nvPr/>
        </p:nvSpPr>
        <p:spPr>
          <a:xfrm>
            <a:off x="3707904" y="3645024"/>
            <a:ext cx="543609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cs-CZ" sz="2800" dirty="0" smtClean="0"/>
              <a:t>	       např. Seifert, Mikulášek, 	       Skácel, Kolář, </a:t>
            </a:r>
            <a:r>
              <a:rPr lang="cs-CZ" sz="2800" dirty="0" err="1" smtClean="0"/>
              <a:t>Šiktanc</a:t>
            </a:r>
            <a:r>
              <a:rPr lang="cs-CZ" sz="2800" dirty="0" smtClean="0"/>
              <a:t>, 	       </a:t>
            </a:r>
            <a:r>
              <a:rPr lang="cs-CZ" sz="2800" b="1" dirty="0" smtClean="0"/>
              <a:t>Vaculík</a:t>
            </a:r>
            <a:r>
              <a:rPr lang="cs-CZ" sz="2800" dirty="0" smtClean="0"/>
              <a:t>, Hrabal, Šotola, 	       Klíma,</a:t>
            </a:r>
            <a:r>
              <a:rPr lang="cs-CZ" sz="2800" dirty="0" err="1" smtClean="0"/>
              <a:t>Kantůrková</a:t>
            </a:r>
            <a:r>
              <a:rPr lang="cs-CZ" sz="2800" dirty="0" smtClean="0"/>
              <a:t>,  	  	       </a:t>
            </a:r>
            <a:r>
              <a:rPr lang="cs-CZ" sz="2800" dirty="0" err="1" smtClean="0"/>
              <a:t>Kriseová</a:t>
            </a:r>
            <a:r>
              <a:rPr lang="cs-CZ" sz="2800" dirty="0" smtClean="0"/>
              <a:t>, I.M. </a:t>
            </a:r>
            <a:r>
              <a:rPr lang="cs-CZ" sz="2800" dirty="0" err="1" smtClean="0"/>
              <a:t>Jirous</a:t>
            </a:r>
            <a:r>
              <a:rPr lang="cs-CZ" sz="2800" dirty="0" smtClean="0"/>
              <a:t> …)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5292080" y="2708920"/>
            <a:ext cx="2448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cca 400 titulů</a:t>
            </a:r>
            <a:endParaRPr lang="cs-CZ" sz="28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3491880" y="630932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 č. 1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476672"/>
            <a:ext cx="8496944" cy="5688632"/>
          </a:xfrm>
        </p:spPr>
        <p:txBody>
          <a:bodyPr/>
          <a:lstStyle/>
          <a:p>
            <a:pPr>
              <a:buNone/>
            </a:pPr>
            <a:r>
              <a:rPr lang="cs-CZ" b="1" dirty="0" smtClean="0">
                <a:solidFill>
                  <a:srgbClr val="00B050"/>
                </a:solidFill>
              </a:rPr>
              <a:t>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Samizdatové časopisy</a:t>
            </a:r>
          </a:p>
          <a:p>
            <a:pPr>
              <a:buNone/>
            </a:pPr>
            <a:r>
              <a:rPr lang="cs-CZ" b="1" dirty="0" smtClean="0">
                <a:solidFill>
                  <a:srgbClr val="00B050"/>
                </a:solidFill>
              </a:rPr>
              <a:t>VOKNO     </a:t>
            </a:r>
            <a:r>
              <a:rPr lang="cs-CZ" dirty="0" smtClean="0"/>
              <a:t>v 70. letech </a:t>
            </a:r>
          </a:p>
          <a:p>
            <a:pPr>
              <a:buNone/>
            </a:pPr>
            <a:r>
              <a:rPr lang="cs-CZ" dirty="0" smtClean="0"/>
              <a:t>(I. M. </a:t>
            </a:r>
            <a:r>
              <a:rPr lang="cs-CZ" dirty="0" err="1" smtClean="0"/>
              <a:t>Jirous</a:t>
            </a:r>
            <a:r>
              <a:rPr lang="cs-CZ" dirty="0" smtClean="0"/>
              <a:t>, Fr. Stárek)</a:t>
            </a:r>
          </a:p>
          <a:p>
            <a:pPr>
              <a:buNone/>
            </a:pPr>
            <a:endParaRPr lang="cs-CZ" b="1" i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cs-CZ" b="1" i="1" dirty="0" smtClean="0">
                <a:solidFill>
                  <a:srgbClr val="00B050"/>
                </a:solidFill>
              </a:rPr>
              <a:t>REVOLVER REVUE</a:t>
            </a:r>
            <a:r>
              <a:rPr lang="cs-CZ" i="1" dirty="0" smtClean="0"/>
              <a:t>    v 80. l. 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(S. Vondra, J. Topol)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467544" y="692696"/>
            <a:ext cx="784887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cs-CZ" sz="3200" b="1" dirty="0" smtClean="0">
                <a:solidFill>
                  <a:srgbClr val="00B050"/>
                </a:solidFill>
              </a:rPr>
              <a:t>EXPEDICE</a:t>
            </a:r>
            <a:r>
              <a:rPr lang="cs-CZ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</a:t>
            </a:r>
            <a:r>
              <a:rPr lang="cs-CZ" sz="3200" dirty="0" smtClean="0"/>
              <a:t>od r. 1975</a:t>
            </a:r>
          </a:p>
          <a:p>
            <a:pPr>
              <a:buNone/>
            </a:pPr>
            <a:r>
              <a:rPr lang="cs-CZ" sz="3200" dirty="0" smtClean="0"/>
              <a:t>vydáno cca 300 svazků    (O. a V. Havlovi)</a:t>
            </a:r>
          </a:p>
        </p:txBody>
      </p:sp>
      <p:pic>
        <p:nvPicPr>
          <p:cNvPr id="1027" name="Picture 3" descr="C:\Documents and Settings\locadmin\Plocha\082 VOKN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1844824"/>
            <a:ext cx="3168351" cy="4377687"/>
          </a:xfrm>
          <a:prstGeom prst="rect">
            <a:avLst/>
          </a:prstGeom>
          <a:noFill/>
        </p:spPr>
      </p:pic>
      <p:sp>
        <p:nvSpPr>
          <p:cNvPr id="7" name="TextovéPole 6"/>
          <p:cNvSpPr txBox="1"/>
          <p:nvPr/>
        </p:nvSpPr>
        <p:spPr>
          <a:xfrm>
            <a:off x="7380312" y="623731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  Obr. č. 2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196752"/>
            <a:ext cx="8291264" cy="4929411"/>
          </a:xfrm>
        </p:spPr>
        <p:txBody>
          <a:bodyPr/>
          <a:lstStyle/>
          <a:p>
            <a:pPr>
              <a:buNone/>
            </a:pPr>
            <a:r>
              <a:rPr lang="cs-CZ" sz="1800" dirty="0" smtClean="0"/>
              <a:t>SOCHROVÁ, M. </a:t>
            </a:r>
            <a:r>
              <a:rPr lang="cs-CZ" sz="1800" i="1" dirty="0" smtClean="0"/>
              <a:t>ČÍTANKA IV. k Literatuře v kostce</a:t>
            </a:r>
            <a:r>
              <a:rPr lang="cs-CZ" sz="1800" dirty="0" smtClean="0"/>
              <a:t> 1. dotisk 1. </a:t>
            </a:r>
            <a:r>
              <a:rPr lang="cs-CZ" sz="1800" dirty="0" err="1" smtClean="0"/>
              <a:t>vyd</a:t>
            </a:r>
            <a:r>
              <a:rPr lang="cs-CZ" sz="1800" dirty="0" smtClean="0"/>
              <a:t>. Praha: FRAGMENT, 2007.  ISBN 978-80-253-0361-0.</a:t>
            </a:r>
          </a:p>
          <a:p>
            <a:pPr>
              <a:buNone/>
            </a:pPr>
            <a:r>
              <a:rPr lang="cs-CZ" sz="1800" dirty="0" smtClean="0"/>
              <a:t>SOCHROVÁ, M. </a:t>
            </a:r>
            <a:r>
              <a:rPr lang="cs-CZ" sz="1800" i="1" dirty="0" smtClean="0"/>
              <a:t>KOMPLETNÍ PŘEHLED české a světové LITERATURY</a:t>
            </a:r>
            <a:r>
              <a:rPr lang="cs-CZ" sz="1800" dirty="0" smtClean="0"/>
              <a:t> 1. </a:t>
            </a:r>
            <a:r>
              <a:rPr lang="cs-CZ" sz="1800" dirty="0" err="1" smtClean="0"/>
              <a:t>vyd</a:t>
            </a:r>
            <a:r>
              <a:rPr lang="cs-CZ" sz="1800" dirty="0" smtClean="0"/>
              <a:t>. Havlíčkův Brod: FRAGMENT, 2007. ISBN 978-80-253-0311-5.</a:t>
            </a:r>
          </a:p>
          <a:p>
            <a:pPr>
              <a:buNone/>
            </a:pPr>
            <a:r>
              <a:rPr lang="cs-CZ" sz="1800" dirty="0" smtClean="0"/>
              <a:t>Obr</a:t>
            </a:r>
            <a:r>
              <a:rPr lang="cs-CZ" sz="1800" dirty="0" smtClean="0"/>
              <a:t>. č. </a:t>
            </a:r>
            <a:r>
              <a:rPr lang="cs-CZ" sz="1800" dirty="0"/>
              <a:t>1</a:t>
            </a:r>
            <a:r>
              <a:rPr lang="cs-CZ" sz="1800" i="1" dirty="0"/>
              <a:t>: Ludvík Vaculík</a:t>
            </a:r>
            <a:r>
              <a:rPr lang="cs-CZ" sz="1800" i="1" dirty="0" smtClean="0"/>
              <a:t>: </a:t>
            </a:r>
            <a:r>
              <a:rPr lang="cs-CZ" sz="1800" dirty="0" smtClean="0"/>
              <a:t>[online][vid.21.2.2013]. Dostupné z:  </a:t>
            </a:r>
            <a:endParaRPr lang="cs-CZ" sz="1800" dirty="0" smtClean="0"/>
          </a:p>
          <a:p>
            <a:pPr>
              <a:buNone/>
            </a:pPr>
            <a:r>
              <a:rPr lang="cs-CZ" sz="1800" dirty="0" smtClean="0">
                <a:hlinkClick r:id="rId2"/>
              </a:rPr>
              <a:t>http://www.</a:t>
            </a:r>
            <a:r>
              <a:rPr lang="cs-CZ" sz="1800" dirty="0" err="1" smtClean="0">
                <a:hlinkClick r:id="rId2"/>
              </a:rPr>
              <a:t>ludvikvaculik.cz</a:t>
            </a:r>
            <a:r>
              <a:rPr lang="cs-CZ" sz="1800" dirty="0" smtClean="0">
                <a:hlinkClick r:id="rId2"/>
              </a:rPr>
              <a:t>/index.</a:t>
            </a:r>
            <a:r>
              <a:rPr lang="cs-CZ" sz="1800" dirty="0" err="1" smtClean="0">
                <a:hlinkClick r:id="rId2"/>
              </a:rPr>
              <a:t>php</a:t>
            </a:r>
            <a:r>
              <a:rPr lang="cs-CZ" sz="1800" dirty="0" smtClean="0">
                <a:hlinkClick r:id="rId2"/>
              </a:rPr>
              <a:t>?</a:t>
            </a:r>
            <a:r>
              <a:rPr lang="cs-CZ" sz="1800" dirty="0" err="1" smtClean="0">
                <a:hlinkClick r:id="rId2"/>
              </a:rPr>
              <a:t>pid</a:t>
            </a:r>
            <a:r>
              <a:rPr lang="cs-CZ" sz="1800" dirty="0" smtClean="0">
                <a:hlinkClick r:id="rId2"/>
              </a:rPr>
              <a:t>=2&amp;</a:t>
            </a:r>
            <a:r>
              <a:rPr lang="cs-CZ" sz="1800" dirty="0" err="1" smtClean="0">
                <a:hlinkClick r:id="rId2"/>
              </a:rPr>
              <a:t>sid</a:t>
            </a:r>
            <a:r>
              <a:rPr lang="cs-CZ" sz="1800" dirty="0" smtClean="0">
                <a:hlinkClick r:id="rId2"/>
              </a:rPr>
              <a:t>=106&amp;PHPSESSID=93434d388426905a4be004003d31c8fe</a:t>
            </a:r>
            <a:endParaRPr lang="cs-CZ" sz="1800" dirty="0" smtClean="0"/>
          </a:p>
          <a:p>
            <a:pPr>
              <a:buNone/>
            </a:pPr>
            <a:r>
              <a:rPr lang="cs-CZ" sz="1800" dirty="0" smtClean="0"/>
              <a:t>Obr. </a:t>
            </a:r>
            <a:r>
              <a:rPr lang="cs-CZ" sz="1800" dirty="0"/>
              <a:t>č. 2</a:t>
            </a:r>
            <a:r>
              <a:rPr lang="cs-CZ" sz="1800" dirty="0" smtClean="0"/>
              <a:t>: </a:t>
            </a:r>
            <a:r>
              <a:rPr lang="cs-CZ" sz="1800" i="1" dirty="0" err="1" smtClean="0"/>
              <a:t>Greisen</a:t>
            </a:r>
            <a:r>
              <a:rPr lang="cs-CZ" sz="1800" i="1" dirty="0"/>
              <a:t>, s.r.o</a:t>
            </a:r>
            <a:r>
              <a:rPr lang="cs-CZ" sz="1800" i="1" dirty="0" smtClean="0"/>
              <a:t>.: </a:t>
            </a:r>
            <a:r>
              <a:rPr lang="cs-CZ" sz="1800" dirty="0" smtClean="0"/>
              <a:t>[online] 3.10.2011 [vid. 21.2.2013]. Dostupné z:</a:t>
            </a:r>
            <a:r>
              <a:rPr lang="cs-CZ" sz="1800" dirty="0"/>
              <a:t> </a:t>
            </a:r>
            <a:r>
              <a:rPr lang="cs-CZ" sz="1800" dirty="0" smtClean="0">
                <a:hlinkClick r:id="rId3"/>
              </a:rPr>
              <a:t>http</a:t>
            </a:r>
            <a:r>
              <a:rPr lang="cs-CZ" sz="1800" dirty="0" smtClean="0">
                <a:hlinkClick r:id="rId3"/>
              </a:rPr>
              <a:t>://</a:t>
            </a:r>
            <a:r>
              <a:rPr lang="cs-CZ" sz="1800" dirty="0" smtClean="0">
                <a:hlinkClick r:id="rId3"/>
              </a:rPr>
              <a:t>www.greisen.cz/au70/str10.html</a:t>
            </a:r>
            <a:endParaRPr lang="cs-CZ" sz="1800" dirty="0" smtClean="0"/>
          </a:p>
          <a:p>
            <a:pPr>
              <a:buNone/>
            </a:pPr>
            <a:endParaRPr lang="cs-CZ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11560" y="764704"/>
            <a:ext cx="80648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b="1" dirty="0" smtClean="0"/>
              <a:t>Anotace</a:t>
            </a:r>
            <a:endParaRPr lang="cs-CZ" sz="3200" dirty="0" smtClean="0"/>
          </a:p>
          <a:p>
            <a:r>
              <a:rPr lang="cs-CZ" sz="3200" b="1" dirty="0" smtClean="0"/>
              <a:t>Předmět:</a:t>
            </a:r>
            <a:r>
              <a:rPr lang="cs-CZ" sz="3200" dirty="0" smtClean="0"/>
              <a:t> </a:t>
            </a:r>
            <a:r>
              <a:rPr lang="cs-CZ" sz="3200" i="1" dirty="0" smtClean="0"/>
              <a:t>český jazyk a literatura</a:t>
            </a:r>
            <a:endParaRPr lang="cs-CZ" sz="3200" dirty="0" smtClean="0"/>
          </a:p>
          <a:p>
            <a:r>
              <a:rPr lang="cs-CZ" sz="3200" b="1" dirty="0" smtClean="0"/>
              <a:t>Ročník: </a:t>
            </a:r>
            <a:r>
              <a:rPr lang="cs-CZ" sz="3200" i="1" dirty="0" smtClean="0"/>
              <a:t>IV. ročník SŠ</a:t>
            </a:r>
            <a:endParaRPr lang="cs-CZ" sz="3200" dirty="0" smtClean="0"/>
          </a:p>
          <a:p>
            <a:r>
              <a:rPr lang="cs-CZ" sz="3200" b="1" dirty="0" smtClean="0"/>
              <a:t>Tematický celek: </a:t>
            </a:r>
            <a:r>
              <a:rPr lang="cs-CZ" sz="3200" i="1" dirty="0" smtClean="0"/>
              <a:t>Poezie a divadlo po druhé 				 světové válce</a:t>
            </a:r>
            <a:endParaRPr lang="cs-CZ" sz="3200" dirty="0" smtClean="0"/>
          </a:p>
          <a:p>
            <a:r>
              <a:rPr lang="cs-CZ" sz="3200" b="1" dirty="0" smtClean="0"/>
              <a:t>Klíčová slova: </a:t>
            </a:r>
            <a:r>
              <a:rPr lang="cs-CZ" sz="3200" i="1" dirty="0" smtClean="0"/>
              <a:t>srpen 1968, tři proudy literatury 		     (oficiální, exilová, samizdatová)</a:t>
            </a: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b="1" dirty="0" smtClean="0"/>
              <a:t>Forma:</a:t>
            </a:r>
            <a:r>
              <a:rPr lang="cs-CZ" sz="3200" dirty="0" smtClean="0"/>
              <a:t> </a:t>
            </a:r>
            <a:r>
              <a:rPr lang="cs-CZ" sz="3200" i="1" dirty="0" smtClean="0"/>
              <a:t>výklad</a:t>
            </a:r>
            <a:r>
              <a:rPr lang="cs-CZ" sz="3200" dirty="0" smtClean="0"/>
              <a:t>	</a:t>
            </a:r>
          </a:p>
          <a:p>
            <a:r>
              <a:rPr lang="cs-CZ" sz="3200" b="1" dirty="0" smtClean="0"/>
              <a:t>Datum vytvoření: </a:t>
            </a:r>
            <a:r>
              <a:rPr lang="cs-CZ" sz="3200" i="1" dirty="0" smtClean="0"/>
              <a:t>20. 2. 2013</a:t>
            </a:r>
            <a:endParaRPr lang="cs-CZ" sz="32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5400" b="1" dirty="0" smtClean="0"/>
              <a:t>Zakázaní autoři</a:t>
            </a:r>
            <a:endParaRPr lang="cs-CZ" sz="5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548680"/>
            <a:ext cx="8003232" cy="5577483"/>
          </a:xfrm>
        </p:spPr>
        <p:txBody>
          <a:bodyPr/>
          <a:lstStyle/>
          <a:p>
            <a:pPr>
              <a:buNone/>
            </a:pPr>
            <a:r>
              <a:rPr lang="cs-CZ" sz="4000" b="1" dirty="0" smtClean="0"/>
              <a:t>Po roce 1968</a:t>
            </a:r>
          </a:p>
          <a:p>
            <a:r>
              <a:rPr lang="cs-CZ" dirty="0"/>
              <a:t>z</a:t>
            </a:r>
            <a:r>
              <a:rPr lang="cs-CZ" dirty="0" smtClean="0"/>
              <a:t>novuzavedení cenzury</a:t>
            </a:r>
          </a:p>
          <a:p>
            <a:r>
              <a:rPr lang="cs-CZ" dirty="0"/>
              <a:t>z</a:t>
            </a:r>
            <a:r>
              <a:rPr lang="cs-CZ" dirty="0" smtClean="0"/>
              <a:t>ákaz některých časopisů</a:t>
            </a:r>
          </a:p>
          <a:p>
            <a:r>
              <a:rPr lang="cs-CZ" dirty="0" smtClean="0"/>
              <a:t>120 autorů „na indexu“, tzn. jejich knihy vyřazeny z knihoven, zákaz publikování</a:t>
            </a:r>
          </a:p>
          <a:p>
            <a:r>
              <a:rPr lang="cs-CZ" dirty="0"/>
              <a:t>p</a:t>
            </a:r>
            <a:r>
              <a:rPr lang="cs-CZ" dirty="0" smtClean="0"/>
              <a:t>ronásledování autorů, někteří emigrovali</a:t>
            </a:r>
          </a:p>
          <a:p>
            <a:r>
              <a:rPr lang="cs-CZ" dirty="0"/>
              <a:t>r</a:t>
            </a:r>
            <a:r>
              <a:rPr lang="cs-CZ" dirty="0" smtClean="0"/>
              <a:t>. 1970 rozpuštěn Svaz čsl. spisovatelů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cs-CZ" dirty="0" smtClean="0"/>
              <a:t>	        (r. 1972 ustanoven nový)</a:t>
            </a:r>
            <a:endParaRPr lang="cs-CZ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355160" cy="1354162"/>
          </a:xfrm>
        </p:spPr>
        <p:txBody>
          <a:bodyPr/>
          <a:lstStyle/>
          <a:p>
            <a:pPr algn="l"/>
            <a:r>
              <a:rPr lang="cs-CZ" b="1" dirty="0" smtClean="0"/>
              <a:t>Tři proudy literatury: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59632" y="1628800"/>
            <a:ext cx="7427168" cy="4497363"/>
          </a:xfrm>
        </p:spPr>
        <p:txBody>
          <a:bodyPr/>
          <a:lstStyle/>
          <a:p>
            <a:endParaRPr lang="cs-CZ" dirty="0" smtClean="0"/>
          </a:p>
          <a:p>
            <a:r>
              <a:rPr lang="cs-CZ" sz="4000" b="1" dirty="0" smtClean="0">
                <a:solidFill>
                  <a:schemeClr val="accent6">
                    <a:lumMod val="75000"/>
                  </a:schemeClr>
                </a:solidFill>
              </a:rPr>
              <a:t>oficiální</a:t>
            </a:r>
          </a:p>
          <a:p>
            <a:r>
              <a:rPr lang="cs-CZ" sz="4000" b="1" dirty="0">
                <a:solidFill>
                  <a:schemeClr val="accent6">
                    <a:lumMod val="75000"/>
                  </a:schemeClr>
                </a:solidFill>
              </a:rPr>
              <a:t>e</a:t>
            </a:r>
            <a:r>
              <a:rPr lang="cs-CZ" sz="4000" b="1" dirty="0" smtClean="0">
                <a:solidFill>
                  <a:schemeClr val="accent6">
                    <a:lumMod val="75000"/>
                  </a:schemeClr>
                </a:solidFill>
              </a:rPr>
              <a:t>xilová</a:t>
            </a:r>
          </a:p>
          <a:p>
            <a:r>
              <a:rPr lang="cs-CZ" sz="4000" b="1" dirty="0" smtClean="0">
                <a:solidFill>
                  <a:schemeClr val="accent6">
                    <a:lumMod val="75000"/>
                  </a:schemeClr>
                </a:solidFill>
              </a:rPr>
              <a:t>samizdatová</a:t>
            </a:r>
            <a:endParaRPr lang="cs-CZ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1" dirty="0" smtClean="0">
                <a:solidFill>
                  <a:srgbClr val="FF0000"/>
                </a:solidFill>
              </a:rPr>
              <a:t>1. Oficiální proud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</a:t>
            </a:r>
            <a:r>
              <a:rPr lang="cs-CZ" dirty="0" smtClean="0"/>
              <a:t> duchu </a:t>
            </a:r>
            <a:r>
              <a:rPr lang="cs-CZ" b="1" dirty="0" smtClean="0"/>
              <a:t>socialistického realismu</a:t>
            </a:r>
          </a:p>
          <a:p>
            <a:r>
              <a:rPr lang="cs-CZ" dirty="0"/>
              <a:t>a</a:t>
            </a:r>
            <a:r>
              <a:rPr lang="cs-CZ" dirty="0" smtClean="0"/>
              <a:t>utoři Ivan Skála, Jiří </a:t>
            </a:r>
            <a:r>
              <a:rPr lang="cs-CZ" dirty="0" err="1" smtClean="0"/>
              <a:t>Taufer</a:t>
            </a:r>
            <a:r>
              <a:rPr lang="cs-CZ" dirty="0" smtClean="0"/>
              <a:t>, </a:t>
            </a:r>
            <a:r>
              <a:rPr lang="cs-CZ" dirty="0" err="1" smtClean="0"/>
              <a:t>Mir</a:t>
            </a:r>
            <a:r>
              <a:rPr lang="cs-CZ" dirty="0" smtClean="0"/>
              <a:t>. Florian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 podporováni </a:t>
            </a:r>
            <a:r>
              <a:rPr lang="cs-CZ" dirty="0" err="1" smtClean="0"/>
              <a:t>marx</a:t>
            </a:r>
            <a:r>
              <a:rPr lang="cs-CZ" dirty="0" smtClean="0"/>
              <a:t>.-leninskou kritikou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b="1" dirty="0" smtClean="0"/>
              <a:t>Mladí autoři </a:t>
            </a:r>
            <a:r>
              <a:rPr lang="cs-CZ" dirty="0" smtClean="0"/>
              <a:t>– snaha překonat krizi výběrem témat </a:t>
            </a:r>
            <a:r>
              <a:rPr lang="cs-CZ" dirty="0"/>
              <a:t> </a:t>
            </a:r>
            <a:r>
              <a:rPr lang="cs-CZ" dirty="0" smtClean="0"/>
              <a:t> - láska, příroda, rodina, satira      </a:t>
            </a:r>
            <a:r>
              <a:rPr lang="cs-CZ" b="1" dirty="0" smtClean="0"/>
              <a:t>Michal Černík, Petr </a:t>
            </a:r>
            <a:r>
              <a:rPr lang="cs-CZ" b="1" dirty="0" err="1" smtClean="0"/>
              <a:t>Skarlant</a:t>
            </a:r>
            <a:r>
              <a:rPr lang="cs-CZ" b="1" dirty="0" smtClean="0"/>
              <a:t>, Jiří Žáček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1" dirty="0" smtClean="0">
                <a:solidFill>
                  <a:srgbClr val="00B0F0"/>
                </a:solidFill>
              </a:rPr>
              <a:t>2. Exilová literatura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	=  díla vydávaná svobodně, bez cenzury  </a:t>
            </a:r>
            <a:br>
              <a:rPr lang="cs-CZ" dirty="0" smtClean="0"/>
            </a:br>
            <a:r>
              <a:rPr lang="cs-CZ" dirty="0" smtClean="0"/>
              <a:t>    prostřednictvím zahraničních nakladatelství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sz="3600" b="1" dirty="0" smtClean="0">
                <a:solidFill>
                  <a:srgbClr val="00B0F0"/>
                </a:solidFill>
              </a:rPr>
              <a:t>SIXTHY-EIGHT PUBLISHERS</a:t>
            </a:r>
            <a:r>
              <a:rPr lang="cs-CZ" sz="3600" dirty="0" smtClean="0"/>
              <a:t>   v </a:t>
            </a:r>
            <a:r>
              <a:rPr lang="cs-CZ" sz="3600" b="1" dirty="0" smtClean="0"/>
              <a:t>Torontu</a:t>
            </a:r>
            <a:endParaRPr lang="cs-CZ" sz="3600" dirty="0" smtClean="0"/>
          </a:p>
          <a:p>
            <a:pPr>
              <a:buNone/>
            </a:pPr>
            <a:r>
              <a:rPr lang="cs-CZ" sz="3600" dirty="0" smtClean="0"/>
              <a:t> 1971-1993  -  cca 200 titulů  -  hl. beletrie  </a:t>
            </a:r>
          </a:p>
          <a:p>
            <a:pPr>
              <a:buNone/>
            </a:pPr>
            <a:r>
              <a:rPr lang="cs-CZ" sz="3600" dirty="0" smtClean="0"/>
              <a:t> vydavatelé     Josef </a:t>
            </a:r>
            <a:r>
              <a:rPr lang="cs-CZ" sz="3600" dirty="0" err="1" smtClean="0"/>
              <a:t>Škvorecký</a:t>
            </a:r>
            <a:endParaRPr lang="cs-CZ" sz="3600" dirty="0" smtClean="0"/>
          </a:p>
          <a:p>
            <a:pPr>
              <a:buNone/>
            </a:pPr>
            <a:r>
              <a:rPr lang="cs-CZ" sz="3600" dirty="0"/>
              <a:t> </a:t>
            </a:r>
            <a:r>
              <a:rPr lang="cs-CZ" sz="3600" dirty="0" smtClean="0"/>
              <a:t>                        Zdena </a:t>
            </a:r>
            <a:r>
              <a:rPr lang="cs-CZ" sz="3600" dirty="0" err="1" smtClean="0"/>
              <a:t>Salivarová</a:t>
            </a:r>
            <a:endParaRPr lang="cs-CZ" sz="3600" dirty="0" smtClean="0"/>
          </a:p>
          <a:p>
            <a:pPr>
              <a:buNone/>
            </a:pPr>
            <a:endParaRPr lang="cs-CZ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24743"/>
            <a:ext cx="8219256" cy="489654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3600" b="1" dirty="0" smtClean="0">
                <a:solidFill>
                  <a:srgbClr val="00B0F0"/>
                </a:solidFill>
              </a:rPr>
              <a:t>INDEX  </a:t>
            </a:r>
            <a:r>
              <a:rPr lang="cs-CZ" sz="3600" dirty="0" smtClean="0"/>
              <a:t>   1971-1990     </a:t>
            </a:r>
            <a:r>
              <a:rPr lang="cs-CZ" sz="3600" b="1" dirty="0" smtClean="0"/>
              <a:t>Kolín nad Rýnem </a:t>
            </a:r>
          </a:p>
          <a:p>
            <a:pPr>
              <a:buNone/>
            </a:pPr>
            <a:r>
              <a:rPr lang="cs-CZ" sz="3600" dirty="0"/>
              <a:t>h</a:t>
            </a:r>
            <a:r>
              <a:rPr lang="cs-CZ" sz="3600" dirty="0" smtClean="0"/>
              <a:t>lavně politologická literatura</a:t>
            </a:r>
          </a:p>
          <a:p>
            <a:pPr>
              <a:buNone/>
            </a:pPr>
            <a:r>
              <a:rPr lang="cs-CZ" sz="3600" dirty="0"/>
              <a:t>f</a:t>
            </a:r>
            <a:r>
              <a:rPr lang="cs-CZ" sz="3600" dirty="0" smtClean="0"/>
              <a:t>inanční podpora </a:t>
            </a:r>
            <a:r>
              <a:rPr lang="cs-CZ" sz="3600" b="1" dirty="0" smtClean="0"/>
              <a:t>Nadace Charty 77</a:t>
            </a:r>
          </a:p>
          <a:p>
            <a:pPr>
              <a:buNone/>
            </a:pPr>
            <a:r>
              <a:rPr lang="cs-CZ" sz="3600" b="1" dirty="0"/>
              <a:t>	</a:t>
            </a:r>
            <a:r>
              <a:rPr lang="cs-CZ" sz="3600" b="1" dirty="0" smtClean="0"/>
              <a:t>			     </a:t>
            </a:r>
            <a:r>
              <a:rPr lang="cs-CZ" sz="3600" dirty="0" smtClean="0"/>
              <a:t>(František Janouch) </a:t>
            </a:r>
          </a:p>
          <a:p>
            <a:pPr>
              <a:buNone/>
            </a:pPr>
            <a:r>
              <a:rPr lang="cs-CZ" sz="3600" dirty="0" smtClean="0"/>
              <a:t>magazín </a:t>
            </a:r>
            <a:r>
              <a:rPr lang="cs-CZ" sz="3600" b="1" dirty="0" smtClean="0">
                <a:solidFill>
                  <a:srgbClr val="00B0F0"/>
                </a:solidFill>
              </a:rPr>
              <a:t>SVĚDECTVÍ</a:t>
            </a:r>
          </a:p>
          <a:p>
            <a:pPr>
              <a:buNone/>
            </a:pPr>
            <a:r>
              <a:rPr lang="cs-CZ" dirty="0" smtClean="0"/>
              <a:t>české exilové periodikum vydávané od r. 1956 </a:t>
            </a:r>
            <a:r>
              <a:rPr lang="cs-CZ" b="1" dirty="0" smtClean="0"/>
              <a:t>Pavlem Tigridem</a:t>
            </a:r>
          </a:p>
          <a:p>
            <a:pPr>
              <a:buNone/>
            </a:pPr>
            <a:endParaRPr lang="cs-CZ" sz="3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b="1" dirty="0" smtClean="0">
                <a:solidFill>
                  <a:srgbClr val="00B050"/>
                </a:solidFill>
              </a:rPr>
              <a:t>3. Samizdatová (INEDITNÍ) literatura</a:t>
            </a:r>
            <a:endParaRPr lang="cs-CZ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16832"/>
            <a:ext cx="8352928" cy="46085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3600" b="1" dirty="0" smtClean="0"/>
              <a:t> Samizdat</a:t>
            </a:r>
            <a:r>
              <a:rPr lang="cs-CZ" sz="3600" dirty="0" smtClean="0"/>
              <a:t> (z ruštiny)  - vydávání děl na     		 vlastní náklady a na vlastní riziko</a:t>
            </a:r>
          </a:p>
          <a:p>
            <a:pPr>
              <a:buNone/>
            </a:pPr>
            <a:endParaRPr lang="cs-CZ" sz="3600" dirty="0" smtClean="0"/>
          </a:p>
          <a:p>
            <a:pPr>
              <a:buNone/>
            </a:pPr>
            <a:r>
              <a:rPr lang="cs-CZ" dirty="0" smtClean="0"/>
              <a:t>                     (hrozilo pronásledování </a:t>
            </a:r>
            <a:r>
              <a:rPr lang="cs-CZ" dirty="0" err="1" smtClean="0"/>
              <a:t>StB</a:t>
            </a:r>
            <a:r>
              <a:rPr lang="cs-CZ" dirty="0" smtClean="0"/>
              <a:t>, 			  domovní prohlídky, kriminalizace, 		  věznění …)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sz="2800" dirty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345</Words>
  <Application>Microsoft Office PowerPoint</Application>
  <PresentationFormat>Předvádění na obrazovce (4:3)</PresentationFormat>
  <Paragraphs>82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sady Office</vt:lpstr>
      <vt:lpstr>Prezentace aplikace PowerPoint</vt:lpstr>
      <vt:lpstr>Prezentace aplikace PowerPoint</vt:lpstr>
      <vt:lpstr>Zakázaní autoři</vt:lpstr>
      <vt:lpstr>Prezentace aplikace PowerPoint</vt:lpstr>
      <vt:lpstr>Tři proudy literatury:</vt:lpstr>
      <vt:lpstr>1. Oficiální proud</vt:lpstr>
      <vt:lpstr>2. Exilová literatura</vt:lpstr>
      <vt:lpstr>Prezentace aplikace PowerPoint</vt:lpstr>
      <vt:lpstr>3. Samizdatová (INEDITNÍ) literatura</vt:lpstr>
      <vt:lpstr>Prezentace aplikace PowerPoint</vt:lpstr>
      <vt:lpstr>Prezentace aplikace PowerPoint</vt:lpstr>
      <vt:lpstr>Zdroje</vt:lpstr>
    </vt:vector>
  </TitlesOfParts>
  <Company>SPS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Zakázaní autoři</dc:title>
  <dc:creator>ruzickova</dc:creator>
  <cp:lastModifiedBy>Ondřej Havrda</cp:lastModifiedBy>
  <cp:revision>38</cp:revision>
  <dcterms:created xsi:type="dcterms:W3CDTF">2013-02-20T14:23:21Z</dcterms:created>
  <dcterms:modified xsi:type="dcterms:W3CDTF">2013-02-24T11:38:16Z</dcterms:modified>
</cp:coreProperties>
</file>