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C0F7D-89A0-4523-B159-3F6802854634}" type="datetimeFigureOut">
              <a:rPr lang="cs-CZ" smtClean="0"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6E2F-AC3C-4907-9B9C-47A20B6D6F5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dovky.cz/spisovatel-a-redaktor-ln-jachym-topol-ziska-cenu-jaroslava-seiferta-1gj-/kultura.aspx?c=A100922_145824_ln_kultura_glu" TargetMode="External"/><Relationship Id="rId2" Type="http://schemas.openxmlformats.org/officeDocument/2006/relationships/hyperlink" Target="http://www.tyden.cz/rubriky/kultura/basniku-jirousovi-je-lepe-nechal-se-prevezt-do-prahy_20002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267744" y="5157192"/>
            <a:ext cx="4572000" cy="13111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 smtClean="0"/>
              <a:t>     Střední </a:t>
            </a:r>
            <a:r>
              <a:rPr lang="cs-CZ" dirty="0"/>
              <a:t>průmyslová škola, Mladá </a:t>
            </a:r>
            <a:r>
              <a:rPr lang="cs-CZ" dirty="0" smtClean="0"/>
              <a:t>Boleslav Havlíčkova 456</a:t>
            </a:r>
            <a:endParaRPr lang="cs-CZ" dirty="0"/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/>
              <a:t>CZ.1.07/1.5.00/34.0861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cs-CZ" dirty="0"/>
              <a:t>MODERNIZACE VÝUKY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95736" y="2276872"/>
            <a:ext cx="46622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/>
              <a:t>Underground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3200" b="1" dirty="0"/>
              <a:t>Mgr. Ludmila Růžičková</a:t>
            </a:r>
            <a:endParaRPr lang="cs-CZ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340768"/>
            <a:ext cx="6462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dirty="0" smtClean="0"/>
              <a:t>Anotace</a:t>
            </a:r>
            <a:endParaRPr lang="cs-CZ" sz="2800" dirty="0" smtClean="0"/>
          </a:p>
          <a:p>
            <a:r>
              <a:rPr lang="cs-CZ" sz="2800" b="1" dirty="0" smtClean="0"/>
              <a:t>Předmět:</a:t>
            </a:r>
            <a:r>
              <a:rPr lang="cs-CZ" sz="2800" dirty="0" smtClean="0"/>
              <a:t> </a:t>
            </a:r>
            <a:r>
              <a:rPr lang="cs-CZ" sz="2800" i="1" dirty="0" smtClean="0"/>
              <a:t>český jazyk a literatura</a:t>
            </a:r>
            <a:endParaRPr lang="cs-CZ" sz="2800" dirty="0" smtClean="0"/>
          </a:p>
          <a:p>
            <a:r>
              <a:rPr lang="cs-CZ" sz="2800" b="1" dirty="0" smtClean="0"/>
              <a:t>Ročník: </a:t>
            </a:r>
            <a:r>
              <a:rPr lang="cs-CZ" sz="2800" i="1" dirty="0" smtClean="0"/>
              <a:t>IV. ročník SŠ</a:t>
            </a:r>
            <a:endParaRPr lang="cs-CZ" sz="2800" dirty="0" smtClean="0"/>
          </a:p>
          <a:p>
            <a:r>
              <a:rPr lang="cs-CZ" sz="2800" b="1" dirty="0" smtClean="0"/>
              <a:t>Tematický celek: </a:t>
            </a:r>
            <a:r>
              <a:rPr lang="cs-CZ" sz="2800" i="1" dirty="0" smtClean="0"/>
              <a:t>Poezie a drama po druhé  		        světové válce</a:t>
            </a:r>
            <a:br>
              <a:rPr lang="cs-CZ" sz="2800" i="1" dirty="0" smtClean="0"/>
            </a:br>
            <a:r>
              <a:rPr lang="cs-CZ" sz="2800" i="1" dirty="0" smtClean="0"/>
              <a:t>                              </a:t>
            </a:r>
          </a:p>
          <a:p>
            <a:r>
              <a:rPr lang="cs-CZ" sz="2800" b="1" dirty="0" smtClean="0"/>
              <a:t>Klíčová slova</a:t>
            </a:r>
            <a:r>
              <a:rPr lang="cs-CZ" sz="2800" b="1" i="1" dirty="0" smtClean="0"/>
              <a:t>: </a:t>
            </a:r>
            <a:r>
              <a:rPr lang="cs-CZ" sz="2800" i="1" dirty="0" smtClean="0"/>
              <a:t>underground</a:t>
            </a:r>
          </a:p>
          <a:p>
            <a:r>
              <a:rPr lang="cs-CZ" sz="2800" b="1" dirty="0" smtClean="0"/>
              <a:t>Forma:</a:t>
            </a:r>
            <a:r>
              <a:rPr lang="cs-CZ" sz="2800" dirty="0" smtClean="0"/>
              <a:t> </a:t>
            </a:r>
            <a:r>
              <a:rPr lang="cs-CZ" sz="2800" i="1" dirty="0" smtClean="0"/>
              <a:t>výklad</a:t>
            </a:r>
            <a:r>
              <a:rPr lang="cs-CZ" sz="2800" dirty="0" smtClean="0"/>
              <a:t>	</a:t>
            </a:r>
          </a:p>
          <a:p>
            <a:r>
              <a:rPr lang="cs-CZ" sz="2800" b="1" dirty="0" smtClean="0"/>
              <a:t>Datum vytvoření: </a:t>
            </a:r>
            <a:r>
              <a:rPr lang="cs-CZ" sz="2800" i="1" dirty="0" smtClean="0"/>
              <a:t>21. 2. 2013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Underground</a:t>
            </a:r>
            <a:endParaRPr lang="cs-CZ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Underground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ulturní opozice proti totalitnímu režimu</a:t>
            </a:r>
          </a:p>
          <a:p>
            <a:r>
              <a:rPr lang="cs-CZ" b="1" dirty="0"/>
              <a:t>a</a:t>
            </a:r>
            <a:r>
              <a:rPr lang="cs-CZ" b="1" dirty="0" smtClean="0"/>
              <a:t>lternativní poetika a estetika </a:t>
            </a:r>
            <a:r>
              <a:rPr lang="cs-CZ" dirty="0" smtClean="0"/>
              <a:t>(</a:t>
            </a:r>
            <a:r>
              <a:rPr lang="cs-CZ" dirty="0" err="1" smtClean="0"/>
              <a:t>antipoetičnost</a:t>
            </a:r>
            <a:r>
              <a:rPr lang="cs-CZ" dirty="0" smtClean="0"/>
              <a:t>, syrová obraznost, vulgarismy, návaznost na </a:t>
            </a:r>
            <a:r>
              <a:rPr lang="cs-CZ" dirty="0" err="1" smtClean="0"/>
              <a:t>beatníky</a:t>
            </a:r>
            <a:r>
              <a:rPr lang="cs-CZ" dirty="0" smtClean="0"/>
              <a:t> a surrealismus)</a:t>
            </a:r>
          </a:p>
          <a:p>
            <a:r>
              <a:rPr lang="cs-CZ" dirty="0" smtClean="0"/>
              <a:t>3 proudy     totální realismus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trapná poezie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paranoicko-kritická metoda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Egon Bondy   </a:t>
            </a: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/1930-2007/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</a:t>
            </a:r>
            <a:r>
              <a:rPr lang="cs-CZ" dirty="0" err="1" smtClean="0"/>
              <a:t>l</a:t>
            </a:r>
            <a:r>
              <a:rPr lang="cs-CZ" dirty="0" smtClean="0"/>
              <a:t>. </a:t>
            </a:r>
            <a:r>
              <a:rPr lang="cs-CZ" dirty="0" err="1"/>
              <a:t>j</a:t>
            </a:r>
            <a:r>
              <a:rPr lang="cs-CZ" dirty="0" err="1" smtClean="0"/>
              <a:t>m</a:t>
            </a:r>
            <a:r>
              <a:rPr lang="cs-CZ" dirty="0" smtClean="0"/>
              <a:t>. Zbyněk Fišer				       básník, prozaik, filozof a především bohém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40 básnických sbírek – vliv surrealismu</a:t>
            </a:r>
          </a:p>
          <a:p>
            <a:pPr>
              <a:buNone/>
            </a:pPr>
            <a:r>
              <a:rPr lang="cs-CZ" dirty="0" smtClean="0"/>
              <a:t>    filozofické práce – Otázky bytí a existence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román -  Invalidní sourozenci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Ivan Martin </a:t>
            </a:r>
            <a:r>
              <a:rPr lang="cs-CZ" b="1" dirty="0" err="1" smtClean="0"/>
              <a:t>Jirous</a:t>
            </a:r>
            <a:r>
              <a:rPr lang="cs-CZ" b="1" dirty="0" smtClean="0"/>
              <a:t>  - </a:t>
            </a:r>
            <a:r>
              <a:rPr lang="cs-CZ" b="1" dirty="0" err="1" smtClean="0"/>
              <a:t>Magor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/1944-2011/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08912" cy="2448272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b</a:t>
            </a:r>
            <a:r>
              <a:rPr lang="cs-CZ" sz="2800" dirty="0" smtClean="0"/>
              <a:t>ásník, publicista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ůdčí osobnost českého </a:t>
            </a:r>
          </a:p>
          <a:p>
            <a:pPr>
              <a:buNone/>
            </a:pPr>
            <a:r>
              <a:rPr lang="cs-CZ" sz="2800" dirty="0"/>
              <a:t> </a:t>
            </a:r>
            <a:r>
              <a:rPr lang="cs-CZ" sz="2800" dirty="0" smtClean="0"/>
              <a:t>    undergroundu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polupracoval s hudební</a:t>
            </a:r>
          </a:p>
          <a:p>
            <a:pPr>
              <a:buNone/>
            </a:pPr>
            <a:r>
              <a:rPr lang="cs-CZ" sz="2800" dirty="0" smtClean="0"/>
              <a:t>     skupinou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Plastic</a:t>
            </a:r>
            <a:r>
              <a:rPr lang="cs-CZ" sz="2800" dirty="0" smtClean="0"/>
              <a:t> </a:t>
            </a:r>
            <a:r>
              <a:rPr lang="cs-CZ" sz="2800" dirty="0" err="1" smtClean="0"/>
              <a:t>People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Universe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pic>
        <p:nvPicPr>
          <p:cNvPr id="1029" name="Picture 5" descr="C:\Documents and Settings\locadmin\Plocha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9" y="1052736"/>
            <a:ext cx="4104455" cy="1976219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7524328" y="299695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Obr. č. 1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005064"/>
            <a:ext cx="83529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Básně   -   expresivita, ironie, sarkasmus, zbožnost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       sb. </a:t>
            </a:r>
            <a:r>
              <a:rPr lang="cs-CZ" sz="2800" b="1" dirty="0" err="1" smtClean="0"/>
              <a:t>Magorův</a:t>
            </a:r>
            <a:r>
              <a:rPr lang="cs-CZ" sz="2800" b="1" dirty="0" smtClean="0"/>
              <a:t> ranní zpěv, Mládí nevykouřené</a:t>
            </a:r>
            <a:r>
              <a:rPr lang="cs-CZ" sz="2800" dirty="0" smtClean="0"/>
              <a:t>      							a další</a:t>
            </a:r>
          </a:p>
          <a:p>
            <a:endParaRPr lang="cs-CZ" sz="2800" dirty="0" smtClean="0"/>
          </a:p>
          <a:p>
            <a:r>
              <a:rPr lang="cs-CZ" sz="2800" dirty="0" smtClean="0"/>
              <a:t>Vrchol tvorby  </a:t>
            </a:r>
            <a:r>
              <a:rPr lang="cs-CZ" sz="2800" b="1" dirty="0" err="1" smtClean="0"/>
              <a:t>Magorovy</a:t>
            </a:r>
            <a:r>
              <a:rPr lang="cs-CZ" sz="2800" b="1" dirty="0" smtClean="0"/>
              <a:t> labutí písně  </a:t>
            </a:r>
            <a:r>
              <a:rPr lang="cs-CZ" sz="2800" dirty="0" smtClean="0"/>
              <a:t>-  psány ve vězení  				          /ukázky     </a:t>
            </a:r>
            <a:r>
              <a:rPr lang="cs-CZ" sz="2800" dirty="0" err="1" smtClean="0"/>
              <a:t>str</a:t>
            </a:r>
            <a:r>
              <a:rPr lang="cs-CZ" sz="2800" dirty="0" smtClean="0"/>
              <a:t>- 136 – 137/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		            Jáchym Topol  </a:t>
            </a: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/1962/ 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Documents and Settings\locadmin\Plocha\_topo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3279780" cy="1872208"/>
          </a:xfrm>
          <a:prstGeom prst="rect">
            <a:avLst/>
          </a:prstGeom>
          <a:noFill/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					b</a:t>
            </a:r>
            <a:r>
              <a:rPr lang="cs-CZ" sz="2800" dirty="0" smtClean="0"/>
              <a:t>ásník, prozaik, textař</a:t>
            </a:r>
          </a:p>
          <a:p>
            <a:pPr marL="514350" indent="-51435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vedl redakci Revolver revue</a:t>
            </a:r>
          </a:p>
          <a:p>
            <a:pPr marL="514350" indent="-514350">
              <a:buNone/>
            </a:pPr>
            <a:r>
              <a:rPr lang="cs-CZ" sz="2800" dirty="0" smtClean="0"/>
              <a:t>		                                  do r. 1989 pouze v samizdatu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/>
              <a:t>	</a:t>
            </a:r>
            <a:r>
              <a:rPr lang="cs-CZ" sz="2800" dirty="0" smtClean="0"/>
              <a:t>poezie  -  sb. </a:t>
            </a:r>
            <a:r>
              <a:rPr lang="cs-CZ" sz="2800" b="1" dirty="0" smtClean="0"/>
              <a:t>Miluju tě k zbláznění</a:t>
            </a:r>
          </a:p>
          <a:p>
            <a:pPr marL="514350" indent="-514350">
              <a:buNone/>
            </a:pPr>
            <a:r>
              <a:rPr lang="cs-CZ" sz="2800" b="1" dirty="0"/>
              <a:t>	</a:t>
            </a:r>
            <a:r>
              <a:rPr lang="cs-CZ" sz="2800" b="1" dirty="0" smtClean="0"/>
              <a:t>	                  V úterý bude válka</a:t>
            </a:r>
          </a:p>
          <a:p>
            <a:pPr marL="514350" indent="-514350">
              <a:buNone/>
            </a:pPr>
            <a:r>
              <a:rPr lang="cs-CZ" sz="2800" dirty="0" smtClean="0"/>
              <a:t>	próza        Sestra</a:t>
            </a:r>
          </a:p>
          <a:p>
            <a:pPr marL="514350" indent="-51435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Anděl  </a:t>
            </a:r>
          </a:p>
          <a:p>
            <a:pPr marL="514350" indent="-514350"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smtClean="0"/>
              <a:t>             Noční </a:t>
            </a:r>
            <a:r>
              <a:rPr lang="cs-CZ" sz="2800" dirty="0" smtClean="0"/>
              <a:t>práce      a další  </a:t>
            </a:r>
          </a:p>
          <a:p>
            <a:pPr marL="514350" indent="-51435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/ ukázky       str. 137 – 138/    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4928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2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/>
          <a:lstStyle/>
          <a:p>
            <a:r>
              <a:rPr lang="cs-CZ" sz="2000" dirty="0" smtClean="0"/>
              <a:t>SOCHROVÁ, M. </a:t>
            </a:r>
            <a:r>
              <a:rPr lang="cs-CZ" sz="2000" i="1" dirty="0" smtClean="0"/>
              <a:t>ČÍTANKA IV. k Literatuře v kostce</a:t>
            </a:r>
            <a:r>
              <a:rPr lang="cs-CZ" sz="2000" dirty="0" smtClean="0"/>
              <a:t> 1. dotisk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FRAGMENT, 2007.  ISBN 978-80-253-0361-0.</a:t>
            </a:r>
          </a:p>
          <a:p>
            <a:r>
              <a:rPr lang="cs-CZ" sz="2000" dirty="0" smtClean="0"/>
              <a:t>SOCHROVÁ, M. </a:t>
            </a:r>
            <a:r>
              <a:rPr lang="cs-CZ" sz="2000" i="1" dirty="0" smtClean="0"/>
              <a:t>KOMPLETNÍ PŘEHLED české a světové LITERATURY</a:t>
            </a:r>
            <a:r>
              <a:rPr lang="cs-CZ" sz="2000" dirty="0" smtClean="0"/>
              <a:t>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 Havlíčkův Brod: FRAGMENT, 2007. ISBN 978-80-253-0311-5.</a:t>
            </a:r>
          </a:p>
          <a:p>
            <a:r>
              <a:rPr lang="cs-CZ" sz="2000" dirty="0" smtClean="0"/>
              <a:t>Obr. č. 1: týden.cz: [online][vid. </a:t>
            </a:r>
            <a:r>
              <a:rPr lang="cs-CZ" sz="2000" dirty="0" smtClean="0"/>
              <a:t>21.2.2013</a:t>
            </a:r>
            <a:r>
              <a:rPr lang="cs-CZ" sz="2000" dirty="0" smtClean="0"/>
              <a:t>]. Dostupné z: </a:t>
            </a:r>
            <a:r>
              <a:rPr lang="cs-CZ" sz="2000" dirty="0" smtClean="0">
                <a:hlinkClick r:id="rId2"/>
              </a:rPr>
              <a:t>http://www.tyden.cz/rubriky/kultura/basniku-jirousovi-je-lepe-nechal-se-prevezt-do-prahy_200020.html</a:t>
            </a:r>
            <a:endParaRPr lang="cs-CZ" sz="2000" dirty="0" smtClean="0"/>
          </a:p>
          <a:p>
            <a:r>
              <a:rPr lang="cs-CZ" sz="2000" dirty="0" smtClean="0"/>
              <a:t>Obr. č. 2:  lidovky.cz</a:t>
            </a:r>
            <a:r>
              <a:rPr lang="cs-CZ" sz="2000" dirty="0"/>
              <a:t>: [online][vid. </a:t>
            </a:r>
            <a:r>
              <a:rPr lang="cs-CZ" sz="2000" dirty="0" smtClean="0"/>
              <a:t>21.2.2013</a:t>
            </a:r>
            <a:r>
              <a:rPr lang="cs-CZ" sz="2000" dirty="0"/>
              <a:t>]. Dostupné z: </a:t>
            </a:r>
            <a:r>
              <a:rPr lang="cs-CZ" sz="2000" dirty="0">
                <a:hlinkClick r:id="rId3"/>
              </a:rPr>
              <a:t>http</a:t>
            </a:r>
            <a:r>
              <a:rPr lang="cs-CZ" sz="2000" dirty="0" smtClean="0">
                <a:hlinkClick r:id="rId3"/>
              </a:rPr>
              <a:t>://www.lidovky.cz/spisovatel-a-redaktor-ln-jachym-topol-ziska-cenu-jaroslava-seiferta-1gj-/kultura.aspx?c=A100922_145824_ln_kultura_glu</a:t>
            </a:r>
            <a:endParaRPr lang="cs-CZ" sz="2000" dirty="0" smtClean="0"/>
          </a:p>
          <a:p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220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Prezentace aplikace PowerPoint</vt:lpstr>
      <vt:lpstr>Underground</vt:lpstr>
      <vt:lpstr>Underground</vt:lpstr>
      <vt:lpstr>Egon Bondy   /1930-2007/</vt:lpstr>
      <vt:lpstr>Ivan Martin Jirous  - Magor  /1944-2011/</vt:lpstr>
      <vt:lpstr>              Jáchym Topol  /1962/ 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Underground</dc:title>
  <dc:creator>ruzickova</dc:creator>
  <cp:lastModifiedBy>Ondřej Havrda</cp:lastModifiedBy>
  <cp:revision>29</cp:revision>
  <dcterms:created xsi:type="dcterms:W3CDTF">2013-02-21T17:53:02Z</dcterms:created>
  <dcterms:modified xsi:type="dcterms:W3CDTF">2013-02-24T11:30:29Z</dcterms:modified>
</cp:coreProperties>
</file>