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2467-12AE-49C6-BE89-11DED157400F}" type="datetimeFigureOut">
              <a:rPr lang="cs-CZ" smtClean="0"/>
              <a:pPr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85F60-D69C-47C1-98C8-DF210BF67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eskobudejovicky.denik.cz/kultura_region/bohuslav-reynek-byl-odchazejici-noblesa-20120421.html" TargetMode="External"/><Relationship Id="rId2" Type="http://schemas.openxmlformats.org/officeDocument/2006/relationships/hyperlink" Target="http://www.knihovnaslany.cz/kalendarium/2008/11/kalendarium-rij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72063"/>
            <a:ext cx="640080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Obrázek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1115616" y="242088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František Halas a Bohuslav </a:t>
            </a:r>
            <a:r>
              <a:rPr lang="cs-CZ" sz="3600" b="1" dirty="0" err="1" smtClean="0"/>
              <a:t>Reynek</a:t>
            </a:r>
            <a:endParaRPr lang="cs-CZ" sz="3600" b="1" dirty="0" smtClean="0"/>
          </a:p>
          <a:p>
            <a:pPr algn="ctr"/>
            <a:r>
              <a:rPr lang="cs-CZ" sz="3600" dirty="0" smtClean="0"/>
              <a:t>(poezie v 50. letech)</a:t>
            </a:r>
          </a:p>
          <a:p>
            <a:pPr algn="ctr"/>
            <a:endParaRPr lang="cs-CZ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19675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 smtClean="0"/>
              <a:t>Anotace</a:t>
            </a:r>
            <a:endParaRPr lang="cs-CZ" sz="3200" dirty="0" smtClean="0"/>
          </a:p>
          <a:p>
            <a:r>
              <a:rPr lang="cs-CZ" sz="3200" b="1" dirty="0" smtClean="0"/>
              <a:t>Předmět:</a:t>
            </a:r>
            <a:r>
              <a:rPr lang="cs-CZ" sz="3200" dirty="0" smtClean="0"/>
              <a:t> </a:t>
            </a:r>
            <a:r>
              <a:rPr lang="cs-CZ" sz="3200" i="1" dirty="0" smtClean="0"/>
              <a:t>český jazyk a literatura</a:t>
            </a:r>
            <a:endParaRPr lang="cs-CZ" sz="3200" dirty="0" smtClean="0"/>
          </a:p>
          <a:p>
            <a:r>
              <a:rPr lang="cs-CZ" sz="3200" b="1" dirty="0" smtClean="0"/>
              <a:t>Ročník: </a:t>
            </a:r>
            <a:r>
              <a:rPr lang="cs-CZ" sz="3200" i="1" dirty="0" smtClean="0"/>
              <a:t>IV. ročník SŠ</a:t>
            </a:r>
            <a:endParaRPr lang="cs-CZ" sz="3200" dirty="0" smtClean="0"/>
          </a:p>
          <a:p>
            <a:r>
              <a:rPr lang="cs-CZ" sz="3200" b="1" dirty="0" smtClean="0"/>
              <a:t>Tematický celek: </a:t>
            </a:r>
            <a:r>
              <a:rPr lang="cs-CZ" sz="3200" i="1" dirty="0" smtClean="0"/>
              <a:t>Poezie a divadlo po druhé      		           světové válce</a:t>
            </a:r>
          </a:p>
          <a:p>
            <a:r>
              <a:rPr lang="cs-CZ" sz="3200" b="1" dirty="0" smtClean="0"/>
              <a:t>Klíčová slova</a:t>
            </a:r>
            <a:r>
              <a:rPr lang="cs-CZ" sz="3200" b="1" i="1" dirty="0" smtClean="0"/>
              <a:t>: </a:t>
            </a:r>
            <a:r>
              <a:rPr lang="cs-CZ" sz="3200" i="1" dirty="0" smtClean="0"/>
              <a:t>F. Halas, B. </a:t>
            </a:r>
            <a:r>
              <a:rPr lang="cs-CZ" sz="3200" i="1" dirty="0" err="1" smtClean="0"/>
              <a:t>Reynek</a:t>
            </a:r>
            <a:endParaRPr lang="cs-CZ" sz="3200" i="1" dirty="0" smtClean="0"/>
          </a:p>
          <a:p>
            <a:r>
              <a:rPr lang="cs-CZ" sz="3200" b="1" dirty="0" smtClean="0"/>
              <a:t>Forma:</a:t>
            </a:r>
            <a:r>
              <a:rPr lang="cs-CZ" sz="3200" dirty="0" smtClean="0"/>
              <a:t> </a:t>
            </a:r>
            <a:r>
              <a:rPr lang="cs-CZ" sz="3200" i="1" dirty="0" smtClean="0"/>
              <a:t>výklad</a:t>
            </a:r>
            <a:r>
              <a:rPr lang="cs-CZ" sz="3200" dirty="0" smtClean="0"/>
              <a:t>	</a:t>
            </a:r>
          </a:p>
          <a:p>
            <a:r>
              <a:rPr lang="cs-CZ" sz="3200" b="1" dirty="0" smtClean="0"/>
              <a:t>Datum vytvoření: </a:t>
            </a:r>
            <a:r>
              <a:rPr lang="cs-CZ" sz="3200" i="1" dirty="0" smtClean="0"/>
              <a:t>17. 2. 2013</a:t>
            </a:r>
            <a:endParaRPr lang="cs-CZ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František Halas a Bohuslav </a:t>
            </a:r>
            <a:r>
              <a:rPr lang="cs-CZ" sz="4000" b="1" dirty="0" err="1" smtClean="0"/>
              <a:t>Reynek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3200" b="1" dirty="0" smtClean="0"/>
              <a:t>(poezie v 50. letech)</a:t>
            </a:r>
            <a:endParaRPr lang="cs-CZ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29349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cs-CZ" sz="5300" b="1" dirty="0" smtClean="0"/>
              <a:t>František Halas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/1901-1949/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					       30</a:t>
            </a:r>
            <a:r>
              <a:rPr lang="cs-CZ" sz="2800" dirty="0" smtClean="0"/>
              <a:t>. léta</a:t>
            </a:r>
          </a:p>
          <a:p>
            <a:pPr>
              <a:buNone/>
            </a:pPr>
            <a:r>
              <a:rPr lang="cs-CZ" sz="2800" b="1" dirty="0" smtClean="0"/>
              <a:t>					       Sépie</a:t>
            </a:r>
            <a:r>
              <a:rPr lang="cs-CZ" sz="2800" b="1" dirty="0" smtClean="0"/>
              <a:t>, Kohout plaší smrt,</a:t>
            </a:r>
          </a:p>
          <a:p>
            <a:pPr>
              <a:buNone/>
            </a:pPr>
            <a:r>
              <a:rPr lang="cs-CZ" sz="2800" b="1" dirty="0" smtClean="0"/>
              <a:t>					</a:t>
            </a:r>
            <a:r>
              <a:rPr lang="cs-CZ" sz="2800" b="1" dirty="0"/>
              <a:t> </a:t>
            </a:r>
            <a:r>
              <a:rPr lang="cs-CZ" sz="2800" b="1" dirty="0" smtClean="0"/>
              <a:t>      </a:t>
            </a:r>
            <a:r>
              <a:rPr lang="cs-CZ" sz="2800" b="1" dirty="0" smtClean="0"/>
              <a:t>Tvář</a:t>
            </a:r>
            <a:r>
              <a:rPr lang="cs-CZ" sz="2800" b="1" dirty="0" smtClean="0"/>
              <a:t>, Hořec  </a:t>
            </a:r>
            <a:r>
              <a:rPr lang="cs-CZ" sz="2800" dirty="0" smtClean="0"/>
              <a:t>(pesimistické</a:t>
            </a:r>
          </a:p>
          <a:p>
            <a:pPr>
              <a:buNone/>
            </a:pPr>
            <a:r>
              <a:rPr lang="cs-CZ" sz="2800" dirty="0" smtClean="0"/>
              <a:t>					       tóny</a:t>
            </a:r>
            <a:r>
              <a:rPr lang="cs-CZ" sz="2800" dirty="0" smtClean="0"/>
              <a:t>, </a:t>
            </a:r>
            <a:r>
              <a:rPr lang="cs-CZ" sz="2800" dirty="0" err="1" smtClean="0"/>
              <a:t>halasovský</a:t>
            </a:r>
            <a:r>
              <a:rPr lang="cs-CZ" sz="2800" dirty="0" smtClean="0"/>
              <a:t> styl)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období okupace</a:t>
            </a:r>
          </a:p>
          <a:p>
            <a:pPr>
              <a:buNone/>
            </a:pPr>
            <a:r>
              <a:rPr lang="cs-CZ" sz="2800" dirty="0" smtClean="0"/>
              <a:t> sb. </a:t>
            </a:r>
            <a:r>
              <a:rPr lang="cs-CZ" sz="2800" b="1" dirty="0" smtClean="0"/>
              <a:t>Torzo naděje   -   </a:t>
            </a:r>
            <a:r>
              <a:rPr lang="cs-CZ" sz="2800" b="1" dirty="0" err="1" smtClean="0"/>
              <a:t>b</a:t>
            </a:r>
            <a:r>
              <a:rPr lang="cs-CZ" sz="2800" b="1" dirty="0" smtClean="0"/>
              <a:t>. Praze, Mobilizace, Zpěv úzkosti</a:t>
            </a:r>
          </a:p>
          <a:p>
            <a:pPr>
              <a:buNone/>
            </a:pPr>
            <a:r>
              <a:rPr lang="cs-CZ" sz="2800" b="1" dirty="0" smtClean="0"/>
              <a:t>                                      </a:t>
            </a:r>
            <a:r>
              <a:rPr lang="cs-CZ" sz="2800" dirty="0" smtClean="0"/>
              <a:t>posilují národní sebevědomí</a:t>
            </a:r>
          </a:p>
          <a:p>
            <a:pPr>
              <a:buNone/>
            </a:pPr>
            <a:r>
              <a:rPr lang="cs-CZ" sz="2800" b="1" dirty="0" smtClean="0"/>
              <a:t> </a:t>
            </a:r>
            <a:r>
              <a:rPr lang="cs-CZ" sz="2800" dirty="0" smtClean="0"/>
              <a:t>sb.</a:t>
            </a:r>
            <a:r>
              <a:rPr lang="cs-CZ" sz="2800" b="1" dirty="0" smtClean="0"/>
              <a:t> Naše paní Božena Němcová</a:t>
            </a:r>
          </a:p>
          <a:p>
            <a:pPr>
              <a:buNone/>
            </a:pPr>
            <a:r>
              <a:rPr lang="cs-CZ" sz="2800" dirty="0" err="1" smtClean="0"/>
              <a:t>bás</a:t>
            </a:r>
            <a:r>
              <a:rPr lang="cs-CZ" sz="2800" dirty="0" smtClean="0"/>
              <a:t>. próza  </a:t>
            </a:r>
            <a:r>
              <a:rPr lang="cs-CZ" sz="2800" b="1" dirty="0" smtClean="0"/>
              <a:t>Já se tam vrátím </a:t>
            </a:r>
          </a:p>
          <a:p>
            <a:pPr>
              <a:buNone/>
            </a:pPr>
            <a:r>
              <a:rPr lang="cs-CZ" sz="2800" b="1" dirty="0" smtClean="0"/>
              <a:t> </a:t>
            </a:r>
          </a:p>
          <a:p>
            <a:pPr>
              <a:buNone/>
            </a:pPr>
            <a:endParaRPr lang="cs-CZ" sz="2800" dirty="0"/>
          </a:p>
        </p:txBody>
      </p:sp>
      <p:pic>
        <p:nvPicPr>
          <p:cNvPr id="2050" name="Picture 2" descr="C:\Users\havrda\Desktop\hal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2169790" cy="302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064446" y="300049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 válce</a:t>
            </a:r>
          </a:p>
          <a:p>
            <a:pPr>
              <a:buNone/>
            </a:pPr>
            <a:r>
              <a:rPr lang="cs-CZ" dirty="0" smtClean="0"/>
              <a:t>sb. </a:t>
            </a:r>
            <a:r>
              <a:rPr lang="cs-CZ" b="1" dirty="0" smtClean="0"/>
              <a:t>V řadě – </a:t>
            </a:r>
            <a:r>
              <a:rPr lang="cs-CZ" dirty="0" smtClean="0"/>
              <a:t>oslava hrdinství,  pocity sounáležitosti  		</a:t>
            </a:r>
            <a:r>
              <a:rPr lang="cs-CZ" dirty="0" err="1" smtClean="0"/>
              <a:t>b</a:t>
            </a:r>
            <a:r>
              <a:rPr lang="cs-CZ" dirty="0" smtClean="0"/>
              <a:t>. Barikáda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sb. </a:t>
            </a:r>
            <a:r>
              <a:rPr lang="cs-CZ" b="1" dirty="0" smtClean="0"/>
              <a:t>A co?   </a:t>
            </a:r>
            <a:r>
              <a:rPr lang="cs-CZ" dirty="0" smtClean="0"/>
              <a:t>(1957)</a:t>
            </a:r>
          </a:p>
          <a:p>
            <a:pPr>
              <a:buNone/>
            </a:pPr>
            <a:r>
              <a:rPr lang="cs-CZ" dirty="0" smtClean="0"/>
              <a:t>vydána posmrtně, je vyjádřením </a:t>
            </a:r>
            <a:r>
              <a:rPr lang="cs-CZ" dirty="0" smtClean="0"/>
              <a:t>básníkových obav z </a:t>
            </a:r>
            <a:r>
              <a:rPr lang="cs-CZ" dirty="0" smtClean="0"/>
              <a:t>budoucího vývoje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/ukázka              </a:t>
            </a:r>
            <a:r>
              <a:rPr lang="cs-CZ" dirty="0" err="1" smtClean="0"/>
              <a:t>b</a:t>
            </a:r>
            <a:r>
              <a:rPr lang="cs-CZ" dirty="0" smtClean="0"/>
              <a:t>. </a:t>
            </a:r>
            <a:r>
              <a:rPr lang="cs-CZ" b="1" dirty="0" smtClean="0"/>
              <a:t>A co básník?    </a:t>
            </a:r>
            <a:r>
              <a:rPr lang="cs-CZ" dirty="0" smtClean="0"/>
              <a:t>str.  83/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Bohuslav </a:t>
            </a:r>
            <a:r>
              <a:rPr lang="cs-CZ" b="1" dirty="0" err="1" smtClean="0"/>
              <a:t>Reynek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/1892-1971/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 představitelem</a:t>
            </a:r>
          </a:p>
          <a:p>
            <a:pPr>
              <a:buNone/>
            </a:pPr>
            <a:r>
              <a:rPr lang="cs-CZ" dirty="0" smtClean="0"/>
              <a:t>    tzv. katolických básníků</a:t>
            </a:r>
          </a:p>
          <a:p>
            <a:r>
              <a:rPr lang="cs-CZ" dirty="0" smtClean="0"/>
              <a:t>píše lyrické a meditativní verše</a:t>
            </a:r>
          </a:p>
          <a:p>
            <a:r>
              <a:rPr lang="cs-CZ" dirty="0" smtClean="0"/>
              <a:t>jeho tvorba je spjata s Vysočinou, zde nachází jistotu a klid</a:t>
            </a:r>
          </a:p>
          <a:p>
            <a:r>
              <a:rPr lang="cs-CZ" dirty="0" smtClean="0"/>
              <a:t>životní východisko vidí v křesťanské víře</a:t>
            </a:r>
          </a:p>
          <a:p>
            <a:pPr>
              <a:buNone/>
            </a:pPr>
            <a:r>
              <a:rPr lang="cs-CZ" dirty="0" smtClean="0"/>
              <a:t>sb. </a:t>
            </a:r>
            <a:r>
              <a:rPr lang="cs-CZ" b="1" dirty="0" smtClean="0"/>
              <a:t>Podzimní motýli </a:t>
            </a:r>
            <a:r>
              <a:rPr lang="cs-CZ" dirty="0" smtClean="0"/>
              <a:t>(1946) – inspirace Vysočinou</a:t>
            </a:r>
          </a:p>
          <a:p>
            <a:pPr>
              <a:buNone/>
            </a:pPr>
            <a:r>
              <a:rPr lang="cs-CZ" b="1" dirty="0" smtClean="0"/>
              <a:t> Odlet vlaštovek </a:t>
            </a:r>
            <a:r>
              <a:rPr lang="cs-CZ" dirty="0" smtClean="0"/>
              <a:t>(1969-71) – atmosféra normalizace</a:t>
            </a:r>
          </a:p>
          <a:p>
            <a:pPr>
              <a:buNone/>
            </a:pPr>
            <a:r>
              <a:rPr lang="cs-CZ" dirty="0" smtClean="0"/>
              <a:t>                                           /ukázky      str. 94-97/</a:t>
            </a:r>
            <a:endParaRPr lang="cs-CZ" dirty="0"/>
          </a:p>
        </p:txBody>
      </p:sp>
      <p:pic>
        <p:nvPicPr>
          <p:cNvPr id="1026" name="Picture 2" descr="C:\Users\havrda\Desktop\reynek-cb12_denik-3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076" y="188639"/>
            <a:ext cx="36195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596336" y="2712764"/>
            <a:ext cx="134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Obr. č. 2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SOCHROVÁ, M. </a:t>
            </a:r>
            <a:r>
              <a:rPr lang="cs-CZ" sz="2400" i="1" dirty="0" smtClean="0"/>
              <a:t>ČÍTANKA IV. k Literatuře v kostce</a:t>
            </a:r>
            <a:r>
              <a:rPr lang="cs-CZ" sz="2400" dirty="0" smtClean="0"/>
              <a:t> 1. dotisk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FRAGMENT, 2007.  ISBN 978-80-253-0361-0.</a:t>
            </a:r>
          </a:p>
          <a:p>
            <a:r>
              <a:rPr lang="cs-CZ" sz="2400" dirty="0" smtClean="0"/>
              <a:t>SOCHROVÁ, M. </a:t>
            </a:r>
            <a:r>
              <a:rPr lang="cs-CZ" sz="2400" i="1" dirty="0" smtClean="0"/>
              <a:t>KOMPLETNÍ PŘEHLED české a světové LITERATURY</a:t>
            </a:r>
            <a:r>
              <a:rPr lang="cs-CZ" sz="2400" dirty="0" smtClean="0"/>
              <a:t>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Havlíčkův Brod: FRAGMENT, 2007. ISBN 978-80-253-0311-5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Obr.č.1: </a:t>
            </a:r>
            <a:r>
              <a:rPr lang="cs-CZ" sz="2400" i="1" dirty="0"/>
              <a:t>Kalendárium – říjen: </a:t>
            </a:r>
            <a:r>
              <a:rPr lang="cs-CZ" sz="2400" dirty="0" smtClean="0"/>
              <a:t>[online][18.2.2013]. </a:t>
            </a:r>
            <a:r>
              <a:rPr lang="cs-CZ" sz="2400" dirty="0"/>
              <a:t>Dostupné z: </a:t>
            </a:r>
            <a:r>
              <a:rPr lang="cs-CZ" sz="2400" dirty="0">
                <a:hlinkClick r:id="rId2"/>
              </a:rPr>
              <a:t>http://www.knihovnaslany.cz/kalendarium/2008/11/kalendarium-rijen</a:t>
            </a:r>
            <a:r>
              <a:rPr lang="cs-CZ" sz="2400" dirty="0" smtClean="0">
                <a:hlinkClick r:id="rId2"/>
              </a:rPr>
              <a:t>/</a:t>
            </a:r>
            <a:endParaRPr lang="cs-CZ" sz="2400" dirty="0" smtClean="0"/>
          </a:p>
          <a:p>
            <a:r>
              <a:rPr lang="cs-CZ" sz="2400" dirty="0"/>
              <a:t>Obr.č.2: </a:t>
            </a:r>
            <a:r>
              <a:rPr lang="cs-CZ" sz="2400" i="1" dirty="0"/>
              <a:t>Českobudějovický deník</a:t>
            </a:r>
            <a:r>
              <a:rPr lang="cs-CZ" sz="2400" i="1" dirty="0" smtClean="0"/>
              <a:t>: </a:t>
            </a:r>
            <a:r>
              <a:rPr lang="cs-CZ" sz="2400" dirty="0"/>
              <a:t>[online</a:t>
            </a:r>
            <a:r>
              <a:rPr lang="cs-CZ" sz="2400" dirty="0" smtClean="0"/>
              <a:t>][18.2.2013</a:t>
            </a:r>
            <a:r>
              <a:rPr lang="cs-CZ" sz="2400" dirty="0"/>
              <a:t>]. Dostupné z: </a:t>
            </a: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ceskobudejovicky.denik.cz/kultura_region/bohuslav-reynek-byl-odchazejici-noblesa-20120421.html</a:t>
            </a:r>
            <a:endParaRPr lang="cs-CZ" sz="2400" dirty="0" smtClean="0"/>
          </a:p>
          <a:p>
            <a:r>
              <a:rPr lang="cs-CZ" sz="2400" i="1" dirty="0" smtClean="0"/>
              <a:t> </a:t>
            </a:r>
            <a:endParaRPr lang="cs-CZ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208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Prezentace aplikace PowerPoint</vt:lpstr>
      <vt:lpstr>František Halas a Bohuslav Reynek (poezie v 50. letech)</vt:lpstr>
      <vt:lpstr>František Halas /1901-1949/</vt:lpstr>
      <vt:lpstr>Prezentace aplikace PowerPoint</vt:lpstr>
      <vt:lpstr>Bohuslav Reynek /1892-1971/</vt:lpstr>
      <vt:lpstr>Zdroje</vt:lpstr>
    </vt:vector>
  </TitlesOfParts>
  <Company>SPS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František Halas a Bohuslav Reynek (poezie v 50. letech)</dc:title>
  <dc:creator>ruzickova</dc:creator>
  <cp:lastModifiedBy>Ondřej Havrda</cp:lastModifiedBy>
  <cp:revision>29</cp:revision>
  <dcterms:created xsi:type="dcterms:W3CDTF">2013-02-18T13:32:37Z</dcterms:created>
  <dcterms:modified xsi:type="dcterms:W3CDTF">2013-02-20T11:46:45Z</dcterms:modified>
</cp:coreProperties>
</file>