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6" r:id="rId4"/>
    <p:sldId id="257" r:id="rId5"/>
    <p:sldId id="260" r:id="rId6"/>
    <p:sldId id="259" r:id="rId7"/>
    <p:sldId id="258" r:id="rId8"/>
    <p:sldId id="261" r:id="rId9"/>
    <p:sldId id="262" r:id="rId10"/>
    <p:sldId id="265" r:id="rId11"/>
    <p:sldId id="263" r:id="rId12"/>
    <p:sldId id="264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CBF5-F5AA-45E3-B02F-945D97486FB1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5D25-474C-4AEB-9581-8B1819BC66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CBF5-F5AA-45E3-B02F-945D97486FB1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5D25-474C-4AEB-9581-8B1819BC66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CBF5-F5AA-45E3-B02F-945D97486FB1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5D25-474C-4AEB-9581-8B1819BC66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CBF5-F5AA-45E3-B02F-945D97486FB1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5D25-474C-4AEB-9581-8B1819BC66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CBF5-F5AA-45E3-B02F-945D97486FB1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5D25-474C-4AEB-9581-8B1819BC66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CBF5-F5AA-45E3-B02F-945D97486FB1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5D25-474C-4AEB-9581-8B1819BC66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CBF5-F5AA-45E3-B02F-945D97486FB1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5D25-474C-4AEB-9581-8B1819BC66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CBF5-F5AA-45E3-B02F-945D97486FB1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5D25-474C-4AEB-9581-8B1819BC66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CBF5-F5AA-45E3-B02F-945D97486FB1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5D25-474C-4AEB-9581-8B1819BC66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CBF5-F5AA-45E3-B02F-945D97486FB1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5D25-474C-4AEB-9581-8B1819BC66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CBF5-F5AA-45E3-B02F-945D97486FB1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5D25-474C-4AEB-9581-8B1819BC66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7CBF5-F5AA-45E3-B02F-945D97486FB1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65D25-474C-4AEB-9581-8B1819BC661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0k9d90dYW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rockforpeople.cz/forum/viewtopic.php?p=42411" TargetMode="External"/><Relationship Id="rId3" Type="http://schemas.openxmlformats.org/officeDocument/2006/relationships/hyperlink" Target="http://kultura.idnes.cz/spisy-a-diskografie-jaroslava-hutky-se-rozrostly-o-dalsi-tituly-pxy-/literatura.aspx?c=A101208_164757_literatura_ob" TargetMode="External"/><Relationship Id="rId7" Type="http://schemas.openxmlformats.org/officeDocument/2006/relationships/hyperlink" Target="http://www.osamelipisnickari.cz/clanky/galerie-osamelych-pisnickaru-/jan-burian.html" TargetMode="External"/><Relationship Id="rId2" Type="http://schemas.openxmlformats.org/officeDocument/2006/relationships/hyperlink" Target="http://kultura.idnes.cz/pisnovy-odkaz-karla-kryla-zije-i-15-let-po-jeho-smrti-fxu-/hudba.aspx?c=A090303_174845_hudba_o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ysocina-news.cz/magazin/kultura/ostatni/?s=38" TargetMode="External"/><Relationship Id="rId5" Type="http://schemas.openxmlformats.org/officeDocument/2006/relationships/hyperlink" Target="http://www.lidovky.cz/vladimir-merta-dnes-slavi-s-mnoha-hosty-fcd-/ln_kultura.asp?c=A110518_115531_ln_kultura_wok" TargetMode="External"/><Relationship Id="rId4" Type="http://schemas.openxmlformats.org/officeDocument/2006/relationships/hyperlink" Target="http://www.starostove-alternativa.cz/podpora.htm" TargetMode="External"/><Relationship Id="rId9" Type="http://schemas.openxmlformats.org/officeDocument/2006/relationships/hyperlink" Target="http://www.youtube.com/watch?v=i0k9d90dYW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442" y="0"/>
            <a:ext cx="8349117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dnadpis 2"/>
          <p:cNvSpPr txBox="1">
            <a:spLocks/>
          </p:cNvSpPr>
          <p:nvPr/>
        </p:nvSpPr>
        <p:spPr>
          <a:xfrm>
            <a:off x="1371600" y="4725144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Střední průmyslová škola, Mladá Boleslav, Havlíčkova 456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CZ.1.07/1.5.00/34.0861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MODERNIZACE VÝUKY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7600" b="1" dirty="0" smtClean="0">
                <a:latin typeface="+mj-lt"/>
                <a:ea typeface="+mj-ea"/>
                <a:cs typeface="+mj-cs"/>
              </a:rPr>
              <a:t>Tvorba písničkářů</a:t>
            </a: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Mgr. Ludmila Růžičková</a:t>
            </a:r>
            <a:r>
              <a:rPr kumimoji="0" lang="cs-CZ" sz="5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5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802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3614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b="1" dirty="0" smtClean="0"/>
              <a:t>písně </a:t>
            </a:r>
            <a:r>
              <a:rPr lang="cs-CZ" b="1" dirty="0" smtClean="0"/>
              <a:t>Karla Kryla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dirty="0" smtClean="0">
                <a:hlinkClick r:id="rId2"/>
              </a:rPr>
              <a:t>Bratříčku</a:t>
            </a:r>
            <a:r>
              <a:rPr lang="cs-CZ" dirty="0" smtClean="0">
                <a:hlinkClick r:id="rId2"/>
              </a:rPr>
              <a:t>, zavírej vrátka </a:t>
            </a: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    Veličenstvo kat</a:t>
            </a:r>
            <a:r>
              <a:rPr lang="cs-CZ" dirty="0"/>
              <a:t>;</a:t>
            </a:r>
            <a:r>
              <a:rPr lang="cs-CZ" dirty="0" smtClean="0"/>
              <a:t> Lásko; Děkuji</a:t>
            </a:r>
            <a:r>
              <a:rPr lang="cs-CZ" dirty="0"/>
              <a:t>;</a:t>
            </a:r>
            <a:r>
              <a:rPr lang="cs-CZ" dirty="0" smtClean="0"/>
              <a:t> </a:t>
            </a:r>
            <a:r>
              <a:rPr lang="cs-CZ" dirty="0" smtClean="0"/>
              <a:t>Divný </a:t>
            </a:r>
            <a:r>
              <a:rPr lang="cs-CZ" dirty="0" smtClean="0"/>
              <a:t>kníže;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Jeřabiny a </a:t>
            </a:r>
            <a:r>
              <a:rPr lang="cs-CZ" dirty="0" smtClean="0"/>
              <a:t>další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V roce 1994 udělila Univerzita Karlova             Karlu Krylovi in memoriam </a:t>
            </a:r>
            <a:r>
              <a:rPr lang="cs-CZ" b="1" dirty="0" smtClean="0"/>
              <a:t>pamětní medaili Univerzity Karlovy </a:t>
            </a:r>
            <a:r>
              <a:rPr lang="cs-CZ" sz="3600" b="1" dirty="0" smtClean="0">
                <a:solidFill>
                  <a:srgbClr val="C00000"/>
                </a:solidFill>
              </a:rPr>
              <a:t>za přínos pro duchovní rozvoj a morální podporu národa. </a:t>
            </a:r>
            <a:endParaRPr lang="cs-CZ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4900" b="1" dirty="0" smtClean="0"/>
              <a:t>Jaroslav </a:t>
            </a:r>
            <a:r>
              <a:rPr lang="cs-CZ" sz="4900" b="1" dirty="0" err="1" smtClean="0"/>
              <a:t>Hutka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/1947/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7" name="Picture 3" descr="C:\Documents and Settings\locadmin\Plocha\OB26f2a4_hutk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88640"/>
            <a:ext cx="4021460" cy="2919930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395536" y="1556792"/>
            <a:ext cx="54006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člen hudebního sdružení </a:t>
            </a:r>
            <a:br>
              <a:rPr lang="cs-CZ" sz="2800" dirty="0" smtClean="0"/>
            </a:br>
            <a:r>
              <a:rPr lang="cs-CZ" sz="2800" dirty="0" smtClean="0"/>
              <a:t>Šafrán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/>
              <a:t>v 70. letech vystaven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policejní šikaně</a:t>
            </a:r>
          </a:p>
          <a:p>
            <a:pPr marL="360000" indent="-457200">
              <a:buFont typeface="Arial" pitchFamily="34" charset="0"/>
              <a:buChar char="•"/>
            </a:pPr>
            <a:r>
              <a:rPr lang="cs-CZ" sz="2800" dirty="0"/>
              <a:t>od r. 1978 v exilu, návrat r. </a:t>
            </a:r>
            <a:r>
              <a:rPr lang="cs-CZ" sz="2800" dirty="0" smtClean="0"/>
              <a:t>1989</a:t>
            </a:r>
            <a:br>
              <a:rPr lang="cs-CZ" sz="2800" dirty="0" smtClean="0"/>
            </a:br>
            <a:endParaRPr lang="cs-CZ" sz="1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95536" y="4293096"/>
            <a:ext cx="85689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Ve svých písních vychází v </a:t>
            </a:r>
            <a:r>
              <a:rPr lang="cs-CZ" sz="2800" b="1" dirty="0" smtClean="0"/>
              <a:t>moravské lidové písně</a:t>
            </a:r>
          </a:p>
          <a:p>
            <a:r>
              <a:rPr lang="cs-CZ" sz="2800" dirty="0" smtClean="0"/>
              <a:t>(p. Slunečnice, Stůj břízo zelená), zpracovává </a:t>
            </a:r>
            <a:r>
              <a:rPr lang="cs-CZ" sz="2800" b="1" dirty="0" smtClean="0"/>
              <a:t>společenská témata</a:t>
            </a:r>
            <a:r>
              <a:rPr lang="cs-CZ" sz="2800" dirty="0" smtClean="0"/>
              <a:t> (p. Litvínov, Havlíčku, Havle)</a:t>
            </a:r>
          </a:p>
          <a:p>
            <a:endParaRPr lang="cs-CZ" sz="2800" dirty="0" smtClean="0"/>
          </a:p>
          <a:p>
            <a:r>
              <a:rPr lang="cs-CZ" sz="2800" dirty="0" smtClean="0"/>
              <a:t>/ukázky            </a:t>
            </a:r>
            <a:r>
              <a:rPr lang="cs-CZ" sz="2800" b="1" dirty="0" smtClean="0"/>
              <a:t>Náměšť</a:t>
            </a:r>
            <a:r>
              <a:rPr lang="cs-CZ" sz="2800" dirty="0" smtClean="0"/>
              <a:t>      </a:t>
            </a:r>
            <a:r>
              <a:rPr lang="cs-CZ" sz="2800" b="1" dirty="0" smtClean="0"/>
              <a:t>Havlíčku, Havle</a:t>
            </a:r>
            <a:r>
              <a:rPr lang="cs-CZ" sz="2800" dirty="0" smtClean="0"/>
              <a:t>      str.  142/</a:t>
            </a:r>
          </a:p>
          <a:p>
            <a:endParaRPr lang="cs-CZ" sz="2800" dirty="0" smtClean="0"/>
          </a:p>
          <a:p>
            <a:endParaRPr lang="cs-CZ" sz="2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812360" y="314096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</a:t>
            </a:r>
            <a:r>
              <a:rPr lang="cs-CZ" dirty="0" smtClean="0"/>
              <a:t>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Další písničkáři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Vlastimil Třešňák</a:t>
            </a:r>
          </a:p>
          <a:p>
            <a:pPr>
              <a:buNone/>
            </a:pPr>
            <a:r>
              <a:rPr lang="cs-CZ" dirty="0" smtClean="0"/>
              <a:t>Vladimír Merta</a:t>
            </a:r>
          </a:p>
          <a:p>
            <a:pPr>
              <a:buNone/>
            </a:pPr>
            <a:r>
              <a:rPr lang="cs-CZ" dirty="0" smtClean="0"/>
              <a:t>Jiří Dědeček</a:t>
            </a:r>
          </a:p>
          <a:p>
            <a:pPr>
              <a:buNone/>
            </a:pPr>
            <a:r>
              <a:rPr lang="cs-CZ" dirty="0" smtClean="0"/>
              <a:t>Jan Burian</a:t>
            </a:r>
          </a:p>
          <a:p>
            <a:pPr>
              <a:buNone/>
            </a:pPr>
            <a:r>
              <a:rPr lang="cs-CZ" dirty="0" smtClean="0"/>
              <a:t>Robert Křesťan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</a:rPr>
              <a:t>                                              Doporučení   Legendy folku a country</a:t>
            </a:r>
          </a:p>
          <a:p>
            <a:pPr>
              <a:buNone/>
            </a:pPr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</a:rPr>
              <a:t>                                                                      /13dílný cyklus ČT/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2050" name="Picture 2" descr="http://t2.gstatic.com/images?q=tbn:ANd9GcRbDXIyr9zNnZzchXVr4PIPvcrpkQn5pvKV0WqK8uQI3oydzv30i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628800"/>
            <a:ext cx="410445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.lidovky.cz/11/052/lngal/WOK3b3481_081220_c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429" y="1506289"/>
            <a:ext cx="4381500" cy="298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vysocina-news.cz/data/22826/preface/ful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264" y="1506289"/>
            <a:ext cx="4529168" cy="3011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Jan Buri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457" y="1382116"/>
            <a:ext cx="3229671" cy="3229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efestivaly.cz/fotoreporty/jholan/festival-slunce-2008/54-robert-krestan-druha-trava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41" y="1216774"/>
            <a:ext cx="5571769" cy="372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400" dirty="0" smtClean="0"/>
              <a:t>SOCHROVÁ, M. </a:t>
            </a:r>
            <a:r>
              <a:rPr lang="cs-CZ" sz="1400" i="1" dirty="0" smtClean="0"/>
              <a:t>ČÍTANKA IV. k Literatuře v kostce</a:t>
            </a:r>
            <a:r>
              <a:rPr lang="cs-CZ" sz="1400" dirty="0" smtClean="0"/>
              <a:t> 1. dotisk 1. </a:t>
            </a:r>
            <a:r>
              <a:rPr lang="cs-CZ" sz="1400" dirty="0" err="1" smtClean="0"/>
              <a:t>vyd</a:t>
            </a:r>
            <a:r>
              <a:rPr lang="cs-CZ" sz="1400" dirty="0" smtClean="0"/>
              <a:t>. Praha: FRAGMENT, 2007.  ISBN 978-80-253-0361-0.</a:t>
            </a:r>
          </a:p>
          <a:p>
            <a:r>
              <a:rPr lang="cs-CZ" sz="1400" dirty="0" smtClean="0"/>
              <a:t>SOCHROVÁ, M. </a:t>
            </a:r>
            <a:r>
              <a:rPr lang="cs-CZ" sz="1400" i="1" dirty="0" smtClean="0"/>
              <a:t>KOMPLETNÍ PŘEHLED české a světové LITERATURY</a:t>
            </a:r>
            <a:r>
              <a:rPr lang="cs-CZ" sz="1400" dirty="0" smtClean="0"/>
              <a:t> 1. </a:t>
            </a:r>
            <a:r>
              <a:rPr lang="cs-CZ" sz="1400" dirty="0" err="1" smtClean="0"/>
              <a:t>vyd</a:t>
            </a:r>
            <a:r>
              <a:rPr lang="cs-CZ" sz="1400" dirty="0" smtClean="0"/>
              <a:t>. Havlíčkův Brod: FRAGMENT, 2007. ISBN 978-80-253-0311-5.</a:t>
            </a:r>
          </a:p>
          <a:p>
            <a:pPr>
              <a:buNone/>
            </a:pPr>
            <a:r>
              <a:rPr lang="cs-CZ" sz="1400" dirty="0" smtClean="0"/>
              <a:t>Obr.č.1: </a:t>
            </a:r>
            <a:r>
              <a:rPr lang="cs-CZ" sz="1400" dirty="0" smtClean="0"/>
              <a:t>idnes.cz: [online] [vid. 10.2.2013]. </a:t>
            </a:r>
            <a:r>
              <a:rPr lang="cs-CZ" sz="1400" dirty="0"/>
              <a:t>Dostupné z: </a:t>
            </a:r>
            <a:r>
              <a:rPr lang="cs-CZ" sz="1400" dirty="0">
                <a:hlinkClick r:id="rId2"/>
              </a:rPr>
              <a:t>http://kultura.idnes.cz/pisnovy-odkaz-karla-kryla-zije-i-15-let-po-jeho-smrti-fxu-/</a:t>
            </a:r>
            <a:r>
              <a:rPr lang="cs-CZ" sz="1400" dirty="0" smtClean="0">
                <a:hlinkClick r:id="rId2"/>
              </a:rPr>
              <a:t>hudba.aspx?c=A090303_174845_hudba_ob</a:t>
            </a: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Obr.č.2:  </a:t>
            </a:r>
            <a:r>
              <a:rPr lang="cs-CZ" sz="1400" dirty="0" smtClean="0"/>
              <a:t>idnes.cz: [online] [vid.10.2.2013]. </a:t>
            </a:r>
            <a:r>
              <a:rPr lang="cs-CZ" sz="1400" dirty="0"/>
              <a:t>Dostupné z: </a:t>
            </a:r>
            <a:r>
              <a:rPr lang="cs-CZ" sz="1400" dirty="0">
                <a:hlinkClick r:id="rId3"/>
              </a:rPr>
              <a:t>http://kultura.idnes.cz/spisy-a-diskografie-jaroslava-hutky-se-rozrostly-o-dalsi-tituly-pxy-/</a:t>
            </a:r>
            <a:r>
              <a:rPr lang="cs-CZ" sz="1400" dirty="0" smtClean="0">
                <a:hlinkClick r:id="rId3"/>
              </a:rPr>
              <a:t>literatura.aspx?c=A101208_164757_literatura_ob</a:t>
            </a: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Obr.č.3: </a:t>
            </a:r>
            <a:r>
              <a:rPr lang="cs-CZ" sz="1400" dirty="0" smtClean="0"/>
              <a:t>starostove-alternativa.cz </a:t>
            </a:r>
            <a:r>
              <a:rPr lang="cs-CZ" sz="1400" dirty="0"/>
              <a:t>[online] [vid.10.2.2013]. Dostupné z: </a:t>
            </a:r>
            <a:r>
              <a:rPr lang="cs-CZ" sz="1400" dirty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www.starostove-alternativa.cz/podpora.htm</a:t>
            </a: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Obr.č.4: </a:t>
            </a:r>
            <a:r>
              <a:rPr lang="cs-CZ" sz="1400" dirty="0" smtClean="0"/>
              <a:t>lidovky.cz: :[</a:t>
            </a:r>
            <a:r>
              <a:rPr lang="cs-CZ" sz="1400" dirty="0"/>
              <a:t>online] [vid.10.2.2013]. Dostupné z</a:t>
            </a:r>
            <a:r>
              <a:rPr lang="cs-CZ" sz="1400" dirty="0" smtClean="0"/>
              <a:t> </a:t>
            </a:r>
            <a:r>
              <a:rPr lang="cs-CZ" sz="1400" dirty="0">
                <a:hlinkClick r:id="rId5"/>
              </a:rPr>
              <a:t>http://www.lidovky.cz/vladimir-merta-dnes-slavi-s-mnoha-hosty-fcd-/</a:t>
            </a:r>
            <a:r>
              <a:rPr lang="cs-CZ" sz="1400" dirty="0" smtClean="0">
                <a:hlinkClick r:id="rId5"/>
              </a:rPr>
              <a:t>ln_kultura.asp?c=A110518_115531_ln_kultura_wok</a:t>
            </a: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Obr.č.5: </a:t>
            </a:r>
            <a:r>
              <a:rPr lang="cs-CZ" sz="1400" dirty="0"/>
              <a:t>Vysocina-news.cz</a:t>
            </a:r>
            <a:r>
              <a:rPr lang="cs-CZ" sz="1400" dirty="0" smtClean="0"/>
              <a:t>: </a:t>
            </a:r>
            <a:r>
              <a:rPr lang="cs-CZ" sz="1400" dirty="0"/>
              <a:t>[online] [vid.10.2.2013]. Dostupné z </a:t>
            </a:r>
            <a:r>
              <a:rPr lang="cs-CZ" sz="1400" dirty="0">
                <a:hlinkClick r:id="rId6"/>
              </a:rPr>
              <a:t>http://www.vysocina-news.cz/magazin/kultura/ostatni/?</a:t>
            </a:r>
            <a:r>
              <a:rPr lang="cs-CZ" sz="1400" dirty="0" smtClean="0">
                <a:hlinkClick r:id="rId6"/>
              </a:rPr>
              <a:t>s=38</a:t>
            </a: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Obr.č.6: </a:t>
            </a:r>
            <a:r>
              <a:rPr lang="cs-CZ" sz="1400" dirty="0"/>
              <a:t>Osamělí </a:t>
            </a:r>
            <a:r>
              <a:rPr lang="cs-CZ" sz="1400" dirty="0" smtClean="0"/>
              <a:t>písničkáři: </a:t>
            </a:r>
            <a:r>
              <a:rPr lang="cs-CZ" sz="1400" dirty="0"/>
              <a:t>[online] [vid.10.2.2013]. Dostupné z </a:t>
            </a:r>
            <a:r>
              <a:rPr lang="cs-CZ" sz="1400" dirty="0">
                <a:hlinkClick r:id="rId7"/>
              </a:rPr>
              <a:t>http://www.osamelipisnickari.cz/clanky/galerie-osamelych-pisnickaru-/</a:t>
            </a:r>
            <a:r>
              <a:rPr lang="cs-CZ" sz="1400" dirty="0" smtClean="0">
                <a:hlinkClick r:id="rId7"/>
              </a:rPr>
              <a:t>jan-burian.html</a:t>
            </a: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Obr.č.7: </a:t>
            </a:r>
            <a:r>
              <a:rPr lang="cs-CZ" sz="1400" dirty="0" smtClean="0"/>
              <a:t>rockforpeople.cz : </a:t>
            </a:r>
            <a:r>
              <a:rPr lang="cs-CZ" sz="1400" dirty="0"/>
              <a:t>[online] [vid.10.2.2013]. Dostupné z </a:t>
            </a:r>
            <a:r>
              <a:rPr lang="cs-CZ" sz="1400" dirty="0">
                <a:hlinkClick r:id="rId8"/>
              </a:rPr>
              <a:t>http://</a:t>
            </a:r>
            <a:r>
              <a:rPr lang="cs-CZ" sz="1400" dirty="0" smtClean="0">
                <a:hlinkClick r:id="rId8"/>
              </a:rPr>
              <a:t>rockforpeople.cz/forum/viewtopic.php?p=42411</a:t>
            </a: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Vid.č.1: youtube.com: [online][vid. 10.2.2013]. </a:t>
            </a:r>
            <a:r>
              <a:rPr lang="cs-CZ" sz="1400" dirty="0"/>
              <a:t>Dostupné z : </a:t>
            </a:r>
            <a:r>
              <a:rPr lang="cs-CZ" sz="1400" dirty="0">
                <a:hlinkClick r:id="rId9"/>
              </a:rPr>
              <a:t>http://</a:t>
            </a:r>
            <a:r>
              <a:rPr lang="cs-CZ" sz="1400" dirty="0" smtClean="0">
                <a:hlinkClick r:id="rId9"/>
              </a:rPr>
              <a:t>www.youtube.com/watch?v=i0k9d90dYWc</a:t>
            </a: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467544" y="908720"/>
            <a:ext cx="8424936" cy="51845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Anotace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Předmět: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český jazyk a literatura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Ročník: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IV. ročník SŠ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Tematický celek: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Poezie a divadlo po druhé 				           světové válce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Klíčová slova: </a:t>
            </a:r>
            <a:r>
              <a:rPr kumimoji="0" lang="cs-CZ" sz="3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divadla malých forem, protestsong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Forma: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výklad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Datum vytvoření: </a:t>
            </a:r>
            <a:r>
              <a:rPr lang="cs-CZ" sz="3200" i="1" dirty="0" smtClean="0"/>
              <a:t>10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cs-CZ" sz="3200" i="1" noProof="0" dirty="0" smtClean="0"/>
              <a:t>2</a:t>
            </a: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2013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345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Tvorba písničkářů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836712"/>
            <a:ext cx="8291264" cy="5289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500" b="1" dirty="0" smtClean="0"/>
              <a:t>Od 60. let 20. stol.                                          </a:t>
            </a:r>
            <a:r>
              <a:rPr lang="cs-CZ" dirty="0" smtClean="0"/>
              <a:t>proniká do oblasti poezie nový trend, a to </a:t>
            </a:r>
            <a:r>
              <a:rPr lang="cs-CZ" sz="3600" dirty="0" smtClean="0"/>
              <a:t>snaha </a:t>
            </a:r>
            <a:r>
              <a:rPr lang="cs-CZ" sz="3600" b="1" dirty="0" smtClean="0">
                <a:solidFill>
                  <a:srgbClr val="C00000"/>
                </a:solidFill>
              </a:rPr>
              <a:t>spojit poetické texty s hudbou</a:t>
            </a:r>
            <a:endParaRPr lang="cs-CZ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cs-CZ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dirty="0" smtClean="0"/>
              <a:t>    Autoři se snaží tvorbu poezie „odlehčit“,      hrát si se slovy a texty podobně jako poetisté ve 20. letech 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692696"/>
            <a:ext cx="828092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3600" b="1" dirty="0" smtClean="0"/>
              <a:t>PSANÍ PÍSŇOVÝCH TEXTŮ </a:t>
            </a:r>
            <a:r>
              <a:rPr lang="cs-CZ" sz="3600" dirty="0" smtClean="0"/>
              <a:t>souvisí </a:t>
            </a:r>
          </a:p>
          <a:p>
            <a:pPr>
              <a:buNone/>
            </a:pPr>
            <a:r>
              <a:rPr lang="cs-CZ" sz="3600" dirty="0" smtClean="0"/>
              <a:t> </a:t>
            </a:r>
          </a:p>
          <a:p>
            <a:pPr>
              <a:buNone/>
            </a:pPr>
            <a:r>
              <a:rPr lang="cs-CZ" sz="3600" dirty="0" smtClean="0"/>
              <a:t> a) se vznikem tzv. </a:t>
            </a:r>
            <a:r>
              <a:rPr lang="cs-CZ" sz="4000" b="1" dirty="0" smtClean="0">
                <a:solidFill>
                  <a:srgbClr val="00B0F0"/>
                </a:solidFill>
              </a:rPr>
              <a:t>divadel malých forem     	</a:t>
            </a:r>
            <a:r>
              <a:rPr lang="cs-CZ" sz="3600" dirty="0" smtClean="0"/>
              <a:t>na přelomu 50. a 60. let</a:t>
            </a:r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r>
              <a:rPr lang="cs-CZ" sz="3600" dirty="0" smtClean="0"/>
              <a:t>         Jednalo se o </a:t>
            </a:r>
            <a:r>
              <a:rPr lang="cs-CZ" sz="3600" b="1" dirty="0" smtClean="0"/>
              <a:t>autorská divadla</a:t>
            </a:r>
            <a:r>
              <a:rPr lang="cs-CZ" sz="3600" dirty="0" smtClean="0"/>
              <a:t>, která         	navazovala na poetiku Osvobozeného 	divadla a ve kterých sehrávala hudební 	složka představení důležitou roli.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94122"/>
          </a:xfrm>
        </p:spPr>
        <p:txBody>
          <a:bodyPr>
            <a:noAutofit/>
          </a:bodyPr>
          <a:lstStyle/>
          <a:p>
            <a:pPr algn="l"/>
            <a:r>
              <a:rPr lang="cs-CZ" sz="3200" dirty="0" smtClean="0"/>
              <a:t>Psaním písňových textů pro svá divadelní představení se zabývali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52578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sz="8000" dirty="0" smtClean="0">
                <a:solidFill>
                  <a:srgbClr val="C00000"/>
                </a:solidFill>
              </a:rPr>
              <a:t>Jiří Suchý</a:t>
            </a:r>
            <a:r>
              <a:rPr lang="cs-CZ" sz="8000" dirty="0" smtClean="0"/>
              <a:t>   </a:t>
            </a:r>
            <a:r>
              <a:rPr lang="cs-CZ" sz="7000" dirty="0" smtClean="0"/>
              <a:t>Divadlo </a:t>
            </a:r>
            <a:r>
              <a:rPr lang="cs-CZ" sz="7000" b="1" dirty="0" smtClean="0"/>
              <a:t>SEMAFOR  </a:t>
            </a:r>
            <a:r>
              <a:rPr lang="cs-CZ" sz="7000" dirty="0" smtClean="0"/>
              <a:t>(hudba Jiří </a:t>
            </a:r>
            <a:r>
              <a:rPr lang="cs-CZ" sz="7000" dirty="0" err="1" smtClean="0"/>
              <a:t>Šlitr</a:t>
            </a:r>
            <a:r>
              <a:rPr lang="cs-CZ" sz="7000" dirty="0" smtClean="0"/>
              <a:t>)</a:t>
            </a:r>
          </a:p>
          <a:p>
            <a:pPr>
              <a:buNone/>
            </a:pPr>
            <a:r>
              <a:rPr lang="cs-CZ" sz="7000" dirty="0"/>
              <a:t>	</a:t>
            </a:r>
            <a:r>
              <a:rPr lang="cs-CZ" sz="7000" dirty="0" smtClean="0"/>
              <a:t>		p. Klokočí, Pramínek vlasů, Tulipán  …       </a:t>
            </a:r>
          </a:p>
          <a:p>
            <a:pPr>
              <a:buNone/>
            </a:pPr>
            <a:r>
              <a:rPr lang="cs-CZ" sz="7000" dirty="0"/>
              <a:t> </a:t>
            </a:r>
            <a:r>
              <a:rPr lang="cs-CZ" sz="7000" dirty="0" smtClean="0"/>
              <a:t>                                       /ukázky     str. 139-140/</a:t>
            </a:r>
          </a:p>
          <a:p>
            <a:pPr>
              <a:buNone/>
            </a:pPr>
            <a:r>
              <a:rPr lang="cs-CZ" sz="8000" dirty="0" smtClean="0">
                <a:solidFill>
                  <a:srgbClr val="C00000"/>
                </a:solidFill>
              </a:rPr>
              <a:t>Jiří </a:t>
            </a:r>
            <a:r>
              <a:rPr lang="cs-CZ" sz="8000" dirty="0" err="1" smtClean="0">
                <a:solidFill>
                  <a:srgbClr val="C00000"/>
                </a:solidFill>
              </a:rPr>
              <a:t>Grosmann</a:t>
            </a:r>
            <a:r>
              <a:rPr lang="cs-CZ" sz="7000" dirty="0" smtClean="0"/>
              <a:t>   Divadlo </a:t>
            </a:r>
            <a:r>
              <a:rPr lang="cs-CZ" sz="7000" b="1" dirty="0" smtClean="0"/>
              <a:t>SEMAFOR</a:t>
            </a:r>
          </a:p>
          <a:p>
            <a:pPr>
              <a:buNone/>
            </a:pPr>
            <a:r>
              <a:rPr lang="cs-CZ" sz="7000" dirty="0"/>
              <a:t> </a:t>
            </a:r>
            <a:r>
              <a:rPr lang="cs-CZ" sz="7000" dirty="0" smtClean="0"/>
              <a:t>                            p. Drahý můj, Závidím …</a:t>
            </a:r>
          </a:p>
          <a:p>
            <a:pPr>
              <a:buNone/>
            </a:pPr>
            <a:endParaRPr lang="cs-CZ" sz="7000" dirty="0" smtClean="0"/>
          </a:p>
          <a:p>
            <a:pPr>
              <a:buNone/>
            </a:pPr>
            <a:r>
              <a:rPr lang="cs-CZ" sz="7000" dirty="0" smtClean="0"/>
              <a:t>a písničkářské dvojice, které vystupovaly se 					samostatným programem, např.</a:t>
            </a:r>
          </a:p>
          <a:p>
            <a:pPr>
              <a:buNone/>
            </a:pPr>
            <a:r>
              <a:rPr lang="cs-CZ" sz="7000" dirty="0" smtClean="0">
                <a:solidFill>
                  <a:srgbClr val="C00000"/>
                </a:solidFill>
              </a:rPr>
              <a:t>Jan </a:t>
            </a:r>
            <a:r>
              <a:rPr lang="cs-CZ" sz="7000" dirty="0" err="1" smtClean="0">
                <a:solidFill>
                  <a:srgbClr val="C00000"/>
                </a:solidFill>
              </a:rPr>
              <a:t>Vodňanský</a:t>
            </a:r>
            <a:r>
              <a:rPr lang="cs-CZ" sz="7000" dirty="0" smtClean="0">
                <a:solidFill>
                  <a:srgbClr val="C00000"/>
                </a:solidFill>
              </a:rPr>
              <a:t> s Petrem Skoumalem </a:t>
            </a:r>
            <a:r>
              <a:rPr lang="cs-CZ" sz="7000" dirty="0" smtClean="0"/>
              <a:t>(autor hudby)</a:t>
            </a:r>
          </a:p>
          <a:p>
            <a:pPr>
              <a:buNone/>
            </a:pPr>
            <a:r>
              <a:rPr lang="cs-CZ" sz="7000" dirty="0" smtClean="0"/>
              <a:t>                 pásmo S úsměvem idiota                                 				(nonsensové texty, hravost)</a:t>
            </a:r>
          </a:p>
          <a:p>
            <a:pPr>
              <a:buNone/>
            </a:pPr>
            <a:r>
              <a:rPr lang="cs-CZ" dirty="0" smtClean="0"/>
              <a:t>                                                                 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             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073427"/>
          </a:xfrm>
        </p:spPr>
        <p:txBody>
          <a:bodyPr>
            <a:normAutofit/>
          </a:bodyPr>
          <a:lstStyle/>
          <a:p>
            <a:pPr marL="742950" indent="-742950">
              <a:buAutoNum type="alphaLcParenR" startAt="2"/>
            </a:pPr>
            <a:r>
              <a:rPr lang="cs-CZ" sz="3600" dirty="0" smtClean="0"/>
              <a:t>s pronikáním </a:t>
            </a:r>
            <a:r>
              <a:rPr lang="cs-CZ" sz="3600" b="1" dirty="0" smtClean="0">
                <a:solidFill>
                  <a:srgbClr val="00B0F0"/>
                </a:solidFill>
              </a:rPr>
              <a:t>moderní popové hudby     </a:t>
            </a:r>
            <a:r>
              <a:rPr lang="cs-CZ" sz="3600" dirty="0" smtClean="0"/>
              <a:t>na českou hudební scénu v 60. letech </a:t>
            </a:r>
          </a:p>
          <a:p>
            <a:pPr marL="742950" indent="-742950">
              <a:buNone/>
            </a:pPr>
            <a:r>
              <a:rPr lang="cs-CZ" sz="3600" dirty="0" smtClean="0"/>
              <a:t>       textaři     Zdeněk </a:t>
            </a:r>
            <a:r>
              <a:rPr lang="cs-CZ" sz="3600" dirty="0" err="1" smtClean="0"/>
              <a:t>Borovec</a:t>
            </a:r>
            <a:r>
              <a:rPr lang="cs-CZ" sz="3600" dirty="0" smtClean="0"/>
              <a:t>, Pavel </a:t>
            </a:r>
            <a:r>
              <a:rPr lang="cs-CZ" sz="3600" dirty="0" err="1" smtClean="0"/>
              <a:t>Kopta</a:t>
            </a:r>
            <a:r>
              <a:rPr lang="cs-CZ" sz="3600" dirty="0" smtClean="0"/>
              <a:t>, 		      Bohuslav Ondráček,              		      Michal Prostějovský,       			      Zdeněk Rytíř a další </a:t>
            </a:r>
          </a:p>
          <a:p>
            <a:pPr marL="742950" indent="-742950">
              <a:buNone/>
            </a:pPr>
            <a:r>
              <a:rPr lang="cs-CZ" sz="3600" dirty="0" smtClean="0"/>
              <a:t>       básníci    Josef </a:t>
            </a:r>
            <a:r>
              <a:rPr lang="cs-CZ" sz="3600" dirty="0" err="1" smtClean="0"/>
              <a:t>Kainar</a:t>
            </a:r>
            <a:r>
              <a:rPr lang="cs-CZ" sz="3600" dirty="0" smtClean="0"/>
              <a:t>, Pavel </a:t>
            </a:r>
            <a:r>
              <a:rPr lang="cs-CZ" sz="3600" dirty="0" err="1" smtClean="0"/>
              <a:t>Šrut</a:t>
            </a:r>
            <a:r>
              <a:rPr lang="cs-CZ" sz="3600" dirty="0" smtClean="0"/>
              <a:t> </a:t>
            </a:r>
          </a:p>
          <a:p>
            <a:pPr>
              <a:buNone/>
            </a:pP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289451"/>
          </a:xfrm>
        </p:spPr>
        <p:txBody>
          <a:bodyPr>
            <a:normAutofit lnSpcReduction="10000"/>
          </a:bodyPr>
          <a:lstStyle/>
          <a:p>
            <a:pPr marL="742950" indent="-742950">
              <a:buAutoNum type="alphaLcParenR" startAt="3"/>
            </a:pPr>
            <a:r>
              <a:rPr lang="cs-CZ" sz="3600" dirty="0" smtClean="0"/>
              <a:t>s rozvojem menšinových hudebních                        žánrů, jako jsou  </a:t>
            </a:r>
            <a:r>
              <a:rPr lang="cs-CZ" sz="3600" b="1" dirty="0" smtClean="0">
                <a:solidFill>
                  <a:srgbClr val="00B0F0"/>
                </a:solidFill>
              </a:rPr>
              <a:t>folk, country, </a:t>
            </a:r>
            <a:r>
              <a:rPr lang="cs-CZ" sz="3600" b="1" dirty="0" err="1" smtClean="0">
                <a:solidFill>
                  <a:srgbClr val="00B0F0"/>
                </a:solidFill>
              </a:rPr>
              <a:t>bluegrass</a:t>
            </a:r>
            <a:r>
              <a:rPr lang="cs-CZ" sz="3600" b="1" dirty="0" smtClean="0">
                <a:solidFill>
                  <a:srgbClr val="00B0F0"/>
                </a:solidFill>
              </a:rPr>
              <a:t>,</a:t>
            </a:r>
          </a:p>
          <a:p>
            <a:pPr marL="742950" indent="-742950">
              <a:buNone/>
            </a:pPr>
            <a:endParaRPr lang="cs-CZ" sz="3600" b="1" dirty="0" smtClean="0">
              <a:solidFill>
                <a:srgbClr val="00B0F0"/>
              </a:solidFill>
            </a:endParaRPr>
          </a:p>
          <a:p>
            <a:pPr marL="742950" indent="-742950">
              <a:buNone/>
            </a:pPr>
            <a:r>
              <a:rPr lang="cs-CZ" sz="3600" b="1" dirty="0" smtClean="0">
                <a:solidFill>
                  <a:srgbClr val="00B0F0"/>
                </a:solidFill>
              </a:rPr>
              <a:t>        </a:t>
            </a:r>
            <a:r>
              <a:rPr lang="cs-CZ" sz="3600" dirty="0" smtClean="0"/>
              <a:t>které</a:t>
            </a:r>
            <a:r>
              <a:rPr lang="cs-CZ" sz="3600" b="1" dirty="0" smtClean="0">
                <a:solidFill>
                  <a:srgbClr val="00B0F0"/>
                </a:solidFill>
              </a:rPr>
              <a:t> poskytovaly zejména v období normalizace                                  </a:t>
            </a:r>
            <a:r>
              <a:rPr lang="cs-CZ" sz="3600" dirty="0" smtClean="0"/>
              <a:t>písničkářům i</a:t>
            </a:r>
            <a:r>
              <a:rPr lang="cs-CZ" sz="3600" b="1" dirty="0" smtClean="0">
                <a:solidFill>
                  <a:srgbClr val="00B0F0"/>
                </a:solidFill>
              </a:rPr>
              <a:t> </a:t>
            </a:r>
            <a:r>
              <a:rPr lang="cs-CZ" sz="3600" dirty="0" smtClean="0"/>
              <a:t>posluchačům</a:t>
            </a:r>
          </a:p>
          <a:p>
            <a:pPr marL="742950" indent="-742950">
              <a:buNone/>
            </a:pPr>
            <a:r>
              <a:rPr lang="cs-CZ" sz="3600" b="1" dirty="0" smtClean="0">
                <a:solidFill>
                  <a:srgbClr val="00B0F0"/>
                </a:solidFill>
              </a:rPr>
              <a:t>  </a:t>
            </a:r>
          </a:p>
          <a:p>
            <a:pPr marL="742950" indent="-742950">
              <a:buNone/>
            </a:pPr>
            <a:r>
              <a:rPr lang="cs-CZ" b="1" dirty="0" smtClean="0">
                <a:solidFill>
                  <a:srgbClr val="00B0F0"/>
                </a:solidFill>
              </a:rPr>
              <a:t>         </a:t>
            </a:r>
            <a:r>
              <a:rPr lang="cs-CZ" sz="4000" b="1" dirty="0" smtClean="0">
                <a:solidFill>
                  <a:srgbClr val="00B0F0"/>
                </a:solidFill>
              </a:rPr>
              <a:t>prostor pro svobodné vyjádření</a:t>
            </a:r>
            <a:endParaRPr lang="cs-CZ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4900" b="1" dirty="0" smtClean="0"/>
              <a:t>Karel Kryl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/1944–1994/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51520" y="1628800"/>
            <a:ext cx="41044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/>
              <a:t> autor  protestsongů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od r. 1969 žil v Mnichově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pracoval v rozhlase</a:t>
            </a:r>
            <a:br>
              <a:rPr lang="cs-CZ" sz="2800" dirty="0" smtClean="0"/>
            </a:br>
            <a:r>
              <a:rPr lang="cs-CZ" sz="2800" dirty="0" smtClean="0"/>
              <a:t>   Svobodná Evropa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435044" y="38143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Obr. č. 1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14264" y="4005064"/>
            <a:ext cx="8424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70C0"/>
                </a:solidFill>
              </a:rPr>
              <a:t>Jeho texty vyjadřující nesouhlas s okupací, touhu               po svobodě národa a odpor vůči politice komunistické strany a jejím představitelům se staly morální posilou   lidí žijících v Československu a toužících po životě           ve svobodné zemi.</a:t>
            </a:r>
            <a:endParaRPr lang="cs-CZ" sz="2800" dirty="0">
              <a:solidFill>
                <a:srgbClr val="0070C0"/>
              </a:solidFill>
            </a:endParaRPr>
          </a:p>
        </p:txBody>
      </p:sp>
      <p:pic>
        <p:nvPicPr>
          <p:cNvPr id="9" name="Picture 2" descr="C:\Documents and Settings\locadmin\Plocha\kry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6732" y="476672"/>
            <a:ext cx="3960440" cy="33147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2283</TotalTime>
  <Words>536</Words>
  <Application>Microsoft Office PowerPoint</Application>
  <PresentationFormat>Předvádění na obrazovce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Prezentace aplikace PowerPoint</vt:lpstr>
      <vt:lpstr>Prezentace aplikace PowerPoint</vt:lpstr>
      <vt:lpstr>Tvorba písničkářů</vt:lpstr>
      <vt:lpstr>Prezentace aplikace PowerPoint</vt:lpstr>
      <vt:lpstr>Prezentace aplikace PowerPoint</vt:lpstr>
      <vt:lpstr>Psaním písňových textů pro svá divadelní představení se zabývali</vt:lpstr>
      <vt:lpstr>Prezentace aplikace PowerPoint</vt:lpstr>
      <vt:lpstr>Prezentace aplikace PowerPoint</vt:lpstr>
      <vt:lpstr>Karel Kryl /1944–1994/</vt:lpstr>
      <vt:lpstr>Prezentace aplikace PowerPoint</vt:lpstr>
      <vt:lpstr>Jaroslav Hutka /1947/</vt:lpstr>
      <vt:lpstr>Další písničkáři</vt:lpstr>
      <vt:lpstr>Zdroje</vt:lpstr>
    </vt:vector>
  </TitlesOfParts>
  <Company>SPS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písničkářů</dc:title>
  <dc:creator>ruzickova</dc:creator>
  <cp:lastModifiedBy>Ondřej Havrda</cp:lastModifiedBy>
  <cp:revision>86</cp:revision>
  <dcterms:created xsi:type="dcterms:W3CDTF">2013-02-09T20:02:20Z</dcterms:created>
  <dcterms:modified xsi:type="dcterms:W3CDTF">2013-02-20T11:08:46Z</dcterms:modified>
</cp:coreProperties>
</file>