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595" autoAdjust="0"/>
  </p:normalViewPr>
  <p:slideViewPr>
    <p:cSldViewPr>
      <p:cViewPr varScale="1">
        <p:scale>
          <a:sx n="70" d="100"/>
          <a:sy n="70" d="100"/>
        </p:scale>
        <p:origin x="-13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415E-A5C9-4211-B946-A90B5617C610}" type="datetimeFigureOut">
              <a:rPr lang="cs-CZ" smtClean="0"/>
              <a:pPr/>
              <a:t>13.2.2013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51B8-B707-4AE7-9F11-06F6166243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415E-A5C9-4211-B946-A90B5617C610}" type="datetimeFigureOut">
              <a:rPr lang="cs-CZ" smtClean="0"/>
              <a:pPr/>
              <a:t>13.2.2013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51B8-B707-4AE7-9F11-06F6166243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415E-A5C9-4211-B946-A90B5617C610}" type="datetimeFigureOut">
              <a:rPr lang="cs-CZ" smtClean="0"/>
              <a:pPr/>
              <a:t>13.2.2013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51B8-B707-4AE7-9F11-06F6166243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415E-A5C9-4211-B946-A90B5617C610}" type="datetimeFigureOut">
              <a:rPr lang="cs-CZ" smtClean="0"/>
              <a:pPr/>
              <a:t>13.2.2013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51B8-B707-4AE7-9F11-06F6166243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415E-A5C9-4211-B946-A90B5617C610}" type="datetimeFigureOut">
              <a:rPr lang="cs-CZ" smtClean="0"/>
              <a:pPr/>
              <a:t>13.2.2013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51B8-B707-4AE7-9F11-06F6166243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415E-A5C9-4211-B946-A90B5617C610}" type="datetimeFigureOut">
              <a:rPr lang="cs-CZ" smtClean="0"/>
              <a:pPr/>
              <a:t>13.2.2013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51B8-B707-4AE7-9F11-06F6166243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415E-A5C9-4211-B946-A90B5617C610}" type="datetimeFigureOut">
              <a:rPr lang="cs-CZ" smtClean="0"/>
              <a:pPr/>
              <a:t>13.2.2013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51B8-B707-4AE7-9F11-06F6166243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415E-A5C9-4211-B946-A90B5617C610}" type="datetimeFigureOut">
              <a:rPr lang="cs-CZ" smtClean="0"/>
              <a:pPr/>
              <a:t>13.2.2013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51B8-B707-4AE7-9F11-06F6166243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415E-A5C9-4211-B946-A90B5617C610}" type="datetimeFigureOut">
              <a:rPr lang="cs-CZ" smtClean="0"/>
              <a:pPr/>
              <a:t>13.2.2013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51B8-B707-4AE7-9F11-06F6166243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415E-A5C9-4211-B946-A90B5617C610}" type="datetimeFigureOut">
              <a:rPr lang="cs-CZ" smtClean="0"/>
              <a:pPr/>
              <a:t>13.2.2013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51B8-B707-4AE7-9F11-06F6166243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415E-A5C9-4211-B946-A90B5617C610}" type="datetimeFigureOut">
              <a:rPr lang="cs-CZ" smtClean="0"/>
              <a:pPr/>
              <a:t>13.2.2013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51B8-B707-4AE7-9F11-06F6166243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C415E-A5C9-4211-B946-A90B5617C610}" type="datetimeFigureOut">
              <a:rPr lang="cs-CZ" smtClean="0"/>
              <a:pPr/>
              <a:t>13.2.2013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951B8-B707-4AE7-9F11-06F61662434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trekl.cz/i_hrabe.htm" TargetMode="External"/><Relationship Id="rId2" Type="http://schemas.openxmlformats.org/officeDocument/2006/relationships/hyperlink" Target="http://kultura.idnes.cz/trinacty-svazek-holanovych-spisu-prinasi-preklady-sedmi-romantiku-11q-/literatura.aspx?c=A110119_170010_literatura_o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dw-Tz255GFg" TargetMode="External"/><Relationship Id="rId5" Type="http://schemas.openxmlformats.org/officeDocument/2006/relationships/hyperlink" Target="http://nezapomente.cz/view/vizualni_a_konkretni_poezie" TargetMode="External"/><Relationship Id="rId4" Type="http://schemas.openxmlformats.org/officeDocument/2006/relationships/hyperlink" Target="http://www.monumenttotransformation.org/atlas-transformace/html/c/cas/2-bylo-je-bude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youtube.com/watch?v=dw-Tz255GF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442" y="0"/>
            <a:ext cx="8349117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dnadpis 2"/>
          <p:cNvSpPr txBox="1">
            <a:spLocks/>
          </p:cNvSpPr>
          <p:nvPr/>
        </p:nvSpPr>
        <p:spPr>
          <a:xfrm>
            <a:off x="1371600" y="4725144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Střední průmyslová škola, Mladá Boleslav, Havlíčkova 456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CZ.1.07/1.5.00/34.0861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MODERNIZACE VÝUKY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85800" y="2693988"/>
            <a:ext cx="7772400" cy="1470025"/>
          </a:xfrm>
          <a:prstGeom prst="rect">
            <a:avLst/>
          </a:prstGeom>
        </p:spPr>
        <p:txBody>
          <a:bodyPr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7600" b="1" dirty="0" smtClean="0">
                <a:latin typeface="+mj-lt"/>
                <a:ea typeface="+mj-ea"/>
                <a:cs typeface="+mj-cs"/>
              </a:rPr>
              <a:t>Změny v poezii v 60. letech</a:t>
            </a:r>
            <a: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Mgr. Ludmila Růžičková</a:t>
            </a:r>
            <a:r>
              <a:rPr kumimoji="0" lang="cs-CZ" sz="5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5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1287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19256" cy="521744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další ukázky z tvorby</a:t>
            </a:r>
            <a:r>
              <a:rPr lang="cs-CZ" sz="3600" dirty="0" smtClean="0"/>
              <a:t> 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    </a:t>
            </a:r>
          </a:p>
          <a:p>
            <a:pPr>
              <a:buNone/>
            </a:pPr>
            <a:r>
              <a:rPr lang="cs-CZ" dirty="0" smtClean="0"/>
              <a:t>	str.    134      sobectví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     	                hádka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	</a:t>
            </a:r>
            <a:r>
              <a:rPr lang="cs-CZ" dirty="0"/>
              <a:t> </a:t>
            </a:r>
            <a:r>
              <a:rPr lang="cs-CZ" dirty="0" smtClean="0"/>
              <a:t>     láska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635896" y="980728"/>
            <a:ext cx="41044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Bohumily </a:t>
            </a:r>
            <a:r>
              <a:rPr lang="cs-CZ" sz="2800" dirty="0" err="1" smtClean="0"/>
              <a:t>Grögerové</a:t>
            </a:r>
            <a:r>
              <a:rPr lang="cs-CZ" sz="2800" dirty="0" smtClean="0"/>
              <a:t>          a Josefa </a:t>
            </a:r>
            <a:r>
              <a:rPr lang="cs-CZ" sz="2800" dirty="0" err="1" smtClean="0"/>
              <a:t>Hiršala</a:t>
            </a:r>
            <a:endParaRPr lang="cs-CZ" sz="2800" dirty="0" smtClean="0"/>
          </a:p>
          <a:p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l"/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900" dirty="0" smtClean="0"/>
              <a:t>SOCHROVÁ, M. </a:t>
            </a:r>
            <a:r>
              <a:rPr lang="cs-CZ" sz="1900" i="1" dirty="0" smtClean="0"/>
              <a:t>ČÍTANKA IV. k Literatuře v kostce</a:t>
            </a:r>
            <a:r>
              <a:rPr lang="cs-CZ" sz="1900" dirty="0" smtClean="0"/>
              <a:t> 1. dotisk 1. </a:t>
            </a:r>
            <a:r>
              <a:rPr lang="cs-CZ" sz="1900" dirty="0" err="1" smtClean="0"/>
              <a:t>vyd</a:t>
            </a:r>
            <a:r>
              <a:rPr lang="cs-CZ" sz="1900" dirty="0" smtClean="0"/>
              <a:t>. Praha: FRAGMENT, 2007.  ISBN 978-80-253-0361-0.</a:t>
            </a:r>
          </a:p>
          <a:p>
            <a:pPr>
              <a:buNone/>
            </a:pPr>
            <a:r>
              <a:rPr lang="cs-CZ" sz="1900" dirty="0" smtClean="0"/>
              <a:t>SOCHROVÁ, M. </a:t>
            </a:r>
            <a:r>
              <a:rPr lang="cs-CZ" sz="1900" i="1" dirty="0" smtClean="0"/>
              <a:t>KOMPLETNÍ PŘEHLED české a světové LITERATURY</a:t>
            </a:r>
            <a:r>
              <a:rPr lang="cs-CZ" sz="1900" dirty="0" smtClean="0"/>
              <a:t> 1. vyd. Havlíčkův Brod: FRAGMENT, 2007. ISBN 978-80-253-0311-5.</a:t>
            </a:r>
          </a:p>
          <a:p>
            <a:pPr>
              <a:buNone/>
            </a:pPr>
            <a:r>
              <a:rPr lang="cs-CZ" sz="1900" dirty="0" smtClean="0"/>
              <a:t>Obr.č.1: </a:t>
            </a:r>
            <a:r>
              <a:rPr lang="cs-CZ" sz="1900" i="1" dirty="0" smtClean="0"/>
              <a:t>iDNES.cz</a:t>
            </a:r>
            <a:r>
              <a:rPr lang="cs-CZ" sz="1900" dirty="0" smtClean="0"/>
              <a:t> [online][vid.9.2.2013]. Dostupné z: </a:t>
            </a:r>
            <a:r>
              <a:rPr lang="cs-CZ" sz="1900" dirty="0" smtClean="0">
                <a:hlinkClick r:id="rId2"/>
              </a:rPr>
              <a:t>http://kultura.idnes.cz/trinacty-svazek-holanovych-spisu-prinasi-preklady-sedmi-romantiku-11q-/literatura.aspx?c=A110119_170010_literatura_ob</a:t>
            </a:r>
            <a:endParaRPr lang="cs-CZ" sz="1900" dirty="0" smtClean="0"/>
          </a:p>
          <a:p>
            <a:pPr>
              <a:buNone/>
            </a:pPr>
            <a:r>
              <a:rPr lang="cs-CZ" sz="1900" dirty="0" smtClean="0"/>
              <a:t>Obr.č.2: </a:t>
            </a:r>
            <a:r>
              <a:rPr lang="cs-CZ" sz="1900" i="1" dirty="0" smtClean="0"/>
              <a:t>rottekl.cz: </a:t>
            </a:r>
            <a:r>
              <a:rPr lang="cs-CZ" sz="1900" dirty="0" smtClean="0"/>
              <a:t>[online] [vid.2.9.2013]. Dostupné z:</a:t>
            </a:r>
            <a:r>
              <a:rPr lang="cs-CZ" sz="1900" dirty="0"/>
              <a:t> </a:t>
            </a:r>
            <a:r>
              <a:rPr lang="cs-CZ" sz="1900" dirty="0" smtClean="0">
                <a:hlinkClick r:id="rId3"/>
              </a:rPr>
              <a:t>http://www.rotrekl.cz/i_hrabe.htm</a:t>
            </a:r>
            <a:endParaRPr lang="cs-CZ" sz="1900" dirty="0" smtClean="0"/>
          </a:p>
          <a:p>
            <a:pPr>
              <a:buNone/>
            </a:pPr>
            <a:r>
              <a:rPr lang="cs-CZ" sz="1900" dirty="0" smtClean="0"/>
              <a:t>Obr.č.3</a:t>
            </a:r>
            <a:r>
              <a:rPr lang="cs-CZ" sz="1900" dirty="0"/>
              <a:t>: </a:t>
            </a:r>
            <a:r>
              <a:rPr lang="cs-CZ" sz="1900" i="1" dirty="0"/>
              <a:t>Atlas Transformace</a:t>
            </a:r>
            <a:r>
              <a:rPr lang="cs-CZ" sz="1900" i="1" dirty="0" smtClean="0"/>
              <a:t>: </a:t>
            </a:r>
            <a:r>
              <a:rPr lang="cs-CZ" sz="1900" dirty="0"/>
              <a:t>[online] [vid.2.9.2013]. Dostupné </a:t>
            </a:r>
            <a:r>
              <a:rPr lang="cs-CZ" sz="1900" dirty="0" smtClean="0"/>
              <a:t>z: </a:t>
            </a:r>
            <a:br>
              <a:rPr lang="cs-CZ" sz="1900" dirty="0" smtClean="0"/>
            </a:br>
            <a:r>
              <a:rPr lang="cs-CZ" sz="1900" dirty="0" smtClean="0">
                <a:hlinkClick r:id="rId4"/>
              </a:rPr>
              <a:t>http://www.monumenttotransformation.org/atlas-transformace/html/c/cas/2-bylo-je-bude.html</a:t>
            </a:r>
            <a:endParaRPr lang="cs-CZ" sz="1900" dirty="0" smtClean="0"/>
          </a:p>
          <a:p>
            <a:pPr>
              <a:buNone/>
            </a:pPr>
            <a:r>
              <a:rPr lang="cs-CZ" sz="1900" dirty="0" smtClean="0"/>
              <a:t>Obr.č.4: </a:t>
            </a:r>
            <a:r>
              <a:rPr lang="cs-CZ" sz="1900" i="1" dirty="0" smtClean="0"/>
              <a:t>nezapomente.cz: </a:t>
            </a:r>
            <a:r>
              <a:rPr lang="cs-CZ" sz="1900" dirty="0"/>
              <a:t>[online] [vid.2.9.2013]. Dostupné z: </a:t>
            </a:r>
            <a:r>
              <a:rPr lang="cs-CZ" sz="1900" dirty="0" smtClean="0">
                <a:hlinkClick r:id="rId5"/>
              </a:rPr>
              <a:t>http</a:t>
            </a:r>
            <a:r>
              <a:rPr lang="cs-CZ" sz="1900" dirty="0" smtClean="0">
                <a:hlinkClick r:id="rId5"/>
              </a:rPr>
              <a:t>://nezapomente.cz/view/vizualni_a_konkretni_poezie</a:t>
            </a:r>
            <a:endParaRPr lang="cs-CZ" sz="1900" dirty="0" smtClean="0"/>
          </a:p>
          <a:p>
            <a:pPr marL="0" indent="0">
              <a:buNone/>
            </a:pPr>
            <a:r>
              <a:rPr lang="cs-CZ" sz="1900" dirty="0" smtClean="0"/>
              <a:t>Vid.č.1: </a:t>
            </a:r>
            <a:r>
              <a:rPr lang="cs-CZ" sz="1900" i="1" dirty="0" smtClean="0"/>
              <a:t>youtube.com: </a:t>
            </a:r>
            <a:r>
              <a:rPr lang="cs-CZ" sz="1900" dirty="0" smtClean="0"/>
              <a:t>[</a:t>
            </a:r>
            <a:r>
              <a:rPr lang="cs-CZ" sz="1900" dirty="0"/>
              <a:t>online] [vid.2.9.2013]. </a:t>
            </a:r>
            <a:r>
              <a:rPr lang="cs-CZ" sz="1900" dirty="0" smtClean="0"/>
              <a:t>Dostupné z:     </a:t>
            </a:r>
            <a:br>
              <a:rPr lang="cs-CZ" sz="1900" dirty="0" smtClean="0"/>
            </a:br>
            <a:r>
              <a:rPr lang="cs-CZ" sz="1900" dirty="0" smtClean="0"/>
              <a:t>      </a:t>
            </a:r>
            <a:r>
              <a:rPr lang="cs-CZ" sz="1900" dirty="0" smtClean="0">
                <a:hlinkClick r:id="rId6"/>
              </a:rPr>
              <a:t>http</a:t>
            </a:r>
            <a:r>
              <a:rPr lang="cs-CZ" sz="1900" dirty="0">
                <a:hlinkClick r:id="rId6"/>
              </a:rPr>
              <a:t>://</a:t>
            </a:r>
            <a:r>
              <a:rPr lang="cs-CZ" sz="1900" dirty="0" smtClean="0">
                <a:hlinkClick r:id="rId6"/>
              </a:rPr>
              <a:t>www.youtube.com/watch?v=dw-Tz255GFg</a:t>
            </a:r>
            <a:endParaRPr lang="cs-CZ" sz="1900" dirty="0" smtClean="0"/>
          </a:p>
          <a:p>
            <a:pPr marL="0" indent="0">
              <a:buNone/>
            </a:pPr>
            <a:endParaRPr lang="cs-CZ" sz="19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/>
          </p:cNvSpPr>
          <p:nvPr/>
        </p:nvSpPr>
        <p:spPr>
          <a:xfrm>
            <a:off x="467544" y="908720"/>
            <a:ext cx="8424936" cy="51845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Anotace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Předmět: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český jazyk a literatura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Ročník: 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IV. ročník SŠ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Tematický celek: 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Poezie a divadlo po druhé 				           světové válce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Klíčová slova: </a:t>
            </a:r>
            <a:r>
              <a:rPr kumimoji="0" lang="cs-CZ" sz="32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experimentální poezie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Forma: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výklad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Datum vytvoření: </a:t>
            </a:r>
            <a:r>
              <a:rPr lang="cs-CZ" sz="3200" i="1" noProof="0" dirty="0"/>
              <a:t>9</a:t>
            </a:r>
            <a:r>
              <a:rPr lang="cs-CZ" sz="3200" i="1" dirty="0" smtClean="0"/>
              <a:t>.2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.2013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727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800" b="1" dirty="0" smtClean="0"/>
              <a:t>Změny v poezii v 60. letech</a:t>
            </a:r>
            <a:endParaRPr lang="cs-CZ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36145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	V 60. letech dochází k </a:t>
            </a:r>
            <a:r>
              <a:rPr lang="cs-CZ" b="1" dirty="0" smtClean="0"/>
              <a:t>uvolnění politického napětí</a:t>
            </a:r>
            <a:r>
              <a:rPr lang="cs-CZ" dirty="0" smtClean="0"/>
              <a:t>, které se odráží také v literární tvorbě: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a)  své básně smějí vydávat někteří dříve         	zakázaní autoři,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b)  objevují se noví autoři a nový přístup              	k literatuře: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 - </a:t>
            </a:r>
            <a:r>
              <a:rPr lang="cs-CZ" dirty="0" smtClean="0">
                <a:solidFill>
                  <a:srgbClr val="0070C0"/>
                </a:solidFill>
              </a:rPr>
              <a:t>spojení básnického slova a hudby </a:t>
            </a:r>
            <a:r>
              <a:rPr lang="cs-CZ" dirty="0" smtClean="0"/>
              <a:t>(obliba 	   			   písňových textů)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       - </a:t>
            </a:r>
            <a:r>
              <a:rPr lang="cs-CZ" dirty="0" smtClean="0">
                <a:solidFill>
                  <a:srgbClr val="0070C0"/>
                </a:solidFill>
              </a:rPr>
              <a:t>důraz na grafickou podobu textu </a:t>
            </a:r>
            <a:r>
              <a:rPr lang="cs-CZ" dirty="0" smtClean="0"/>
              <a:t>	  		                                  (experimentální poezie)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b="1" dirty="0" smtClean="0"/>
              <a:t>Vladimír Holan</a:t>
            </a:r>
            <a:br>
              <a:rPr lang="cs-CZ" b="1" dirty="0" smtClean="0"/>
            </a:br>
            <a:r>
              <a:rPr lang="cs-C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/1905-1980/</a:t>
            </a:r>
            <a:endParaRPr lang="cs-CZ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5362" name="Picture 2" descr="C:\Documents and Settings\locadmin\Plocha\Hola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60649"/>
            <a:ext cx="3857343" cy="4285936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467544" y="1556792"/>
            <a:ext cx="46085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 </a:t>
            </a:r>
            <a:r>
              <a:rPr lang="cs-CZ" sz="2800" dirty="0"/>
              <a:t>vydává starší i nové </a:t>
            </a:r>
            <a:r>
              <a:rPr lang="cs-CZ" sz="2800" dirty="0" smtClean="0"/>
              <a:t>básně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největší </a:t>
            </a:r>
            <a:r>
              <a:rPr lang="cs-CZ" sz="2800" dirty="0"/>
              <a:t>pozornost vzbudila</a:t>
            </a:r>
            <a:endParaRPr lang="cs-CZ" sz="2800" dirty="0" smtClean="0"/>
          </a:p>
          <a:p>
            <a:endParaRPr lang="cs-CZ" sz="2800" dirty="0"/>
          </a:p>
          <a:p>
            <a:r>
              <a:rPr lang="cs-CZ" sz="3200" b="1" dirty="0" smtClean="0"/>
              <a:t>Noc s Hamletem </a:t>
            </a:r>
            <a:r>
              <a:rPr lang="cs-CZ" sz="2800" dirty="0" smtClean="0"/>
              <a:t>/1964/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/>
              <a:t> </a:t>
            </a:r>
            <a:r>
              <a:rPr lang="cs-CZ" sz="2800" dirty="0" smtClean="0"/>
              <a:t> volný verš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/>
              <a:t> </a:t>
            </a:r>
            <a:r>
              <a:rPr lang="cs-CZ" sz="2800" dirty="0" smtClean="0"/>
              <a:t> otázka smyslu lidského       života</a:t>
            </a:r>
            <a:r>
              <a:rPr lang="cs-CZ" dirty="0" smtClean="0"/>
              <a:t>  </a:t>
            </a:r>
            <a:r>
              <a:rPr lang="cs-CZ" sz="2800" dirty="0" smtClean="0"/>
              <a:t>(hamletovské téma)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536" y="4869160"/>
            <a:ext cx="84249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Holanova poezie výrazně ovlivnila tzv. </a:t>
            </a:r>
            <a:r>
              <a:rPr lang="cs-CZ" sz="2800" b="1" dirty="0" smtClean="0"/>
              <a:t>beatnickou generaci</a:t>
            </a:r>
            <a:r>
              <a:rPr lang="cs-CZ" sz="2400" dirty="0" smtClean="0"/>
              <a:t>,  autory narozené za války nebo těsně po ní, kteří se pokoušejí         o vlastní básnický jazyk, navazují na surrealismus a zpochybňují životní jistoty 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7524328" y="458112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   Obr. č. 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Václav Hrabě  </a:t>
            </a:r>
            <a:r>
              <a:rPr lang="cs-CZ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/1940-1965/</a:t>
            </a:r>
            <a:endParaRPr lang="cs-CZ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6387" name="Picture 3" descr="C:\Documents and Settings\locadmin\Plocha\f_hrabe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188640"/>
            <a:ext cx="2474181" cy="6192688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395536" y="1268760"/>
            <a:ext cx="597666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 básník a hudebník 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/>
              <a:t> </a:t>
            </a:r>
            <a:r>
              <a:rPr lang="cs-CZ" sz="2800" dirty="0" smtClean="0"/>
              <a:t>vliv </a:t>
            </a:r>
            <a:r>
              <a:rPr lang="cs-CZ" sz="2800" dirty="0" err="1" smtClean="0"/>
              <a:t>beatníků</a:t>
            </a:r>
            <a:r>
              <a:rPr lang="cs-CZ" sz="2800" dirty="0" smtClean="0"/>
              <a:t> a jazzu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jeho poezie je otevřená, upřímná,</a:t>
            </a:r>
            <a:br>
              <a:rPr lang="cs-CZ" sz="2800" dirty="0" smtClean="0"/>
            </a:br>
            <a:r>
              <a:rPr lang="cs-CZ" sz="2800" dirty="0" smtClean="0"/>
              <a:t>  odráží životní styl mládeže 60. let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/>
              <a:t> </a:t>
            </a:r>
            <a:r>
              <a:rPr lang="cs-CZ" sz="2800" dirty="0" smtClean="0"/>
              <a:t>nazývá věci pravými jmény,</a:t>
            </a:r>
          </a:p>
          <a:p>
            <a:r>
              <a:rPr lang="cs-CZ" sz="2800" dirty="0"/>
              <a:t> </a:t>
            </a:r>
            <a:r>
              <a:rPr lang="cs-CZ" sz="2800" dirty="0" smtClean="0"/>
              <a:t>  projevuje odpor vůči konformismu</a:t>
            </a:r>
          </a:p>
          <a:p>
            <a:r>
              <a:rPr lang="cs-CZ" sz="2800" dirty="0"/>
              <a:t> </a:t>
            </a:r>
            <a:r>
              <a:rPr lang="cs-CZ" sz="2800" dirty="0" smtClean="0"/>
              <a:t>  a pokrytectví</a:t>
            </a:r>
          </a:p>
          <a:p>
            <a:r>
              <a:rPr lang="cs-CZ" sz="2800" b="1" dirty="0" smtClean="0"/>
              <a:t>sbírky   Blues v modré a bílé</a:t>
            </a:r>
          </a:p>
          <a:p>
            <a:r>
              <a:rPr lang="cs-CZ" sz="2800" b="1" dirty="0" smtClean="0"/>
              <a:t>	   Blues pro bláznivou holku</a:t>
            </a:r>
          </a:p>
          <a:p>
            <a:endParaRPr lang="cs-CZ" sz="2800" b="1" dirty="0" smtClean="0"/>
          </a:p>
          <a:p>
            <a:r>
              <a:rPr lang="cs-CZ" sz="2800" dirty="0" smtClean="0"/>
              <a:t>ukázky</a:t>
            </a:r>
            <a:r>
              <a:rPr lang="cs-CZ" sz="2400" b="1" dirty="0" smtClean="0"/>
              <a:t>        </a:t>
            </a:r>
            <a:r>
              <a:rPr lang="cs-CZ" sz="2400" dirty="0" smtClean="0"/>
              <a:t>str. 129    </a:t>
            </a:r>
            <a:r>
              <a:rPr lang="cs-CZ" sz="2400" dirty="0" err="1" smtClean="0"/>
              <a:t>b</a:t>
            </a:r>
            <a:r>
              <a:rPr lang="cs-CZ" sz="2400" dirty="0" smtClean="0"/>
              <a:t>. Citová výchova</a:t>
            </a:r>
            <a:r>
              <a:rPr lang="cs-CZ" sz="2800" dirty="0" smtClean="0"/>
              <a:t>  </a:t>
            </a:r>
            <a:r>
              <a:rPr lang="cs-CZ" sz="2800" b="1" dirty="0" smtClean="0"/>
              <a:t>    </a:t>
            </a:r>
          </a:p>
          <a:p>
            <a:r>
              <a:rPr lang="cs-CZ" sz="2800" dirty="0" smtClean="0"/>
              <a:t>  </a:t>
            </a:r>
            <a:r>
              <a:rPr lang="cs-CZ" sz="2800" dirty="0" err="1" smtClean="0"/>
              <a:t>b</a:t>
            </a:r>
            <a:r>
              <a:rPr lang="cs-CZ" sz="2800" dirty="0" smtClean="0"/>
              <a:t>. </a:t>
            </a:r>
            <a:r>
              <a:rPr lang="cs-CZ" sz="2800" dirty="0" smtClean="0">
                <a:solidFill>
                  <a:srgbClr val="0070C0"/>
                </a:solidFill>
              </a:rPr>
              <a:t>Variace na renesanční téma     			     </a:t>
            </a:r>
            <a:r>
              <a:rPr lang="cs-CZ" sz="2400" i="1" dirty="0" smtClean="0"/>
              <a:t>zhudebnil </a:t>
            </a:r>
            <a:r>
              <a:rPr lang="cs-CZ" sz="2400" i="1" dirty="0" err="1" smtClean="0"/>
              <a:t>Vl</a:t>
            </a:r>
            <a:r>
              <a:rPr lang="cs-CZ" sz="2400" i="1" dirty="0" smtClean="0"/>
              <a:t>. </a:t>
            </a:r>
            <a:r>
              <a:rPr lang="cs-CZ" sz="2400" i="1" dirty="0" err="1" smtClean="0"/>
              <a:t>Mišík</a:t>
            </a:r>
            <a:r>
              <a:rPr lang="cs-CZ" sz="2400" i="1" dirty="0" smtClean="0"/>
              <a:t>     	</a:t>
            </a:r>
          </a:p>
          <a:p>
            <a:endParaRPr lang="cs-CZ" sz="2400" i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7740352" y="63813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Obr. č.2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Experimentální poezie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cs-CZ" dirty="0" smtClean="0"/>
              <a:t>autoři si </a:t>
            </a:r>
            <a:r>
              <a:rPr lang="cs-CZ" b="1" dirty="0" smtClean="0">
                <a:solidFill>
                  <a:srgbClr val="C00000"/>
                </a:solidFill>
              </a:rPr>
              <a:t>pohrávají se slovy </a:t>
            </a:r>
            <a:r>
              <a:rPr lang="cs-CZ" dirty="0" smtClean="0"/>
              <a:t>(navazují na 						    poetismus)</a:t>
            </a:r>
          </a:p>
          <a:p>
            <a:r>
              <a:rPr lang="cs-CZ" dirty="0" smtClean="0"/>
              <a:t>kladou důraz na </a:t>
            </a:r>
            <a:r>
              <a:rPr lang="cs-CZ" b="1" dirty="0" smtClean="0">
                <a:solidFill>
                  <a:srgbClr val="C00000"/>
                </a:solidFill>
              </a:rPr>
              <a:t>grafickou podobu básně</a:t>
            </a:r>
          </a:p>
          <a:p>
            <a:pPr>
              <a:buNone/>
            </a:pPr>
            <a:r>
              <a:rPr lang="cs-CZ" dirty="0" smtClean="0"/>
              <a:t>    (snaží se o sblížení poezie s výtvarným     uměním a hudbou)</a:t>
            </a:r>
          </a:p>
          <a:p>
            <a:pPr>
              <a:buNone/>
            </a:pPr>
            <a:r>
              <a:rPr lang="cs-CZ" dirty="0" smtClean="0"/>
              <a:t>Představitelé        Josef </a:t>
            </a:r>
            <a:r>
              <a:rPr lang="cs-CZ" b="1" dirty="0" err="1" smtClean="0"/>
              <a:t>Hiršal</a:t>
            </a:r>
            <a:endParaRPr lang="cs-CZ" b="1" dirty="0" smtClean="0"/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Bohumila </a:t>
            </a:r>
            <a:r>
              <a:rPr lang="cs-CZ" b="1" dirty="0" err="1" smtClean="0"/>
              <a:t>Grögerová</a:t>
            </a:r>
            <a:endParaRPr lang="cs-CZ" b="1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254043" y="6303675"/>
            <a:ext cx="2776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prstClr val="black"/>
                </a:solidFill>
              </a:rPr>
              <a:t> 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3600" dirty="0" smtClean="0"/>
              <a:t>ukázky ze společné sbírky  </a:t>
            </a:r>
            <a:r>
              <a:rPr lang="cs-CZ" sz="3600" b="1" dirty="0" smtClean="0"/>
              <a:t>JOB-BOJ  </a:t>
            </a:r>
            <a:r>
              <a:rPr lang="cs-CZ" sz="3600" dirty="0" smtClean="0"/>
              <a:t>/1968/                                        					 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600" dirty="0"/>
          </a:p>
        </p:txBody>
      </p:sp>
      <p:pic>
        <p:nvPicPr>
          <p:cNvPr id="17410" name="Picture 2" descr="C:\Documents and Settings\locadmin\Plocha\ca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836712"/>
            <a:ext cx="2699926" cy="6043012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5148064" y="1484784"/>
            <a:ext cx="367240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Bohumily </a:t>
            </a:r>
            <a:r>
              <a:rPr lang="cs-CZ" sz="3200" dirty="0" err="1" smtClean="0"/>
              <a:t>Grögerové</a:t>
            </a:r>
            <a:r>
              <a:rPr lang="cs-CZ" sz="3200" dirty="0" smtClean="0"/>
              <a:t> a Josefa </a:t>
            </a:r>
            <a:r>
              <a:rPr lang="cs-CZ" sz="3200" dirty="0" err="1" smtClean="0"/>
              <a:t>Hiršala</a:t>
            </a:r>
            <a:endParaRPr lang="cs-CZ" sz="3200" dirty="0" smtClean="0"/>
          </a:p>
          <a:p>
            <a:endParaRPr lang="cs-CZ" sz="3200" dirty="0"/>
          </a:p>
          <a:p>
            <a:endParaRPr lang="cs-CZ" sz="3200" dirty="0" smtClean="0"/>
          </a:p>
          <a:p>
            <a:endParaRPr lang="cs-CZ" sz="3200" dirty="0"/>
          </a:p>
          <a:p>
            <a:endParaRPr lang="cs-CZ" sz="3200" dirty="0" smtClean="0"/>
          </a:p>
          <a:p>
            <a:endParaRPr lang="cs-CZ" sz="3200" dirty="0" smtClean="0"/>
          </a:p>
          <a:p>
            <a:endParaRPr lang="cs-CZ" sz="3200" dirty="0"/>
          </a:p>
          <a:p>
            <a:r>
              <a:rPr lang="cs-CZ" sz="2000" dirty="0" smtClean="0"/>
              <a:t>(v období normalizace vycházely básně v samizdatu</a:t>
            </a:r>
            <a:r>
              <a:rPr lang="cs-CZ" sz="2800" dirty="0" smtClean="0"/>
              <a:t>)</a:t>
            </a:r>
            <a:endParaRPr lang="cs-CZ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0" y="6453336"/>
            <a:ext cx="1115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č. 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78098"/>
          </a:xfrm>
        </p:spPr>
        <p:txBody>
          <a:bodyPr>
            <a:normAutofit/>
          </a:bodyPr>
          <a:lstStyle/>
          <a:p>
            <a:r>
              <a:rPr lang="cs-CZ" sz="3600" dirty="0" smtClean="0"/>
              <a:t> Přesýpací hodiny I, II</a:t>
            </a:r>
            <a:endParaRPr lang="cs-CZ" sz="3600" dirty="0"/>
          </a:p>
        </p:txBody>
      </p:sp>
      <p:pic>
        <p:nvPicPr>
          <p:cNvPr id="18436" name="Picture 4" descr="C:\Documents and Settings\locadmin\Plocha\kazdodennos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010919"/>
            <a:ext cx="8784977" cy="5658441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7740352" y="6525344"/>
            <a:ext cx="1403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Obr. č. 4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299</Words>
  <Application>Microsoft Office PowerPoint</Application>
  <PresentationFormat>Předvádění na obrazovce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Prezentace aplikace PowerPoint</vt:lpstr>
      <vt:lpstr>Prezentace aplikace PowerPoint</vt:lpstr>
      <vt:lpstr>Změny v poezii v 60. letech</vt:lpstr>
      <vt:lpstr>Prezentace aplikace PowerPoint</vt:lpstr>
      <vt:lpstr>Vladimír Holan /1905-1980/</vt:lpstr>
      <vt:lpstr>Václav Hrabě  /1940-1965/</vt:lpstr>
      <vt:lpstr>Experimentální poezie</vt:lpstr>
      <vt:lpstr>ukázky ze společné sbírky  JOB-BOJ  /1968/                                               </vt:lpstr>
      <vt:lpstr> Přesýpací hodiny I, II</vt:lpstr>
      <vt:lpstr>Prezentace aplikace PowerPoint</vt:lpstr>
      <vt:lpstr>Zdroje</vt:lpstr>
    </vt:vector>
  </TitlesOfParts>
  <Company>SPS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Změny v poezii v 60. letech</dc:title>
  <dc:creator>ruzickova</dc:creator>
  <cp:lastModifiedBy>Ondřej Havrda</cp:lastModifiedBy>
  <cp:revision>42</cp:revision>
  <dcterms:created xsi:type="dcterms:W3CDTF">2013-02-09T15:27:00Z</dcterms:created>
  <dcterms:modified xsi:type="dcterms:W3CDTF">2013-02-13T12:40:09Z</dcterms:modified>
</cp:coreProperties>
</file>