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60" r:id="rId5"/>
    <p:sldId id="270" r:id="rId6"/>
    <p:sldId id="262" r:id="rId7"/>
    <p:sldId id="261" r:id="rId8"/>
    <p:sldId id="265" r:id="rId9"/>
    <p:sldId id="266" r:id="rId10"/>
    <p:sldId id="271" r:id="rId11"/>
    <p:sldId id="267" r:id="rId12"/>
    <p:sldId id="269" r:id="rId13"/>
    <p:sldId id="268" r:id="rId14"/>
    <p:sldId id="27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0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5AE-9406-4F55-BCD3-94B586EB16CB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7B15-DC49-4A2A-985C-139BDB666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5AE-9406-4F55-BCD3-94B586EB16CB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7B15-DC49-4A2A-985C-139BDB666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5AE-9406-4F55-BCD3-94B586EB16CB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7B15-DC49-4A2A-985C-139BDB666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5AE-9406-4F55-BCD3-94B586EB16CB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7B15-DC49-4A2A-985C-139BDB666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5AE-9406-4F55-BCD3-94B586EB16CB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7B15-DC49-4A2A-985C-139BDB666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5AE-9406-4F55-BCD3-94B586EB16CB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7B15-DC49-4A2A-985C-139BDB666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5AE-9406-4F55-BCD3-94B586EB16CB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7B15-DC49-4A2A-985C-139BDB666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5AE-9406-4F55-BCD3-94B586EB16CB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7B15-DC49-4A2A-985C-139BDB666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5AE-9406-4F55-BCD3-94B586EB16CB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7B15-DC49-4A2A-985C-139BDB666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5AE-9406-4F55-BCD3-94B586EB16CB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7B15-DC49-4A2A-985C-139BDB666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5AE-9406-4F55-BCD3-94B586EB16CB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7B15-DC49-4A2A-985C-139BDB666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825AE-9406-4F55-BCD3-94B586EB16CB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67B15-DC49-4A2A-985C-139BDB666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kkJ_uIVi_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AkkJ_uIVi_8" TargetMode="External"/><Relationship Id="rId3" Type="http://schemas.openxmlformats.org/officeDocument/2006/relationships/hyperlink" Target="http://e-kultura.cz/wp-content/uploads/2011/09/kaja-siktanc.jpg" TargetMode="External"/><Relationship Id="rId7" Type="http://schemas.openxmlformats.org/officeDocument/2006/relationships/hyperlink" Target="http://www.teepek.cz/skaut-fun/kulturni/1899-jan-skacel/" TargetMode="External"/><Relationship Id="rId2" Type="http://schemas.openxmlformats.org/officeDocument/2006/relationships/hyperlink" Target="http://www.slovnikceskeliteratury.cz/showContent.jsp?docId=13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asne.webzdarma.cz/images/zavada_mikulasek.jpg" TargetMode="External"/><Relationship Id="rId5" Type="http://schemas.openxmlformats.org/officeDocument/2006/relationships/hyperlink" Target="http://www.slovnikceskeliteratury.cz/showContent.jsp?docId=107" TargetMode="External"/><Relationship Id="rId4" Type="http://schemas.openxmlformats.org/officeDocument/2006/relationships/hyperlink" Target="http://www.cesky-jazyk.cz/zivotopisy/miroslav-holub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ovnikceskeliteratury.czhttp/www.slovnikceskeliteratury.cz/imagePage.jsp?docid=107&amp;id=467" TargetMode="External"/><Relationship Id="rId2" Type="http://schemas.openxmlformats.org/officeDocument/2006/relationships/hyperlink" Target="http://www.slovnikceskeliteratury.cz/imagePage.jsp?docid=107&amp;id=47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442" y="0"/>
            <a:ext cx="834911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dnadpis 2"/>
          <p:cNvSpPr txBox="1">
            <a:spLocks/>
          </p:cNvSpPr>
          <p:nvPr/>
        </p:nvSpPr>
        <p:spPr>
          <a:xfrm>
            <a:off x="1371600" y="4725144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Střední průmyslová škola, Mladá Boleslav, Havlíčkova 456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CZ.1.07/1.5.00/34.0861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MODERNIZACE VÝUKY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7600" b="1" noProof="0" dirty="0" smtClean="0">
                <a:latin typeface="+mj-lt"/>
                <a:ea typeface="+mj-ea"/>
                <a:cs typeface="+mj-cs"/>
              </a:rPr>
              <a:t>Nové literární skupiny    II.</a:t>
            </a: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Mgr. Ludmila Růžičková</a:t>
            </a:r>
            <a:r>
              <a:rPr kumimoji="0" lang="cs-CZ" sz="5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5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algn="l"/>
            <a:r>
              <a:rPr lang="cs-CZ" sz="3600" dirty="0" smtClean="0"/>
              <a:t>básnické sbírky</a:t>
            </a:r>
            <a:r>
              <a:rPr lang="cs-CZ" dirty="0" smtClean="0"/>
              <a:t>   Oldřicha Mikuláška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76672"/>
            <a:ext cx="8820472" cy="6381328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Ortely a milosti</a:t>
            </a:r>
            <a:r>
              <a:rPr lang="cs-CZ" dirty="0" smtClean="0"/>
              <a:t> </a:t>
            </a:r>
            <a:r>
              <a:rPr lang="cs-CZ" sz="2800" dirty="0" smtClean="0"/>
              <a:t>/1958/ analýza životních zkušeností, vyzdvihuje lásku k životu, odmítá lhostejnost a mrtvolný klid</a:t>
            </a:r>
          </a:p>
          <a:p>
            <a:r>
              <a:rPr lang="cs-CZ" b="1" dirty="0" smtClean="0"/>
              <a:t>Svlékání hadů, To královské   </a:t>
            </a:r>
            <a:r>
              <a:rPr lang="cs-CZ" sz="2800" b="1" dirty="0" smtClean="0"/>
              <a:t>  </a:t>
            </a:r>
            <a:r>
              <a:rPr lang="cs-CZ" sz="2800" dirty="0" smtClean="0"/>
              <a:t>výzva k aktivitě,             k odpovědnosti za sebe i za lidstvo, apel na charakter člověka, varování před pohodlností</a:t>
            </a:r>
          </a:p>
          <a:p>
            <a:r>
              <a:rPr lang="cs-CZ" b="1" dirty="0" smtClean="0"/>
              <a:t>Šokovaná </a:t>
            </a:r>
            <a:r>
              <a:rPr lang="cs-CZ" sz="2800" b="1" dirty="0" smtClean="0"/>
              <a:t>růže    </a:t>
            </a:r>
            <a:r>
              <a:rPr lang="cs-CZ" sz="2800" dirty="0" smtClean="0"/>
              <a:t>vznikla po okupaci r. 1968</a:t>
            </a:r>
          </a:p>
          <a:p>
            <a:pPr>
              <a:buNone/>
            </a:pPr>
            <a:r>
              <a:rPr lang="cs-CZ" sz="2800" dirty="0" smtClean="0"/>
              <a:t>     rozhořčený nesouhlas, vzdor, odhodlání bojovat              za svobodu                 </a:t>
            </a:r>
          </a:p>
          <a:p>
            <a:pPr>
              <a:buNone/>
            </a:pPr>
            <a:r>
              <a:rPr lang="cs-CZ" sz="2800" dirty="0" smtClean="0"/>
              <a:t>			        /ukázka          </a:t>
            </a:r>
            <a:r>
              <a:rPr lang="cs-CZ" dirty="0" err="1" smtClean="0"/>
              <a:t>b</a:t>
            </a:r>
            <a:r>
              <a:rPr lang="cs-CZ" dirty="0" smtClean="0"/>
              <a:t>.  </a:t>
            </a:r>
            <a:r>
              <a:rPr lang="cs-CZ" b="1" dirty="0" smtClean="0"/>
              <a:t>Tehdy         </a:t>
            </a:r>
            <a:r>
              <a:rPr lang="cs-CZ" sz="2800" dirty="0" smtClean="0"/>
              <a:t>str. 124/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/>
          <a:lstStyle/>
          <a:p>
            <a:pPr algn="l"/>
            <a:r>
              <a:rPr lang="cs-CZ" b="1" dirty="0" smtClean="0"/>
              <a:t>   Jan Skácel    </a:t>
            </a:r>
            <a:r>
              <a:rPr lang="cs-CZ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/1922-1989/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1800" y="1412776"/>
            <a:ext cx="6192688" cy="2736304"/>
          </a:xfrm>
        </p:spPr>
        <p:txBody>
          <a:bodyPr>
            <a:normAutofit/>
          </a:bodyPr>
          <a:lstStyle/>
          <a:p>
            <a:r>
              <a:rPr lang="cs-CZ" dirty="0" smtClean="0"/>
              <a:t>významný moravský básník (inspirace Moravou)</a:t>
            </a:r>
          </a:p>
          <a:p>
            <a:r>
              <a:rPr lang="cs-CZ" dirty="0" smtClean="0"/>
              <a:t>navazuje na Halase a </a:t>
            </a:r>
            <a:r>
              <a:rPr lang="cs-CZ" dirty="0" err="1" smtClean="0"/>
              <a:t>Kainara</a:t>
            </a:r>
            <a:endParaRPr lang="cs-CZ" dirty="0" smtClean="0"/>
          </a:p>
          <a:p>
            <a:r>
              <a:rPr lang="cs-CZ" dirty="0" smtClean="0"/>
              <a:t>v letech 1963-69 řídí lit. měsíčník </a:t>
            </a:r>
            <a:r>
              <a:rPr lang="cs-CZ" b="1" dirty="0" smtClean="0"/>
              <a:t>Host do domu</a:t>
            </a:r>
          </a:p>
          <a:p>
            <a:endParaRPr lang="cs-CZ" b="1" dirty="0" smtClean="0"/>
          </a:p>
        </p:txBody>
      </p:sp>
      <p:pic>
        <p:nvPicPr>
          <p:cNvPr id="2050" name="Picture 2" descr="C:\Documents and Settings\locadmin\Plocha\skác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92696"/>
            <a:ext cx="2376264" cy="2376264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251520" y="306896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</a:t>
            </a:r>
            <a:r>
              <a:rPr lang="cs-CZ" dirty="0" smtClean="0"/>
              <a:t>. </a:t>
            </a:r>
            <a:r>
              <a:rPr lang="cs-CZ" dirty="0"/>
              <a:t>6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4581128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po sovětské invazi přichází o práci a možnost              publikovat (básně vycházejí v samizdatu a v exilu)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od 80. let smí publikovat jen některé básně 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/>
              <a:t>Tvorba Jana Skácela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7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lyrické, dojemné verše plné lidskosti</a:t>
            </a:r>
          </a:p>
          <a:p>
            <a:r>
              <a:rPr lang="cs-CZ" sz="2800" dirty="0" smtClean="0"/>
              <a:t>básník pokory a ticha</a:t>
            </a:r>
          </a:p>
          <a:p>
            <a:r>
              <a:rPr lang="cs-CZ" sz="2800" dirty="0" smtClean="0"/>
              <a:t>inspirace přírodou, folklorem</a:t>
            </a:r>
          </a:p>
          <a:p>
            <a:r>
              <a:rPr lang="cs-CZ" sz="2800" dirty="0" smtClean="0"/>
              <a:t>cit pro jazyk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dirty="0" err="1" smtClean="0"/>
              <a:t>bás</a:t>
            </a:r>
            <a:r>
              <a:rPr lang="cs-CZ" dirty="0" smtClean="0"/>
              <a:t>. sb. </a:t>
            </a:r>
            <a:r>
              <a:rPr lang="cs-CZ" b="1" dirty="0" smtClean="0"/>
              <a:t>Kolik příležitostí má růže                   	    	    Hodina mezi psem a vlkem        	  	    </a:t>
            </a:r>
            <a:r>
              <a:rPr lang="cs-CZ" b="1" dirty="0" err="1" smtClean="0"/>
              <a:t>Smuténka</a:t>
            </a:r>
            <a:r>
              <a:rPr lang="cs-CZ" b="1" dirty="0" smtClean="0"/>
              <a:t>, Metličky, Chyba broskví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dirty="0" smtClean="0"/>
              <a:t>ukázka   </a:t>
            </a:r>
            <a:r>
              <a:rPr lang="cs-CZ" dirty="0" err="1" smtClean="0"/>
              <a:t>b</a:t>
            </a:r>
            <a:r>
              <a:rPr lang="cs-CZ" dirty="0" smtClean="0"/>
              <a:t>. </a:t>
            </a:r>
            <a:r>
              <a:rPr lang="cs-CZ" b="1" dirty="0" smtClean="0"/>
              <a:t>Modlitba za vodu     </a:t>
            </a:r>
            <a:r>
              <a:rPr lang="cs-CZ" dirty="0" smtClean="0"/>
              <a:t>/</a:t>
            </a:r>
            <a:r>
              <a:rPr lang="cs-CZ" dirty="0" smtClean="0">
                <a:hlinkClick r:id="rId2"/>
              </a:rPr>
              <a:t>Hradišťan</a:t>
            </a:r>
            <a:r>
              <a:rPr lang="cs-CZ" dirty="0" smtClean="0"/>
              <a:t>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Obr.č.1: </a:t>
            </a:r>
            <a:r>
              <a:rPr lang="cs-CZ" i="1" dirty="0"/>
              <a:t>Slovník české literatury</a:t>
            </a:r>
            <a:r>
              <a:rPr lang="cs-CZ" i="1" dirty="0" smtClean="0"/>
              <a:t>: </a:t>
            </a:r>
            <a:r>
              <a:rPr lang="cs-CZ" dirty="0" smtClean="0"/>
              <a:t>[online][vid.2.2.2013]. </a:t>
            </a:r>
            <a:r>
              <a:rPr lang="cs-CZ" dirty="0"/>
              <a:t>Dostupné z: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www.slovnikceskeliteratury.cz/showContent.jsp?docId=132</a:t>
            </a:r>
            <a:endParaRPr lang="cs-CZ" dirty="0" smtClean="0"/>
          </a:p>
          <a:p>
            <a:r>
              <a:rPr lang="cs-CZ" dirty="0" smtClean="0"/>
              <a:t>Obr</a:t>
            </a:r>
            <a:r>
              <a:rPr lang="cs-CZ" dirty="0" smtClean="0"/>
              <a:t>. č. </a:t>
            </a:r>
            <a:r>
              <a:rPr lang="cs-CZ" dirty="0" smtClean="0"/>
              <a:t>2: </a:t>
            </a:r>
            <a:r>
              <a:rPr lang="cs-CZ" i="1" dirty="0" smtClean="0"/>
              <a:t>e-kultura.cz</a:t>
            </a:r>
            <a:r>
              <a:rPr lang="cs-CZ" i="1" dirty="0"/>
              <a:t>:</a:t>
            </a:r>
            <a:r>
              <a:rPr lang="cs-CZ" dirty="0"/>
              <a:t> [online][vid.2.2.2013]. Dostupné z: </a:t>
            </a:r>
            <a:r>
              <a:rPr lang="cs-CZ" dirty="0" smtClean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e-kultura.cz/wp-content/uploads/2011/09/kaja-siktanc.jpg</a:t>
            </a:r>
            <a:endParaRPr lang="cs-CZ" dirty="0" smtClean="0"/>
          </a:p>
          <a:p>
            <a:r>
              <a:rPr lang="cs-CZ" dirty="0" err="1" smtClean="0"/>
              <a:t>Obr.č</a:t>
            </a:r>
            <a:r>
              <a:rPr lang="cs-CZ" dirty="0" smtClean="0"/>
              <a:t>. </a:t>
            </a:r>
            <a:r>
              <a:rPr lang="cs-CZ" dirty="0"/>
              <a:t>3: </a:t>
            </a:r>
            <a:r>
              <a:rPr lang="cs-CZ" i="1" dirty="0"/>
              <a:t>Studentský underground</a:t>
            </a:r>
            <a:r>
              <a:rPr lang="cs-CZ" i="1" dirty="0" smtClean="0"/>
              <a:t>:</a:t>
            </a:r>
            <a:r>
              <a:rPr lang="cs-CZ" dirty="0" smtClean="0"/>
              <a:t> [</a:t>
            </a:r>
            <a:r>
              <a:rPr lang="cs-CZ" dirty="0"/>
              <a:t>online][vid.2.2.2013]. Dostupné z: 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www.cesky-jazyk.cz/zivotopisy/miroslav-holub.html</a:t>
            </a:r>
            <a:endParaRPr lang="cs-CZ" dirty="0" smtClean="0"/>
          </a:p>
          <a:p>
            <a:r>
              <a:rPr lang="cs-CZ" dirty="0" err="1" smtClean="0"/>
              <a:t>Obr.č</a:t>
            </a:r>
            <a:r>
              <a:rPr lang="cs-CZ" dirty="0" smtClean="0"/>
              <a:t>. </a:t>
            </a:r>
            <a:r>
              <a:rPr lang="cs-CZ" dirty="0"/>
              <a:t>4: </a:t>
            </a:r>
            <a:r>
              <a:rPr lang="cs-CZ" i="1" dirty="0"/>
              <a:t>Slovník české literatury</a:t>
            </a:r>
            <a:r>
              <a:rPr lang="cs-CZ" i="1" dirty="0" smtClean="0"/>
              <a:t>: </a:t>
            </a:r>
            <a:r>
              <a:rPr lang="cs-CZ" dirty="0"/>
              <a:t>[online][vid.2.2.2013]. Dostupné z: </a:t>
            </a:r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www.slovnikceskeliteratury.cz/showContent.jsp?docId=107</a:t>
            </a:r>
            <a:endParaRPr lang="cs-CZ" dirty="0" smtClean="0"/>
          </a:p>
          <a:p>
            <a:r>
              <a:rPr lang="cs-CZ" dirty="0" err="1"/>
              <a:t>Obr.č</a:t>
            </a:r>
            <a:r>
              <a:rPr lang="cs-CZ" dirty="0"/>
              <a:t>. </a:t>
            </a:r>
            <a:r>
              <a:rPr lang="cs-CZ" dirty="0" smtClean="0"/>
              <a:t>5: </a:t>
            </a:r>
            <a:r>
              <a:rPr lang="cs-CZ" i="1" dirty="0" smtClean="0"/>
              <a:t>basne.webzdarma.cz: </a:t>
            </a:r>
            <a:r>
              <a:rPr lang="cs-CZ" dirty="0" smtClean="0"/>
              <a:t>[</a:t>
            </a:r>
            <a:r>
              <a:rPr lang="cs-CZ" dirty="0"/>
              <a:t>online</a:t>
            </a:r>
            <a:r>
              <a:rPr lang="cs-CZ" dirty="0" smtClean="0"/>
              <a:t>] 26.2.2008 [vid.2.2.2013</a:t>
            </a:r>
            <a:r>
              <a:rPr lang="cs-CZ" dirty="0"/>
              <a:t>]. Dostupné z: </a:t>
            </a:r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basne.webzdarma.cz/images/zavada_mikulasek.jpg</a:t>
            </a:r>
            <a:endParaRPr lang="cs-CZ" dirty="0" smtClean="0"/>
          </a:p>
          <a:p>
            <a:r>
              <a:rPr lang="cs-CZ" dirty="0" err="1"/>
              <a:t>Obr.č</a:t>
            </a:r>
            <a:r>
              <a:rPr lang="cs-CZ" dirty="0"/>
              <a:t>. 6: </a:t>
            </a:r>
            <a:r>
              <a:rPr lang="cs-CZ" i="1" dirty="0" err="1"/>
              <a:t>Teepek</a:t>
            </a:r>
            <a:r>
              <a:rPr lang="cs-CZ" i="1" dirty="0"/>
              <a:t>: </a:t>
            </a:r>
            <a:r>
              <a:rPr lang="cs-CZ" i="1" dirty="0" smtClean="0"/>
              <a:t> </a:t>
            </a:r>
            <a:r>
              <a:rPr lang="cs-CZ" dirty="0"/>
              <a:t>[online</a:t>
            </a:r>
            <a:r>
              <a:rPr lang="cs-CZ" dirty="0" smtClean="0"/>
              <a:t>][vid.2.2.2013</a:t>
            </a:r>
            <a:r>
              <a:rPr lang="cs-CZ" dirty="0"/>
              <a:t>]. Dostupné z: </a:t>
            </a:r>
            <a:r>
              <a:rPr lang="cs-CZ" dirty="0">
                <a:hlinkClick r:id="rId7"/>
              </a:rPr>
              <a:t>http://www.teepek.cz/skaut-fun/kulturni/1899-jan-skacel</a:t>
            </a:r>
            <a:r>
              <a:rPr lang="cs-CZ" dirty="0" smtClean="0">
                <a:hlinkClick r:id="rId7"/>
              </a:rPr>
              <a:t>/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Vid.č.1: </a:t>
            </a:r>
            <a:r>
              <a:rPr lang="cs-CZ" i="1" dirty="0" smtClean="0"/>
              <a:t>youtube.com:</a:t>
            </a:r>
            <a:r>
              <a:rPr lang="cs-CZ" dirty="0" smtClean="0"/>
              <a:t> [online] [vid. 2.2.2013]. Dostupné z:   </a:t>
            </a:r>
            <a:r>
              <a:rPr lang="cs-CZ" dirty="0">
                <a:hlinkClick r:id="rId8"/>
              </a:rPr>
              <a:t>http://</a:t>
            </a:r>
            <a:r>
              <a:rPr lang="cs-CZ" dirty="0" smtClean="0">
                <a:hlinkClick r:id="rId8"/>
              </a:rPr>
              <a:t>www.youtube.com/watch?v=AkkJ_uIVi_8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www.slovnikceskeliteratury.cz/imagePage.jsp?docid=107&amp;id=470</a:t>
            </a:r>
            <a:r>
              <a:rPr lang="cs-CZ" dirty="0" smtClean="0">
                <a:hlinkClick r:id="rId3"/>
              </a:rPr>
              <a:t/>
            </a:r>
            <a:br>
              <a:rPr lang="cs-CZ" dirty="0" smtClean="0">
                <a:hlinkClick r:id="rId3"/>
              </a:rPr>
            </a:br>
            <a:r>
              <a:rPr lang="cs-CZ" dirty="0" smtClean="0">
                <a:hlinkClick r:id="rId3"/>
              </a:rPr>
              <a:t>http</a:t>
            </a:r>
            <a:r>
              <a:rPr lang="cs-CZ" dirty="0" smtClean="0">
                <a:hlinkClick r:id="rId3"/>
              </a:rPr>
              <a:t>://www.slovnikceskeliteratury.cz/imagePage.jsp?docid=107&amp;id=467</a:t>
            </a:r>
            <a:endParaRPr lang="cs-CZ" dirty="0" smtClean="0"/>
          </a:p>
          <a:p>
            <a:r>
              <a:rPr lang="cs-CZ" dirty="0" smtClean="0"/>
              <a:t>/</a:t>
            </a:r>
            <a:r>
              <a:rPr lang="cs-CZ" dirty="0" err="1" smtClean="0"/>
              <a:t>showContent.jsp</a:t>
            </a:r>
            <a:r>
              <a:rPr lang="cs-CZ" dirty="0" smtClean="0"/>
              <a:t>?</a:t>
            </a:r>
            <a:r>
              <a:rPr lang="cs-CZ" dirty="0" err="1" smtClean="0"/>
              <a:t>docId</a:t>
            </a:r>
            <a:r>
              <a:rPr lang="cs-CZ" dirty="0" smtClean="0"/>
              <a:t>=107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467544" y="908720"/>
            <a:ext cx="8424936" cy="51845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Anotace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Předmět: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český jazyk a literatura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Ročník: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IV. ročník SŠ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Tematický celek: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Poezie a divadlo po druhé 				           světové válce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Klíčová slova: </a:t>
            </a:r>
            <a:r>
              <a:rPr lang="cs-CZ" sz="3200" i="1" dirty="0" smtClean="0"/>
              <a:t>časopis Květen, poezie všedního  			     dne, brněnští autoři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Forma: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výklad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Datum vytvoření: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22. 9. 2012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/>
              <a:t>Nové literární skupiny    II.</a:t>
            </a:r>
            <a:endParaRPr lang="cs-CZ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 smtClean="0"/>
              <a:t>2</a:t>
            </a:r>
            <a:r>
              <a:rPr lang="cs-CZ" dirty="0" smtClean="0"/>
              <a:t>.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BÁSNÍCI KOLEM ČASOPISU KVĚTEN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  autoři píšící tzv. </a:t>
            </a:r>
            <a:r>
              <a:rPr lang="cs-CZ" b="1" dirty="0" smtClean="0"/>
              <a:t>poezii všedního dne</a:t>
            </a:r>
          </a:p>
          <a:p>
            <a:endParaRPr lang="cs-CZ" b="1" dirty="0"/>
          </a:p>
          <a:p>
            <a:pPr>
              <a:buNone/>
            </a:pPr>
            <a:r>
              <a:rPr lang="cs-CZ" b="1" dirty="0" smtClean="0"/>
              <a:t>     Karel </a:t>
            </a:r>
            <a:r>
              <a:rPr lang="cs-CZ" b="1" dirty="0" err="1" smtClean="0"/>
              <a:t>Šiktanc</a:t>
            </a:r>
            <a:endParaRPr lang="cs-CZ" b="1" dirty="0" smtClean="0"/>
          </a:p>
          <a:p>
            <a:pPr>
              <a:buNone/>
            </a:pPr>
            <a:r>
              <a:rPr lang="cs-CZ" b="1" dirty="0"/>
              <a:t> </a:t>
            </a:r>
            <a:r>
              <a:rPr lang="cs-CZ" b="1" dirty="0" smtClean="0"/>
              <a:t>    Jiří Šotola</a:t>
            </a:r>
          </a:p>
          <a:p>
            <a:pPr>
              <a:buNone/>
            </a:pPr>
            <a:r>
              <a:rPr lang="cs-CZ" b="1" dirty="0"/>
              <a:t> </a:t>
            </a:r>
            <a:r>
              <a:rPr lang="cs-CZ" b="1" dirty="0" smtClean="0"/>
              <a:t>    Miroslav Holub</a:t>
            </a:r>
          </a:p>
          <a:p>
            <a:pPr>
              <a:buNone/>
            </a:pPr>
            <a:r>
              <a:rPr lang="cs-CZ" b="1" dirty="0"/>
              <a:t> </a:t>
            </a:r>
            <a:r>
              <a:rPr lang="cs-CZ" b="1" dirty="0" smtClean="0"/>
              <a:t>    Miroslav Florian</a:t>
            </a:r>
            <a:endParaRPr lang="cs-CZ" b="1" dirty="0"/>
          </a:p>
        </p:txBody>
      </p:sp>
      <p:pic>
        <p:nvPicPr>
          <p:cNvPr id="1027" name="Picture 3" descr="C:\Documents and Settings\locadmin\Plocha\květe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564904"/>
            <a:ext cx="2520279" cy="3555252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6876256" y="60932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Karel </a:t>
            </a:r>
            <a:r>
              <a:rPr lang="cs-CZ" dirty="0" err="1" smtClean="0"/>
              <a:t>Šiktanc</a:t>
            </a:r>
            <a:r>
              <a:rPr lang="cs-CZ" dirty="0" smtClean="0"/>
              <a:t>    </a:t>
            </a:r>
            <a:r>
              <a:rPr lang="cs-CZ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/1928/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6192688" cy="15121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 v době normalizace zákaz publikovat</a:t>
            </a:r>
          </a:p>
          <a:p>
            <a:pPr>
              <a:buNone/>
            </a:pPr>
            <a:r>
              <a:rPr lang="cs-CZ" dirty="0" smtClean="0"/>
              <a:t> typické znaky jeho poezie:  hutnost    	veršů, téma lidské důstojnosti</a:t>
            </a:r>
          </a:p>
          <a:p>
            <a:endParaRPr lang="cs-CZ" dirty="0"/>
          </a:p>
        </p:txBody>
      </p:sp>
      <p:pic>
        <p:nvPicPr>
          <p:cNvPr id="4" name="Picture 2" descr="C:\Documents and Settings\locadmin\Plocha\kaja-siktan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88640"/>
            <a:ext cx="2409056" cy="3601539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323528" y="3212975"/>
            <a:ext cx="849694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bás</a:t>
            </a:r>
            <a:r>
              <a:rPr lang="cs-CZ" sz="2800" dirty="0" smtClean="0"/>
              <a:t>. sb. </a:t>
            </a:r>
            <a:r>
              <a:rPr lang="cs-CZ" sz="2800" b="1" dirty="0" smtClean="0"/>
              <a:t>Zaříkávání živých</a:t>
            </a:r>
          </a:p>
          <a:p>
            <a:r>
              <a:rPr lang="cs-CZ" sz="2800" b="1" dirty="0" smtClean="0"/>
              <a:t>	     </a:t>
            </a:r>
            <a:r>
              <a:rPr lang="cs-CZ" sz="2800" dirty="0" smtClean="0"/>
              <a:t>téma lidského osudu</a:t>
            </a:r>
          </a:p>
          <a:p>
            <a:r>
              <a:rPr lang="cs-CZ" sz="2800" dirty="0" err="1" smtClean="0"/>
              <a:t>b</a:t>
            </a:r>
            <a:r>
              <a:rPr lang="cs-CZ" sz="2800" dirty="0" smtClean="0"/>
              <a:t>. skladba   </a:t>
            </a:r>
            <a:r>
              <a:rPr lang="cs-CZ" sz="2800" b="1" dirty="0" smtClean="0"/>
              <a:t>Adam a Eva </a:t>
            </a:r>
          </a:p>
          <a:p>
            <a:r>
              <a:rPr lang="cs-CZ" sz="2800" dirty="0" err="1" smtClean="0"/>
              <a:t>bás</a:t>
            </a:r>
            <a:r>
              <a:rPr lang="cs-CZ" sz="2800" dirty="0" smtClean="0"/>
              <a:t>. sb. </a:t>
            </a:r>
            <a:r>
              <a:rPr lang="cs-CZ" sz="2800" b="1" dirty="0" smtClean="0"/>
              <a:t>Český orloj </a:t>
            </a:r>
            <a:r>
              <a:rPr lang="cs-CZ" sz="2800" dirty="0" smtClean="0"/>
              <a:t>/vyšlo v samizdatu/ - obrazy 	  	         	   krajiny i českých dějin, orloj jako symbol 	 	     	   cyklického běhu života</a:t>
            </a:r>
          </a:p>
          <a:p>
            <a:r>
              <a:rPr lang="cs-CZ" sz="2800" dirty="0" smtClean="0"/>
              <a:t>                                                       /ukázky        str.  115-119/</a:t>
            </a:r>
          </a:p>
          <a:p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668344" y="37890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Obr. č. 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Jiří Šotola   </a:t>
            </a:r>
            <a:r>
              <a:rPr lang="cs-CZ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/1924-1989/</a:t>
            </a:r>
            <a:endParaRPr lang="cs-CZ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básník, prozaik, dramatik (herec, režisér)</a:t>
            </a:r>
          </a:p>
          <a:p>
            <a:r>
              <a:rPr lang="cs-CZ" dirty="0" smtClean="0"/>
              <a:t>v 70. letech zákaz publikovat</a:t>
            </a:r>
          </a:p>
          <a:p>
            <a:r>
              <a:rPr lang="cs-CZ" dirty="0" smtClean="0"/>
              <a:t>typický jazyk (krátké věty, úsečné vyjadřování, 		        ironie)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bás</a:t>
            </a:r>
            <a:r>
              <a:rPr lang="cs-CZ" dirty="0" smtClean="0"/>
              <a:t>. sb.  </a:t>
            </a:r>
            <a:r>
              <a:rPr lang="cs-CZ" b="1" dirty="0" smtClean="0"/>
              <a:t>Náhrobní kámen, Svět náš vezdejší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dirty="0" smtClean="0"/>
              <a:t>romány  </a:t>
            </a:r>
            <a:r>
              <a:rPr lang="cs-CZ" b="1" dirty="0" smtClean="0"/>
              <a:t>Tovaryšstvo Ježíšovo, Kuře na rožni</a:t>
            </a:r>
          </a:p>
          <a:p>
            <a:pPr>
              <a:buNone/>
            </a:pPr>
            <a:r>
              <a:rPr lang="cs-CZ" dirty="0" smtClean="0"/>
              <a:t>dramata  </a:t>
            </a:r>
            <a:r>
              <a:rPr lang="cs-CZ" b="1" dirty="0" smtClean="0"/>
              <a:t>Možná je na střeše kůň   				      Cesta Karla IV. do Francie a zpět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/>
          <a:lstStyle/>
          <a:p>
            <a:pPr algn="l"/>
            <a:r>
              <a:rPr lang="cs-CZ" b="1" dirty="0" smtClean="0"/>
              <a:t>Miroslav Holub  </a:t>
            </a:r>
            <a:r>
              <a:rPr lang="cs-CZ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/1923-1998/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2514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l</a:t>
            </a:r>
            <a:r>
              <a:rPr lang="cs-CZ" dirty="0" smtClean="0"/>
              <a:t>ékař, imunolog</a:t>
            </a:r>
          </a:p>
          <a:p>
            <a:r>
              <a:rPr lang="cs-CZ" dirty="0"/>
              <a:t>s</a:t>
            </a:r>
            <a:r>
              <a:rPr lang="cs-CZ" dirty="0" smtClean="0"/>
              <a:t>naha o spojení umění a vědy</a:t>
            </a:r>
          </a:p>
          <a:p>
            <a:r>
              <a:rPr lang="cs-CZ" dirty="0"/>
              <a:t>u</a:t>
            </a:r>
            <a:r>
              <a:rPr lang="cs-CZ" dirty="0" smtClean="0"/>
              <a:t>žívání termínů z oblasti medicíny v básních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dirty="0" err="1" smtClean="0"/>
              <a:t>bás</a:t>
            </a:r>
            <a:r>
              <a:rPr lang="cs-CZ" dirty="0" smtClean="0"/>
              <a:t>. sbírky </a:t>
            </a:r>
            <a:r>
              <a:rPr lang="cs-CZ" b="1" dirty="0" smtClean="0"/>
              <a:t>Denní služba</a:t>
            </a:r>
          </a:p>
          <a:p>
            <a:pPr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Achilles a želva</a:t>
            </a:r>
          </a:p>
          <a:p>
            <a:pPr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Slabikář</a:t>
            </a:r>
          </a:p>
          <a:p>
            <a:pPr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Kam teče krev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dirty="0" smtClean="0"/>
              <a:t>    /ukázka    </a:t>
            </a:r>
            <a:r>
              <a:rPr lang="cs-CZ" dirty="0" err="1" smtClean="0"/>
              <a:t>b</a:t>
            </a:r>
            <a:r>
              <a:rPr lang="cs-CZ" dirty="0" smtClean="0"/>
              <a:t>. </a:t>
            </a:r>
            <a:r>
              <a:rPr lang="cs-CZ" b="1" dirty="0" smtClean="0"/>
              <a:t>Patologie         </a:t>
            </a:r>
            <a:r>
              <a:rPr lang="cs-CZ" dirty="0" smtClean="0"/>
              <a:t>str.  120/</a:t>
            </a:r>
            <a:endParaRPr lang="cs-CZ" dirty="0"/>
          </a:p>
        </p:txBody>
      </p:sp>
      <p:pic>
        <p:nvPicPr>
          <p:cNvPr id="1026" name="Picture 2" descr="C:\Documents and Settings\locadmin\Plocha\Miroslav_Holub_3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04664"/>
            <a:ext cx="1857375" cy="1905000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7308304" y="22768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Obr. č. 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dirty="0" smtClean="0"/>
              <a:t>3</a:t>
            </a:r>
            <a:r>
              <a:rPr lang="cs-CZ" dirty="0" smtClean="0"/>
              <a:t>.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BRNĚNŠTÍ AUTOŘI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družení kolem časopisu </a:t>
            </a:r>
            <a:r>
              <a:rPr lang="cs-CZ" b="1" dirty="0" smtClean="0"/>
              <a:t>Host do domu</a:t>
            </a:r>
          </a:p>
          <a:p>
            <a:r>
              <a:rPr lang="cs-CZ" dirty="0" smtClean="0"/>
              <a:t>navazují na </a:t>
            </a:r>
            <a:r>
              <a:rPr lang="cs-CZ" dirty="0" err="1" smtClean="0"/>
              <a:t>halasovskou</a:t>
            </a:r>
            <a:r>
              <a:rPr lang="cs-CZ" dirty="0" smtClean="0"/>
              <a:t> linii poezie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76672"/>
            <a:ext cx="2255912" cy="3428987"/>
          </a:xfr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840" y="3429000"/>
            <a:ext cx="2274160" cy="324036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492896"/>
            <a:ext cx="2359904" cy="324596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429000"/>
            <a:ext cx="2339909" cy="3245964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033068" y="634900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</a:t>
            </a:r>
            <a:r>
              <a:rPr lang="cs-CZ" dirty="0" smtClean="0"/>
              <a:t>. 4 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4464496" cy="1714202"/>
          </a:xfrm>
        </p:spPr>
        <p:txBody>
          <a:bodyPr>
            <a:normAutofit/>
          </a:bodyPr>
          <a:lstStyle/>
          <a:p>
            <a:r>
              <a:rPr lang="cs-CZ" b="1" dirty="0" smtClean="0"/>
              <a:t>Oldřich Mikulášek</a:t>
            </a:r>
            <a:br>
              <a:rPr lang="cs-CZ" b="1" dirty="0" smtClean="0"/>
            </a:br>
            <a:r>
              <a:rPr lang="cs-CZ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/1910-1985/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Users\havrda\Pictures\mikuláše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764704"/>
            <a:ext cx="3019425" cy="483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1988840"/>
            <a:ext cx="47525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dramatické pojetí světa</a:t>
            </a:r>
          </a:p>
          <a:p>
            <a:r>
              <a:rPr lang="cs-CZ" sz="2800" dirty="0" smtClean="0"/>
              <a:t>   a života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jednoznačnost veršů, využití </a:t>
            </a:r>
          </a:p>
          <a:p>
            <a:r>
              <a:rPr lang="cs-CZ" sz="2800" dirty="0" smtClean="0"/>
              <a:t>   kontrastů </a:t>
            </a:r>
          </a:p>
          <a:p>
            <a:r>
              <a:rPr lang="cs-CZ" sz="2800" dirty="0" smtClean="0"/>
              <a:t>   (</a:t>
            </a:r>
            <a:r>
              <a:rPr lang="cs-CZ" sz="2800" dirty="0" err="1" smtClean="0"/>
              <a:t>halasovský</a:t>
            </a:r>
            <a:r>
              <a:rPr lang="cs-CZ" sz="2800" dirty="0" smtClean="0"/>
              <a:t> styl)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téma domova (Morava), lásky</a:t>
            </a:r>
          </a:p>
          <a:p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v 70. letech publikuje</a:t>
            </a:r>
          </a:p>
          <a:p>
            <a:r>
              <a:rPr lang="cs-CZ" sz="2800" dirty="0" smtClean="0"/>
              <a:t>   v samizdatu</a:t>
            </a:r>
          </a:p>
          <a:p>
            <a:pPr>
              <a:buFont typeface="Arial" pitchFamily="34" charset="0"/>
              <a:buChar char="•"/>
            </a:pPr>
            <a:endParaRPr lang="cs-CZ" sz="2800" dirty="0" smtClean="0"/>
          </a:p>
        </p:txBody>
      </p:sp>
      <p:sp>
        <p:nvSpPr>
          <p:cNvPr id="8" name="TextovéPole 7"/>
          <p:cNvSpPr txBox="1"/>
          <p:nvPr/>
        </p:nvSpPr>
        <p:spPr>
          <a:xfrm>
            <a:off x="7524328" y="56612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</a:t>
            </a:r>
            <a:r>
              <a:rPr lang="cs-CZ" dirty="0" smtClean="0"/>
              <a:t>. 5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536</Words>
  <Application>Microsoft Office PowerPoint</Application>
  <PresentationFormat>Předvádění na obrazovce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Prezentace aplikace PowerPoint</vt:lpstr>
      <vt:lpstr>Prezentace aplikace PowerPoint</vt:lpstr>
      <vt:lpstr>Nové literární skupiny    II.</vt:lpstr>
      <vt:lpstr>2. BÁSNÍCI KOLEM ČASOPISU KVĚTEN</vt:lpstr>
      <vt:lpstr>Karel Šiktanc    /1928/</vt:lpstr>
      <vt:lpstr>Jiří Šotola   /1924-1989/</vt:lpstr>
      <vt:lpstr>Miroslav Holub  /1923-1998/</vt:lpstr>
      <vt:lpstr>3. BRNĚNŠTÍ AUTOŘI</vt:lpstr>
      <vt:lpstr>Oldřich Mikulášek /1910-1985/</vt:lpstr>
      <vt:lpstr>básnické sbírky   Oldřicha Mikuláška</vt:lpstr>
      <vt:lpstr>   Jan Skácel    /1922-1989/</vt:lpstr>
      <vt:lpstr>Tvorba Jana Skácela</vt:lpstr>
      <vt:lpstr>Zdroje</vt:lpstr>
      <vt:lpstr>Prezentace aplikace PowerPoint</vt:lpstr>
    </vt:vector>
  </TitlesOfParts>
  <Company>SPS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ruzickova</dc:creator>
  <cp:lastModifiedBy>Ondřej Havrda</cp:lastModifiedBy>
  <cp:revision>69</cp:revision>
  <dcterms:created xsi:type="dcterms:W3CDTF">2013-02-05T11:42:45Z</dcterms:created>
  <dcterms:modified xsi:type="dcterms:W3CDTF">2013-02-13T12:37:33Z</dcterms:modified>
</cp:coreProperties>
</file>