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44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5C02-4659-4A38-8BA6-EA31E9E037CB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2C8-53E4-4C4B-8DE2-F8FA172AE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5C02-4659-4A38-8BA6-EA31E9E037CB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2C8-53E4-4C4B-8DE2-F8FA172AE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5C02-4659-4A38-8BA6-EA31E9E037CB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2C8-53E4-4C4B-8DE2-F8FA172AE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5C02-4659-4A38-8BA6-EA31E9E037CB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2C8-53E4-4C4B-8DE2-F8FA172AE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5C02-4659-4A38-8BA6-EA31E9E037CB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2C8-53E4-4C4B-8DE2-F8FA172AE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5C02-4659-4A38-8BA6-EA31E9E037CB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2C8-53E4-4C4B-8DE2-F8FA172AE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5C02-4659-4A38-8BA6-EA31E9E037CB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2C8-53E4-4C4B-8DE2-F8FA172AE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5C02-4659-4A38-8BA6-EA31E9E037CB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2C8-53E4-4C4B-8DE2-F8FA172AE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5C02-4659-4A38-8BA6-EA31E9E037CB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2C8-53E4-4C4B-8DE2-F8FA172AE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5C02-4659-4A38-8BA6-EA31E9E037CB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2C8-53E4-4C4B-8DE2-F8FA172AE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5C02-4659-4A38-8BA6-EA31E9E037CB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12C8-53E4-4C4B-8DE2-F8FA172AE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05C02-4659-4A38-8BA6-EA31E9E037CB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612C8-53E4-4C4B-8DE2-F8FA172AE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7OPO_Xj90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cyklopedie.brna.cz/home-mmb/?acc=profil_osobnosti&amp;load=2440" TargetMode="External"/><Relationship Id="rId2" Type="http://schemas.openxmlformats.org/officeDocument/2006/relationships/hyperlink" Target="http://www.nadacedrak.com/FRONTEND/IMG/PICTURES/image/kolar-portret-sm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ntroch.blog.idnes.cz/c/231069/Vzpominacek-16-listopadu-Josef-Kainar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1371600" y="4725144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Střední průmyslová škola, Mladá Boleslav, Havlíčkova 456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CZ.1.07/1.5.00/34.0861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MODERNIZACE VÝUKY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7600" b="1" noProof="0" dirty="0" smtClean="0">
                <a:latin typeface="+mj-lt"/>
                <a:ea typeface="+mj-ea"/>
                <a:cs typeface="+mj-cs"/>
              </a:rPr>
              <a:t>Nové literární skupiny    I.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Mgr. Ludmila Růžičková</a:t>
            </a:r>
            <a: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ukázky z tvorby Josefa </a:t>
            </a:r>
            <a:r>
              <a:rPr lang="cs-CZ" sz="3200" dirty="0" err="1" smtClean="0"/>
              <a:t>Kainara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r>
              <a:rPr lang="cs-CZ" sz="2800" dirty="0" err="1" smtClean="0"/>
              <a:t>b</a:t>
            </a:r>
            <a:r>
              <a:rPr lang="cs-CZ" sz="2800" dirty="0" smtClean="0"/>
              <a:t>. </a:t>
            </a:r>
            <a:r>
              <a:rPr lang="cs-CZ" sz="2800" b="1" dirty="0" smtClean="0"/>
              <a:t>Stříhali dohola malého chlapečka           </a:t>
            </a:r>
            <a:r>
              <a:rPr lang="cs-CZ" sz="2800" dirty="0" smtClean="0"/>
              <a:t>str. 112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	</a:t>
            </a:r>
            <a:r>
              <a:rPr lang="cs-CZ" sz="2400" dirty="0" smtClean="0"/>
              <a:t>video - </a:t>
            </a:r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youtube.com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watch</a:t>
            </a:r>
            <a:r>
              <a:rPr lang="cs-CZ" sz="2400" dirty="0" smtClean="0">
                <a:hlinkClick r:id="rId2"/>
              </a:rPr>
              <a:t>?v=B7OPO_Xj90M</a:t>
            </a:r>
            <a:endParaRPr lang="cs-CZ" sz="24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err="1" smtClean="0"/>
              <a:t>b</a:t>
            </a:r>
            <a:r>
              <a:rPr lang="cs-CZ" sz="2800" dirty="0" smtClean="0"/>
              <a:t>. </a:t>
            </a:r>
            <a:r>
              <a:rPr lang="cs-CZ" sz="2800" b="1" dirty="0" smtClean="0"/>
              <a:t>Kocourek</a:t>
            </a:r>
            <a:r>
              <a:rPr lang="cs-CZ" sz="2800" dirty="0" smtClean="0"/>
              <a:t>           str. 113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Zdroje</a:t>
            </a:r>
          </a:p>
          <a:p>
            <a:pPr>
              <a:buNone/>
            </a:pPr>
            <a:r>
              <a:rPr lang="cs-CZ" sz="2200" dirty="0" smtClean="0"/>
              <a:t>SOCHROVÁ, M. </a:t>
            </a:r>
            <a:r>
              <a:rPr lang="cs-CZ" sz="2200" i="1" dirty="0" smtClean="0"/>
              <a:t>ČÍTANKA IV. k Literatuře v kostce</a:t>
            </a:r>
            <a:r>
              <a:rPr lang="cs-CZ" sz="2200" dirty="0" smtClean="0"/>
              <a:t> 1. dotisk 1. </a:t>
            </a:r>
            <a:r>
              <a:rPr lang="cs-CZ" sz="2200" dirty="0" err="1" smtClean="0"/>
              <a:t>vyd</a:t>
            </a:r>
            <a:r>
              <a:rPr lang="cs-CZ" sz="2200" dirty="0" smtClean="0"/>
              <a:t>. Praha: FRAGMENT, 2007.  ISBN 978-80-253-0361-0.</a:t>
            </a:r>
          </a:p>
          <a:p>
            <a:pPr>
              <a:buNone/>
            </a:pPr>
            <a:r>
              <a:rPr lang="cs-CZ" sz="2200" dirty="0" smtClean="0"/>
              <a:t>SOCHROVÁ, M. </a:t>
            </a:r>
            <a:r>
              <a:rPr lang="cs-CZ" sz="2200" i="1" dirty="0" smtClean="0"/>
              <a:t>KOMPLETNÍ PŘEHLED české a světové LITERATURY</a:t>
            </a:r>
            <a:r>
              <a:rPr lang="cs-CZ" sz="2200" dirty="0" smtClean="0"/>
              <a:t> 1. </a:t>
            </a:r>
            <a:r>
              <a:rPr lang="cs-CZ" sz="2200" dirty="0" err="1" smtClean="0"/>
              <a:t>vyd</a:t>
            </a:r>
            <a:r>
              <a:rPr lang="cs-CZ" sz="2200" dirty="0" smtClean="0"/>
              <a:t>. Havlíčkův Brod: FRAGMENT, 2007. ISBN 978-80-253-0311-5.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400" dirty="0" smtClean="0"/>
              <a:t>Obr. č. 1 </a:t>
            </a:r>
            <a:r>
              <a:rPr lang="cs-CZ" sz="2400" i="1" dirty="0" smtClean="0"/>
              <a:t>nadacedrak.com</a:t>
            </a:r>
            <a:r>
              <a:rPr lang="cs-CZ" sz="2400" dirty="0" smtClean="0"/>
              <a:t>: [online] [vid. 20.1.2013]. Dostupné z: </a:t>
            </a:r>
            <a:r>
              <a:rPr lang="cs-CZ" sz="2400" dirty="0" smtClean="0">
                <a:hlinkClick r:id="rId2"/>
              </a:rPr>
              <a:t>http</a:t>
            </a:r>
            <a:r>
              <a:rPr lang="cs-CZ" sz="2400" dirty="0" smtClean="0">
                <a:hlinkClick r:id="rId2"/>
              </a:rPr>
              <a:t>://</a:t>
            </a:r>
            <a:r>
              <a:rPr lang="cs-CZ" sz="2400" dirty="0" smtClean="0">
                <a:hlinkClick r:id="rId2"/>
              </a:rPr>
              <a:t>www.nadacedrak.com/FR</a:t>
            </a:r>
            <a:r>
              <a:rPr lang="cs-CZ" sz="2400" dirty="0">
                <a:hlinkClick r:id="rId2"/>
              </a:rPr>
              <a:t>ONTEND/IMG/PICTURES/im</a:t>
            </a:r>
            <a:r>
              <a:rPr lang="cs-CZ" sz="2400" dirty="0" smtClean="0">
                <a:hlinkClick r:id="rId2"/>
              </a:rPr>
              <a:t>age/kolar-portret-sm.jpg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Obr. č. 2 </a:t>
            </a:r>
            <a:r>
              <a:rPr lang="cs-CZ" sz="2400" i="1" dirty="0"/>
              <a:t>Elektronická učebnice literatury</a:t>
            </a:r>
            <a:r>
              <a:rPr lang="cs-CZ" sz="2400" i="1" dirty="0" smtClean="0"/>
              <a:t>: </a:t>
            </a:r>
            <a:r>
              <a:rPr lang="cs-CZ" sz="2400" dirty="0"/>
              <a:t>[online</a:t>
            </a:r>
            <a:r>
              <a:rPr lang="cs-CZ" sz="2400" dirty="0" smtClean="0"/>
              <a:t>][16.9.2010] </a:t>
            </a:r>
            <a:r>
              <a:rPr lang="cs-CZ" sz="2400" dirty="0"/>
              <a:t>[vid. 20.1.2013]. Dostupné z</a:t>
            </a:r>
            <a:r>
              <a:rPr lang="cs-CZ" sz="2400" dirty="0"/>
              <a:t>: </a:t>
            </a:r>
            <a:r>
              <a:rPr lang="cs-CZ" sz="2400" u="sng" dirty="0">
                <a:solidFill>
                  <a:srgbClr val="0070C0"/>
                </a:solidFill>
              </a:rPr>
              <a:t>http://www.eucebnice.cz/literatura/kolar.html</a:t>
            </a:r>
          </a:p>
          <a:p>
            <a:pPr>
              <a:buNone/>
            </a:pPr>
            <a:r>
              <a:rPr lang="cs-CZ" sz="2400" dirty="0"/>
              <a:t>Obr. č. </a:t>
            </a:r>
            <a:r>
              <a:rPr lang="cs-CZ" sz="2400" dirty="0"/>
              <a:t>3 </a:t>
            </a:r>
            <a:r>
              <a:rPr lang="cs-CZ" sz="2400" i="1" dirty="0"/>
              <a:t>Ivan Blatný - Encyklopedie dějin města Brna - Profil osobnosti</a:t>
            </a:r>
            <a:r>
              <a:rPr lang="cs-CZ" sz="2400" i="1" dirty="0" smtClean="0"/>
              <a:t>: </a:t>
            </a:r>
            <a:r>
              <a:rPr lang="cs-CZ" sz="2400" dirty="0"/>
              <a:t>[online] [vid. 20.1.2013]. Dostupné z </a:t>
            </a:r>
            <a:r>
              <a:rPr lang="cs-CZ" sz="2400" dirty="0" smtClean="0">
                <a:hlinkClick r:id="rId3"/>
              </a:rPr>
              <a:t>http</a:t>
            </a:r>
            <a:r>
              <a:rPr lang="cs-CZ" sz="2400" dirty="0">
                <a:hlinkClick r:id="rId3"/>
              </a:rPr>
              <a:t>://encyklopedie.brna.cz/home-mmb/?acc=profil_osobnosti&amp;load=2440</a:t>
            </a:r>
            <a:endParaRPr lang="cs-CZ" sz="2400" dirty="0"/>
          </a:p>
          <a:p>
            <a:pPr>
              <a:buNone/>
            </a:pPr>
            <a:r>
              <a:rPr lang="cs-CZ" sz="2400" dirty="0" smtClean="0"/>
              <a:t>Obr. č. </a:t>
            </a:r>
            <a:r>
              <a:rPr lang="cs-CZ" sz="2400" dirty="0" smtClean="0"/>
              <a:t>4 </a:t>
            </a:r>
            <a:r>
              <a:rPr lang="cs-CZ" sz="2400" i="1" dirty="0"/>
              <a:t>iDNES.cz: </a:t>
            </a:r>
            <a:r>
              <a:rPr lang="cs-CZ" sz="2400" dirty="0"/>
              <a:t>[online] [vid. 20.1.2013]. Dostupné z:  </a:t>
            </a:r>
            <a:r>
              <a:rPr lang="cs-CZ" sz="2400" dirty="0" smtClean="0">
                <a:hlinkClick r:id="rId4"/>
              </a:rPr>
              <a:t>http://santroch.blog.idnes.cz/c/231069/Vzpominacek-16-listopadu-Josef-Kainar.h</a:t>
            </a:r>
            <a:r>
              <a:rPr lang="cs-CZ" sz="2400" dirty="0">
                <a:hlinkClick r:id="rId4"/>
              </a:rPr>
              <a:t>tml</a:t>
            </a:r>
            <a:endParaRPr lang="cs-CZ" sz="2400" dirty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Vid. č. </a:t>
            </a:r>
            <a:r>
              <a:rPr lang="cs-CZ" sz="2400" dirty="0"/>
              <a:t>1 </a:t>
            </a:r>
            <a:r>
              <a:rPr lang="cs-CZ" sz="2400" i="1" dirty="0"/>
              <a:t>youtube.com: </a:t>
            </a:r>
            <a:r>
              <a:rPr lang="cs-CZ" sz="2400" dirty="0"/>
              <a:t>[online] [vid. 20.1.2013]. </a:t>
            </a:r>
            <a:r>
              <a:rPr lang="cs-CZ" sz="2500" dirty="0"/>
              <a:t>Dostupné z: </a:t>
            </a:r>
            <a:r>
              <a:rPr lang="cs-CZ" sz="2400" u="sng" dirty="0" smtClean="0">
                <a:solidFill>
                  <a:srgbClr val="0070C0"/>
                </a:solidFill>
              </a:rPr>
              <a:t>http://www.youtube.com/watch?v=B7OPO_Xj90M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323528" y="908720"/>
            <a:ext cx="8424936" cy="518457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Anotace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Předmět: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český jazyk a literatura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Ročník: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IV. ročník SŠ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Tematický celek: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Poezie a divadlo po druhé 				           světové válce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Klíčová slova: </a:t>
            </a:r>
            <a:r>
              <a:rPr kumimoji="0" lang="cs-CZ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Skupina 42, inspirace velkoměstem, </a:t>
            </a:r>
            <a:r>
              <a:rPr kumimoji="0" lang="cs-CZ" sz="3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lang="cs-CZ" sz="3200" i="1" dirty="0" smtClean="0"/>
              <a:t>	    </a:t>
            </a:r>
            <a:r>
              <a:rPr kumimoji="0" lang="cs-CZ" sz="3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depoetizace</a:t>
            </a:r>
            <a:r>
              <a:rPr lang="cs-CZ" sz="3200" i="1" dirty="0" smtClean="0"/>
              <a:t> </a:t>
            </a:r>
            <a:r>
              <a:rPr kumimoji="0" lang="cs-CZ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jazyka, Kolář, Blatný</a:t>
            </a:r>
            <a:r>
              <a:rPr kumimoji="0" lang="cs-CZ" sz="32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cs-CZ" sz="3200" i="1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     Kainar</a:t>
            </a:r>
            <a:r>
              <a:rPr kumimoji="0" lang="cs-CZ" sz="3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32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proláž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výklad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Datum vytvoření: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22. 9. 2012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Nové literární skupiny</a:t>
            </a:r>
            <a:endParaRPr lang="cs-CZ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Nastupující básnická generace</a:t>
            </a:r>
            <a:r>
              <a:rPr lang="cs-CZ" dirty="0" smtClean="0"/>
              <a:t>                             nový přístup k psaní poezie, experimenty</a:t>
            </a: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1.   </a:t>
            </a:r>
            <a:r>
              <a:rPr lang="cs-CZ" sz="4000" b="1" dirty="0" smtClean="0">
                <a:solidFill>
                  <a:schemeClr val="accent6">
                    <a:lumMod val="75000"/>
                  </a:schemeClr>
                </a:solidFill>
              </a:rPr>
              <a:t>SKUPINA 42       </a:t>
            </a:r>
            <a:r>
              <a:rPr lang="cs-CZ" b="1" dirty="0" smtClean="0"/>
              <a:t>/1942-1948/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dirty="0" smtClean="0"/>
              <a:t>       autoři      </a:t>
            </a:r>
            <a:r>
              <a:rPr lang="cs-CZ" b="1" dirty="0" smtClean="0"/>
              <a:t>Jiří Kolář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Josef </a:t>
            </a:r>
            <a:r>
              <a:rPr lang="cs-CZ" b="1" dirty="0" err="1" smtClean="0"/>
              <a:t>Kainar</a:t>
            </a:r>
            <a:endParaRPr lang="cs-CZ" b="1" dirty="0" smtClean="0"/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Ivan Blatný</a:t>
            </a: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</a:t>
            </a:r>
            <a:r>
              <a:rPr lang="cs-CZ" dirty="0" smtClean="0"/>
              <a:t>             autoři, kteří se nechávají</a:t>
            </a:r>
          </a:p>
          <a:p>
            <a:pPr>
              <a:buNone/>
            </a:pPr>
            <a:r>
              <a:rPr lang="cs-CZ" dirty="0" smtClean="0"/>
              <a:t> 			                 </a:t>
            </a:r>
            <a:r>
              <a:rPr lang="cs-CZ" b="1" dirty="0" smtClean="0"/>
              <a:t>inspirovat velkoměstem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			   Jiří Kolář  </a:t>
            </a:r>
            <a:r>
              <a:rPr lang="cs-CZ" sz="2800" b="1" dirty="0" smtClean="0"/>
              <a:t>  </a:t>
            </a:r>
            <a:r>
              <a:rPr lang="cs-CZ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/1914 – 2002/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75856" y="1484785"/>
            <a:ext cx="5410944" cy="216023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výrazná osobnost české            i evropské poválečné kultury</a:t>
            </a:r>
          </a:p>
          <a:p>
            <a:r>
              <a:rPr lang="cs-CZ" dirty="0" smtClean="0"/>
              <a:t>básník a výtvarník</a:t>
            </a:r>
          </a:p>
          <a:p>
            <a:r>
              <a:rPr lang="cs-CZ" dirty="0" smtClean="0"/>
              <a:t>od r. 1980 žil v Paříži</a:t>
            </a:r>
          </a:p>
          <a:p>
            <a:endParaRPr lang="cs-CZ" dirty="0"/>
          </a:p>
        </p:txBody>
      </p:sp>
      <p:pic>
        <p:nvPicPr>
          <p:cNvPr id="1027" name="Picture 3" descr="C:\Documents and Settings\locadmin\Plocha\kolar-portret-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2566622" cy="2592288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539552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1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3573016"/>
            <a:ext cx="806489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bás</a:t>
            </a:r>
            <a:r>
              <a:rPr lang="cs-CZ" sz="2800" dirty="0" smtClean="0"/>
              <a:t>. sb. </a:t>
            </a:r>
            <a:r>
              <a:rPr lang="cs-CZ" sz="3200" b="1" dirty="0" smtClean="0"/>
              <a:t>Dny v roce </a:t>
            </a:r>
            <a:r>
              <a:rPr lang="cs-CZ" sz="2800" dirty="0" smtClean="0"/>
              <a:t>/1948/ </a:t>
            </a:r>
          </a:p>
          <a:p>
            <a:r>
              <a:rPr lang="cs-CZ" sz="2800" dirty="0" smtClean="0"/>
              <a:t>snaha o </a:t>
            </a:r>
            <a:r>
              <a:rPr lang="cs-CZ" sz="2800" dirty="0" err="1" smtClean="0"/>
              <a:t>depoetizaci</a:t>
            </a:r>
            <a:r>
              <a:rPr lang="cs-CZ" sz="2800" dirty="0" smtClean="0"/>
              <a:t> jazyka,  básně mají podobu deníkových záznamů - jsou bezprostřední, autentické, připomínají všední řeč obyčejných lidí</a:t>
            </a:r>
          </a:p>
          <a:p>
            <a:endParaRPr lang="cs-CZ" sz="2800" dirty="0" smtClean="0"/>
          </a:p>
          <a:p>
            <a:r>
              <a:rPr lang="cs-CZ" sz="2800" dirty="0" smtClean="0"/>
              <a:t>/ukázka   </a:t>
            </a:r>
            <a:r>
              <a:rPr lang="cs-CZ" sz="2800" b="1" dirty="0" smtClean="0"/>
              <a:t>V sousedství měl dílnu sklenář</a:t>
            </a:r>
            <a:r>
              <a:rPr lang="cs-CZ" sz="2800" dirty="0" smtClean="0"/>
              <a:t>       str.  103/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20688"/>
            <a:ext cx="8352928" cy="5505475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Roky v dnech</a:t>
            </a:r>
            <a:r>
              <a:rPr lang="cs-CZ" dirty="0" smtClean="0"/>
              <a:t>    </a:t>
            </a:r>
            <a:r>
              <a:rPr lang="cs-CZ" sz="2800" dirty="0" smtClean="0"/>
              <a:t>r. 1949 rozmetána sazba prozaického protějšku předchozí sbírky, jednalo se o faktografické záznamy, úvahy o umění, portréty přátel ze Skupiny 42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Prométheova  játra</a:t>
            </a:r>
            <a:r>
              <a:rPr lang="cs-CZ" dirty="0" smtClean="0"/>
              <a:t>    </a:t>
            </a:r>
            <a:r>
              <a:rPr lang="cs-CZ" sz="2800" dirty="0" smtClean="0"/>
              <a:t>kniha veršů, próz, překladů        a deníkových záznamů z r. 1950, za její rukopis byl       v r. 1952 vězněn</a:t>
            </a:r>
          </a:p>
          <a:p>
            <a:pPr>
              <a:buNone/>
            </a:pPr>
            <a:r>
              <a:rPr lang="cs-CZ" sz="2800" dirty="0" smtClean="0"/>
              <a:t>			/oba soubory vyšly později v samizdatu/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 </a:t>
            </a:r>
            <a:r>
              <a:rPr lang="cs-CZ" sz="2800" b="1" dirty="0" err="1" smtClean="0"/>
              <a:t>proláž</a:t>
            </a:r>
            <a:r>
              <a:rPr lang="cs-CZ" sz="2800" b="1" dirty="0" smtClean="0"/>
              <a:t> </a:t>
            </a:r>
            <a:r>
              <a:rPr lang="cs-CZ" sz="2800" dirty="0" smtClean="0"/>
              <a:t>– nový typ básně založené na prokládání textu 	         (obdoba koláže ve výtvarném umění)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35917" y="2493675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>
                <a:solidFill>
                  <a:prstClr val="black"/>
                </a:solidFill>
              </a:rPr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76056" y="274638"/>
            <a:ext cx="3610744" cy="329837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Od 60. let se Jiří Kolář věnoval více výtvarnému umění</a:t>
            </a:r>
            <a:endParaRPr lang="cs-CZ" sz="3600" dirty="0"/>
          </a:p>
        </p:txBody>
      </p:sp>
      <p:pic>
        <p:nvPicPr>
          <p:cNvPr id="2050" name="Picture 2" descr="C:\Documents and Settings\locadmin\Plocha\koláž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4646563" cy="3392168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23528" y="35730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2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99592" y="378904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       Ve světě proslul zejména svými</a:t>
            </a:r>
          </a:p>
          <a:p>
            <a:r>
              <a:rPr lang="cs-CZ" sz="3600" dirty="0" smtClean="0">
                <a:solidFill>
                  <a:srgbClr val="00B050"/>
                </a:solidFill>
              </a:rPr>
              <a:t>kolážemi</a:t>
            </a:r>
            <a:r>
              <a:rPr lang="cs-CZ" sz="3600" dirty="0" smtClean="0"/>
              <a:t>        </a:t>
            </a:r>
            <a:r>
              <a:rPr lang="cs-CZ" sz="3600" dirty="0" err="1" smtClean="0">
                <a:solidFill>
                  <a:srgbClr val="C00000"/>
                </a:solidFill>
              </a:rPr>
              <a:t>rolážemi</a:t>
            </a:r>
            <a:r>
              <a:rPr lang="cs-CZ" sz="3600" dirty="0" smtClean="0"/>
              <a:t>        </a:t>
            </a:r>
            <a:r>
              <a:rPr lang="cs-CZ" sz="3600" dirty="0" err="1" smtClean="0">
                <a:solidFill>
                  <a:srgbClr val="00B0F0"/>
                </a:solidFill>
              </a:rPr>
              <a:t>muchlážemi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39552" y="57332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/ukázka         báseň </a:t>
            </a:r>
            <a:r>
              <a:rPr lang="cs-CZ" sz="3200" b="1" dirty="0" smtClean="0"/>
              <a:t>Mezi tupci</a:t>
            </a:r>
            <a:r>
              <a:rPr lang="cs-CZ" sz="3200" dirty="0" smtClean="0"/>
              <a:t>                </a:t>
            </a:r>
            <a:r>
              <a:rPr lang="cs-CZ" sz="2800" dirty="0" smtClean="0"/>
              <a:t>str. 105/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Ivan Blatný  </a:t>
            </a: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/1919-1990/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Documents and Settings\locadmin\Plocha\blatn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60648"/>
            <a:ext cx="2809479" cy="390773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95536" y="1196752"/>
            <a:ext cx="5400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od r. 1948 v londýnském exilu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od 50. let v psychiatrické léčebně</a:t>
            </a:r>
          </a:p>
          <a:p>
            <a:endParaRPr lang="cs-CZ" sz="2800" dirty="0" smtClean="0"/>
          </a:p>
          <a:p>
            <a:r>
              <a:rPr lang="cs-CZ" sz="2800" dirty="0" smtClean="0"/>
              <a:t> </a:t>
            </a:r>
            <a:r>
              <a:rPr lang="cs-CZ" sz="3200" b="1" dirty="0" smtClean="0"/>
              <a:t>Melancholické procházky</a:t>
            </a:r>
          </a:p>
          <a:p>
            <a:r>
              <a:rPr lang="cs-CZ" sz="3200" b="1" dirty="0" smtClean="0"/>
              <a:t> </a:t>
            </a:r>
            <a:r>
              <a:rPr lang="cs-CZ" sz="2800" dirty="0" smtClean="0"/>
              <a:t>/1941/   </a:t>
            </a:r>
            <a:r>
              <a:rPr lang="cs-CZ" sz="2800" dirty="0" err="1" smtClean="0"/>
              <a:t>bás</a:t>
            </a:r>
            <a:r>
              <a:rPr lang="cs-CZ" sz="2800" dirty="0" smtClean="0"/>
              <a:t>. sbírka odrážející    	  atmosféru rodného Brna</a:t>
            </a:r>
          </a:p>
          <a:p>
            <a:endParaRPr lang="cs-CZ" sz="28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4365104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sz="3200" b="1" dirty="0" smtClean="0"/>
              <a:t>Stará bydliště</a:t>
            </a:r>
          </a:p>
          <a:p>
            <a:r>
              <a:rPr lang="cs-CZ" sz="2800" dirty="0" err="1" smtClean="0"/>
              <a:t>bás</a:t>
            </a:r>
            <a:r>
              <a:rPr lang="cs-CZ" sz="2800" dirty="0" smtClean="0"/>
              <a:t>. sb. vydaná r. 1979 v Torontu</a:t>
            </a:r>
          </a:p>
          <a:p>
            <a:r>
              <a:rPr lang="cs-CZ" sz="2800" dirty="0" smtClean="0"/>
              <a:t>obsahuje smutné verše, vzpomínky, pocity beznaděje</a:t>
            </a:r>
          </a:p>
          <a:p>
            <a:endParaRPr lang="cs-CZ" sz="2800" dirty="0" smtClean="0"/>
          </a:p>
          <a:p>
            <a:r>
              <a:rPr lang="cs-CZ" sz="2800" dirty="0" smtClean="0"/>
              <a:t>/ukázky    str. 108 </a:t>
            </a:r>
            <a:r>
              <a:rPr lang="cs-CZ" sz="2800" dirty="0"/>
              <a:t>-</a:t>
            </a:r>
            <a:r>
              <a:rPr lang="cs-CZ" sz="2800" dirty="0" smtClean="0"/>
              <a:t> 109/</a:t>
            </a: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668344" y="42210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98178"/>
          </a:xfrm>
        </p:spPr>
        <p:txBody>
          <a:bodyPr>
            <a:normAutofit/>
          </a:bodyPr>
          <a:lstStyle/>
          <a:p>
            <a:r>
              <a:rPr lang="cs-CZ" dirty="0" smtClean="0"/>
              <a:t>				</a:t>
            </a:r>
            <a:r>
              <a:rPr lang="cs-CZ" b="1" dirty="0" smtClean="0"/>
              <a:t>Josef </a:t>
            </a:r>
            <a:r>
              <a:rPr lang="cs-CZ" b="1" dirty="0" err="1" smtClean="0"/>
              <a:t>Kainar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			      </a:t>
            </a: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/1917 – 1971/ 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C:\Documents and Settings\locadmin\Plocha\_kaina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176464" cy="314229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427984" y="1628801"/>
            <a:ext cx="45365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básník existenciálního   </a:t>
            </a:r>
          </a:p>
          <a:p>
            <a:r>
              <a:rPr lang="cs-CZ" sz="2800" dirty="0" smtClean="0"/>
              <a:t>   zaměření navazující na</a:t>
            </a:r>
            <a:br>
              <a:rPr lang="cs-CZ" sz="2800" dirty="0" smtClean="0"/>
            </a:br>
            <a:r>
              <a:rPr lang="cs-CZ" sz="2800" dirty="0" smtClean="0"/>
              <a:t>   </a:t>
            </a:r>
            <a:r>
              <a:rPr lang="cs-CZ" sz="2800" dirty="0" err="1" smtClean="0"/>
              <a:t>halasovskou</a:t>
            </a:r>
            <a:r>
              <a:rPr lang="cs-CZ" sz="2800" dirty="0" smtClean="0"/>
              <a:t> linii poezie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sklon k epice, k prozaizaci</a:t>
            </a:r>
            <a:br>
              <a:rPr lang="cs-CZ" sz="2800" dirty="0" smtClean="0"/>
            </a:br>
            <a:r>
              <a:rPr lang="cs-CZ" sz="2800" dirty="0" smtClean="0"/>
              <a:t>   verše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uplatnění hudebních forem</a:t>
            </a:r>
            <a:br>
              <a:rPr lang="cs-CZ" sz="2800" dirty="0" smtClean="0"/>
            </a:br>
            <a:r>
              <a:rPr lang="cs-CZ" sz="2800" dirty="0" smtClean="0"/>
              <a:t>   (blues, jazz), některé jeho</a:t>
            </a:r>
            <a:br>
              <a:rPr lang="cs-CZ" sz="2800" dirty="0" smtClean="0"/>
            </a:br>
            <a:r>
              <a:rPr lang="cs-CZ" sz="2800" dirty="0" smtClean="0"/>
              <a:t>   verše zhudebněny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nepatetický, ironický pohled</a:t>
            </a:r>
            <a:br>
              <a:rPr lang="cs-CZ" sz="2800" dirty="0" smtClean="0"/>
            </a:br>
            <a:r>
              <a:rPr lang="cs-CZ" sz="2800" dirty="0" smtClean="0"/>
              <a:t>  na svět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autor písňových textů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335699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Obr. č. 4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4149080"/>
            <a:ext cx="3816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bás</a:t>
            </a:r>
            <a:r>
              <a:rPr lang="cs-CZ" sz="2800" dirty="0" smtClean="0"/>
              <a:t>. sb.   </a:t>
            </a:r>
            <a:r>
              <a:rPr lang="cs-CZ" sz="2800" b="1" dirty="0" smtClean="0"/>
              <a:t>Nové mýty</a:t>
            </a:r>
          </a:p>
          <a:p>
            <a:r>
              <a:rPr lang="cs-CZ" sz="2800" b="1" dirty="0" smtClean="0"/>
              <a:t>Člověka hořce mám rád</a:t>
            </a:r>
          </a:p>
          <a:p>
            <a:r>
              <a:rPr lang="cs-CZ" sz="2800" b="1" dirty="0" smtClean="0"/>
              <a:t>Lazar a píseň</a:t>
            </a:r>
          </a:p>
          <a:p>
            <a:r>
              <a:rPr lang="cs-CZ" sz="2800" b="1" dirty="0" smtClean="0"/>
              <a:t>Moje blues 		         		        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505</Words>
  <Application>Microsoft Office PowerPoint</Application>
  <PresentationFormat>Předvádění na obrazovce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Prezentace aplikace PowerPoint</vt:lpstr>
      <vt:lpstr>Prezentace aplikace PowerPoint</vt:lpstr>
      <vt:lpstr>Nové literární skupiny</vt:lpstr>
      <vt:lpstr>Prezentace aplikace PowerPoint</vt:lpstr>
      <vt:lpstr>      Jiří Kolář    /1914 – 2002/</vt:lpstr>
      <vt:lpstr>Prezentace aplikace PowerPoint</vt:lpstr>
      <vt:lpstr>Od 60. let se Jiří Kolář věnoval více výtvarnému umění</vt:lpstr>
      <vt:lpstr>Ivan Blatný  /1919-1990/</vt:lpstr>
      <vt:lpstr>    Josef Kainar          /1917 – 1971/ </vt:lpstr>
      <vt:lpstr>ukázky z tvorby Josefa Kainara</vt:lpstr>
      <vt:lpstr>Prezentace aplikace PowerPoint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ruzickova</dc:creator>
  <cp:lastModifiedBy>Ondřej Havrda</cp:lastModifiedBy>
  <cp:revision>69</cp:revision>
  <dcterms:created xsi:type="dcterms:W3CDTF">2013-01-29T20:15:59Z</dcterms:created>
  <dcterms:modified xsi:type="dcterms:W3CDTF">2013-02-07T11:09:41Z</dcterms:modified>
</cp:coreProperties>
</file>