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56" r:id="rId4"/>
    <p:sldId id="257" r:id="rId5"/>
    <p:sldId id="258" r:id="rId6"/>
    <p:sldId id="261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0" r:id="rId21"/>
    <p:sldId id="276" r:id="rId22"/>
    <p:sldId id="27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82" autoAdjust="0"/>
    <p:restoredTop sz="94660"/>
  </p:normalViewPr>
  <p:slideViewPr>
    <p:cSldViewPr>
      <p:cViewPr varScale="1">
        <p:scale>
          <a:sx n="74" d="100"/>
          <a:sy n="74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4AC8-9475-476F-92DB-4AEE49E40F0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E3F0-F98C-4F89-868A-BAFEDBE227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4AC8-9475-476F-92DB-4AEE49E40F0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E3F0-F98C-4F89-868A-BAFEDBE227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4AC8-9475-476F-92DB-4AEE49E40F0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E3F0-F98C-4F89-868A-BAFEDBE227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4AC8-9475-476F-92DB-4AEE49E40F0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E3F0-F98C-4F89-868A-BAFEDBE227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4AC8-9475-476F-92DB-4AEE49E40F0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E3F0-F98C-4F89-868A-BAFEDBE227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4AC8-9475-476F-92DB-4AEE49E40F0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E3F0-F98C-4F89-868A-BAFEDBE227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4AC8-9475-476F-92DB-4AEE49E40F0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E3F0-F98C-4F89-868A-BAFEDBE227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4AC8-9475-476F-92DB-4AEE49E40F0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E3F0-F98C-4F89-868A-BAFEDBE227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4AC8-9475-476F-92DB-4AEE49E40F0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E3F0-F98C-4F89-868A-BAFEDBE227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4AC8-9475-476F-92DB-4AEE49E40F0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E3F0-F98C-4F89-868A-BAFEDBE227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4AC8-9475-476F-92DB-4AEE49E40F0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E3F0-F98C-4F89-868A-BAFEDBE227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C4AC8-9475-476F-92DB-4AEE49E40F07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FE3F0-F98C-4F89-868A-BAFEDBE227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youtube.com/watch?v=jPeotrTauc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eraturaspse.ic.cz/Seifert.html" TargetMode="External"/><Relationship Id="rId2" Type="http://schemas.openxmlformats.org/officeDocument/2006/relationships/hyperlink" Target="http://old.radio.cz/cz/html/ceskoslovensko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ux.cz/knihy/61266-kuratko-a-obili.html" TargetMode="External"/><Relationship Id="rId5" Type="http://schemas.openxmlformats.org/officeDocument/2006/relationships/hyperlink" Target="http://filmovenoviny.tv/romance-pro-kridlovku-vavrovo-spickove-dilo/" TargetMode="External"/><Relationship Id="rId4" Type="http://schemas.openxmlformats.org/officeDocument/2006/relationships/hyperlink" Target="http://kultura.idnes.cz/novy-vybor-detskych-basnicek-frantiska-hrubina-ilustroval-matej-forman-1oq-/literatura.aspx?c=A110521_130055_literatura_ob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vetdetskefantazie.cz/clanky/frantisek-hrubin-spalicek-versu-a-pohadek" TargetMode="External"/><Relationship Id="rId2" Type="http://schemas.openxmlformats.org/officeDocument/2006/relationships/hyperlink" Target="http://www.bookfan.eu/kniha/14723/Palece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jPeotrTaucM" TargetMode="External"/><Relationship Id="rId4" Type="http://schemas.openxmlformats.org/officeDocument/2006/relationships/hyperlink" Target="http://www.sonet.me.cz/antikvariat/index.php?idvyrb=1709&amp;akc=detai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442" y="0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072063"/>
            <a:ext cx="6400800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/>
              <a:t>Poezie 50. a počátku 60. let</a:t>
            </a:r>
            <a:br>
              <a:rPr lang="cs-CZ" sz="4000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smtClean="0"/>
              <a:t>Mgr. Ludmila Růžičková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29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50. léta</a:t>
            </a:r>
          </a:p>
          <a:p>
            <a:pPr>
              <a:buNone/>
            </a:pPr>
            <a:r>
              <a:rPr lang="cs-CZ" dirty="0" err="1"/>
              <a:t>b</a:t>
            </a:r>
            <a:r>
              <a:rPr lang="cs-CZ" dirty="0" err="1" smtClean="0"/>
              <a:t>ás</a:t>
            </a:r>
            <a:r>
              <a:rPr lang="cs-CZ" dirty="0" smtClean="0"/>
              <a:t>. </a:t>
            </a:r>
            <a:r>
              <a:rPr lang="cs-CZ" dirty="0"/>
              <a:t>c</a:t>
            </a:r>
            <a:r>
              <a:rPr lang="cs-CZ" dirty="0" smtClean="0"/>
              <a:t>yklus o 7 zpěvech  </a:t>
            </a:r>
            <a:r>
              <a:rPr lang="cs-CZ" sz="3600" b="1" dirty="0" smtClean="0"/>
              <a:t>Píseň o Viktorce</a:t>
            </a:r>
            <a:endParaRPr lang="cs-CZ" b="1" dirty="0" smtClean="0"/>
          </a:p>
          <a:p>
            <a:r>
              <a:rPr lang="cs-CZ" dirty="0"/>
              <a:t>k</a:t>
            </a:r>
            <a:r>
              <a:rPr lang="cs-CZ" dirty="0" smtClean="0"/>
              <a:t>řehké lyrické verše</a:t>
            </a:r>
          </a:p>
          <a:p>
            <a:r>
              <a:rPr lang="cs-CZ" dirty="0"/>
              <a:t>a</a:t>
            </a:r>
            <a:r>
              <a:rPr lang="cs-CZ" dirty="0" smtClean="0"/>
              <a:t>utor porovnává smutný osud Viktorky              s lidským údělem B. Němcové (typické </a:t>
            </a:r>
            <a:r>
              <a:rPr lang="cs-CZ" dirty="0" err="1" smtClean="0"/>
              <a:t>seifertovské</a:t>
            </a:r>
            <a:r>
              <a:rPr lang="cs-CZ" dirty="0" smtClean="0"/>
              <a:t> téma – </a:t>
            </a:r>
            <a:r>
              <a:rPr lang="cs-CZ" dirty="0" err="1" smtClean="0"/>
              <a:t>téma</a:t>
            </a:r>
            <a:r>
              <a:rPr lang="cs-CZ" dirty="0" smtClean="0"/>
              <a:t> lásky a smutku)</a:t>
            </a:r>
          </a:p>
          <a:p>
            <a:r>
              <a:rPr lang="cs-CZ" dirty="0"/>
              <a:t>v</a:t>
            </a:r>
            <a:r>
              <a:rPr lang="cs-CZ" dirty="0" smtClean="0"/>
              <a:t>ydáno ke 130. výročí narození B. Němcové</a:t>
            </a:r>
          </a:p>
          <a:p>
            <a:r>
              <a:rPr lang="cs-CZ" dirty="0" smtClean="0"/>
              <a:t>dobovou kritikou odsouzeno</a:t>
            </a:r>
          </a:p>
          <a:p>
            <a:pPr>
              <a:buNone/>
            </a:pPr>
            <a:r>
              <a:rPr lang="cs-CZ" dirty="0" smtClean="0"/>
              <a:t>                                     /ukázka     str. 75/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/>
          <a:lstStyle/>
          <a:p>
            <a:pPr>
              <a:buNone/>
            </a:pPr>
            <a:r>
              <a:rPr lang="cs-CZ" dirty="0" err="1"/>
              <a:t>b</a:t>
            </a:r>
            <a:r>
              <a:rPr lang="cs-CZ" dirty="0" err="1" smtClean="0"/>
              <a:t>ás</a:t>
            </a:r>
            <a:r>
              <a:rPr lang="cs-CZ" dirty="0" smtClean="0"/>
              <a:t>. sb.  </a:t>
            </a:r>
            <a:r>
              <a:rPr lang="cs-CZ" sz="3600" b="1" dirty="0" smtClean="0"/>
              <a:t>Maminka</a:t>
            </a:r>
          </a:p>
          <a:p>
            <a:r>
              <a:rPr lang="cs-CZ" dirty="0"/>
              <a:t>i</a:t>
            </a:r>
            <a:r>
              <a:rPr lang="cs-CZ" dirty="0" smtClean="0"/>
              <a:t>ntimní, hluboce procítěné verše</a:t>
            </a:r>
          </a:p>
          <a:p>
            <a:r>
              <a:rPr lang="cs-CZ" dirty="0"/>
              <a:t>s</a:t>
            </a:r>
            <a:r>
              <a:rPr lang="cs-CZ" dirty="0" smtClean="0"/>
              <a:t> mírnou nostalgií vzpomíná na dětství</a:t>
            </a:r>
          </a:p>
          <a:p>
            <a:r>
              <a:rPr lang="cs-CZ" dirty="0"/>
              <a:t>m</a:t>
            </a:r>
            <a:r>
              <a:rPr lang="cs-CZ" dirty="0" smtClean="0"/>
              <a:t>atka vykreslena jako prostá obětavá žena, je ztělesněním pocitu bezpečí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/ukázka       b. </a:t>
            </a:r>
            <a:r>
              <a:rPr lang="cs-CZ" b="1" dirty="0" smtClean="0"/>
              <a:t>Večerní píseň</a:t>
            </a:r>
            <a:r>
              <a:rPr lang="cs-CZ" dirty="0" smtClean="0"/>
              <a:t>     str. 77/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2800" dirty="0" smtClean="0"/>
              <a:t>60. léta</a:t>
            </a:r>
          </a:p>
          <a:p>
            <a:pPr>
              <a:buNone/>
            </a:pPr>
            <a:r>
              <a:rPr lang="cs-CZ" sz="2800" b="1" dirty="0" smtClean="0"/>
              <a:t>Koncert na ostrově, Halleyova kometa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70. a 80. léta</a:t>
            </a:r>
          </a:p>
          <a:p>
            <a:pPr>
              <a:buNone/>
            </a:pPr>
            <a:r>
              <a:rPr lang="cs-CZ" sz="2800" dirty="0" smtClean="0"/>
              <a:t>	publikace v samizdatu (signatář Charty 77), vzpomínky, životní bilancování, verše přátelům, láskám, Praze</a:t>
            </a:r>
          </a:p>
          <a:p>
            <a:pPr>
              <a:buNone/>
            </a:pPr>
            <a:r>
              <a:rPr lang="cs-CZ" sz="2800" dirty="0"/>
              <a:t> </a:t>
            </a:r>
            <a:r>
              <a:rPr lang="cs-CZ" sz="2800" dirty="0" smtClean="0"/>
              <a:t>    </a:t>
            </a:r>
            <a:r>
              <a:rPr lang="cs-CZ" sz="2800" b="1" dirty="0" smtClean="0"/>
              <a:t>Morový sloup, Deštník z </a:t>
            </a:r>
            <a:r>
              <a:rPr lang="cs-CZ" sz="2800" b="1" dirty="0" err="1" smtClean="0"/>
              <a:t>Piccadilly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Býti</a:t>
            </a:r>
            <a:r>
              <a:rPr lang="cs-CZ" sz="2800" b="1" dirty="0" smtClean="0"/>
              <a:t> básníkem, Všecky krásy světa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/paměti/</a:t>
            </a:r>
          </a:p>
          <a:p>
            <a:pPr>
              <a:buNone/>
            </a:pP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1984   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NOBELOVA CENA ZA LITERATURU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b="1" dirty="0" smtClean="0"/>
              <a:t>FRANTIŠEK </a:t>
            </a:r>
            <a:br>
              <a:rPr lang="cs-CZ" sz="4000" b="1" dirty="0" smtClean="0"/>
            </a:br>
            <a:r>
              <a:rPr lang="cs-CZ" sz="4900" b="1" dirty="0" smtClean="0"/>
              <a:t>HRUBÍN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 /1910 – 1961/</a:t>
            </a:r>
          </a:p>
          <a:p>
            <a:pPr>
              <a:buNone/>
            </a:pPr>
            <a:r>
              <a:rPr lang="cs-CZ" sz="2800" dirty="0"/>
              <a:t>z</a:t>
            </a:r>
            <a:r>
              <a:rPr lang="cs-CZ" sz="2800" dirty="0" smtClean="0"/>
              <a:t>akladatel moderní</a:t>
            </a:r>
          </a:p>
          <a:p>
            <a:pPr>
              <a:buNone/>
            </a:pPr>
            <a:r>
              <a:rPr lang="cs-CZ" sz="2800" dirty="0"/>
              <a:t>p</a:t>
            </a:r>
            <a:r>
              <a:rPr lang="cs-CZ" sz="2800" dirty="0" smtClean="0"/>
              <a:t>oezie pro děti</a:t>
            </a:r>
          </a:p>
          <a:p>
            <a:pPr>
              <a:buNone/>
            </a:pPr>
            <a:endParaRPr lang="cs-CZ" sz="2800" dirty="0"/>
          </a:p>
          <a:p>
            <a:pPr>
              <a:buNone/>
            </a:pPr>
            <a:r>
              <a:rPr lang="cs-CZ" sz="2800" dirty="0"/>
              <a:t>p</a:t>
            </a:r>
            <a:r>
              <a:rPr lang="cs-CZ" sz="2800" dirty="0" smtClean="0"/>
              <a:t>řed válkou</a:t>
            </a:r>
          </a:p>
          <a:p>
            <a:pPr>
              <a:buNone/>
            </a:pPr>
            <a:r>
              <a:rPr lang="cs-CZ" sz="2800" b="1" dirty="0" smtClean="0"/>
              <a:t>Zpíváno z dálky</a:t>
            </a:r>
          </a:p>
          <a:p>
            <a:pPr>
              <a:buNone/>
            </a:pPr>
            <a:r>
              <a:rPr lang="cs-CZ" sz="2800" b="1" dirty="0" smtClean="0"/>
              <a:t>Krásná po chudobě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sz="2800" dirty="0"/>
              <a:t>p</a:t>
            </a:r>
            <a:r>
              <a:rPr lang="cs-CZ" sz="2800" dirty="0" smtClean="0"/>
              <a:t>o válce</a:t>
            </a:r>
          </a:p>
          <a:p>
            <a:pPr>
              <a:buNone/>
            </a:pPr>
            <a:r>
              <a:rPr lang="cs-CZ" sz="2800" b="1" dirty="0" smtClean="0"/>
              <a:t>Chléb s ocelí, Jobova noc, Hirošima</a:t>
            </a:r>
            <a:endParaRPr lang="cs-CZ" sz="2800" b="1" dirty="0"/>
          </a:p>
        </p:txBody>
      </p:sp>
      <p:pic>
        <p:nvPicPr>
          <p:cNvPr id="3074" name="Picture 2" descr="C:\Documents and Settings\locadmin\Plocha\HRUBÍ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88640"/>
            <a:ext cx="5347468" cy="395425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596336" y="42210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Obr. č. 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50. léta</a:t>
            </a:r>
          </a:p>
          <a:p>
            <a:pPr>
              <a:buNone/>
            </a:pPr>
            <a:r>
              <a:rPr lang="cs-CZ" dirty="0" err="1" smtClean="0"/>
              <a:t>bás</a:t>
            </a:r>
            <a:r>
              <a:rPr lang="cs-CZ" dirty="0" smtClean="0"/>
              <a:t>. sb.  </a:t>
            </a:r>
            <a:r>
              <a:rPr lang="cs-CZ" b="1" dirty="0" smtClean="0"/>
              <a:t>Můj zpěv</a:t>
            </a:r>
          </a:p>
          <a:p>
            <a:r>
              <a:rPr lang="cs-CZ" dirty="0" smtClean="0"/>
              <a:t>inspirováno krajem jihočeských rybníků, nádherné obrazy domova, nostalgické krásy jižních Čech, melodické verše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/b. Zpěv lásky k životu       ukázka   str. 89/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p</a:t>
            </a:r>
            <a:r>
              <a:rPr lang="cs-CZ" dirty="0" smtClean="0"/>
              <a:t>oema  </a:t>
            </a:r>
            <a:r>
              <a:rPr lang="cs-CZ" sz="3600" b="1" dirty="0" smtClean="0"/>
              <a:t>Romance pro křídlovku </a:t>
            </a:r>
            <a:r>
              <a:rPr lang="cs-CZ" dirty="0" smtClean="0"/>
              <a:t>(1962)</a:t>
            </a:r>
          </a:p>
          <a:p>
            <a:r>
              <a:rPr lang="cs-CZ" dirty="0" smtClean="0"/>
              <a:t>příběh o setkání</a:t>
            </a:r>
          </a:p>
          <a:p>
            <a:pPr>
              <a:buNone/>
            </a:pPr>
            <a:r>
              <a:rPr lang="cs-CZ" dirty="0" smtClean="0"/>
              <a:t>    s láskou a smrtí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(dvojí podoba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lásky i smrti)</a:t>
            </a:r>
          </a:p>
          <a:p>
            <a:r>
              <a:rPr lang="cs-CZ" dirty="0"/>
              <a:t>a</a:t>
            </a:r>
            <a:r>
              <a:rPr lang="cs-CZ" dirty="0" smtClean="0"/>
              <a:t>utobiografičnost</a:t>
            </a:r>
          </a:p>
          <a:p>
            <a:r>
              <a:rPr lang="cs-CZ" dirty="0"/>
              <a:t>d</a:t>
            </a:r>
            <a:r>
              <a:rPr lang="cs-CZ" dirty="0" smtClean="0"/>
              <a:t>ějištěm Posázaví, spojující motiv křídlovky</a:t>
            </a:r>
          </a:p>
          <a:p>
            <a:r>
              <a:rPr lang="cs-CZ" dirty="0"/>
              <a:t>v</a:t>
            </a:r>
            <a:r>
              <a:rPr lang="cs-CZ" dirty="0" smtClean="0"/>
              <a:t>olný verš, různé stylové roviny (od lyrických metafor po hovorový jazyk), obraznost</a:t>
            </a:r>
          </a:p>
          <a:p>
            <a:pPr>
              <a:buNone/>
            </a:pP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/f</a:t>
            </a:r>
            <a:r>
              <a:rPr lang="cs-CZ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ilm O. Vávry/</a:t>
            </a:r>
            <a:endParaRPr lang="cs-CZ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099" name="Picture 3" descr="C:\Documents and Settings\locadmin\Plocha\romance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196752"/>
            <a:ext cx="4774350" cy="2582845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7668344" y="37890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Hrubínova</a:t>
            </a:r>
            <a:r>
              <a:rPr lang="cs-CZ" b="1" dirty="0" smtClean="0"/>
              <a:t> tvorba pro děti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663788" y="3167390"/>
            <a:ext cx="381642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Kuřátko a obilí</a:t>
            </a:r>
            <a:endParaRPr lang="cs-CZ" sz="2800" b="1" dirty="0">
              <a:latin typeface="Comic Sans MS" pitchFamily="66" charset="0"/>
            </a:endParaRPr>
          </a:p>
        </p:txBody>
      </p:sp>
      <p:pic>
        <p:nvPicPr>
          <p:cNvPr id="5122" name="Picture 2" descr="C:\Documents and Settings\locadmin\Plocha\d2f87e18c7f35447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99592" y="1224068"/>
            <a:ext cx="7344816" cy="4933084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7236296" y="63813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663788" y="3167390"/>
            <a:ext cx="381642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Paleček</a:t>
            </a:r>
            <a:endParaRPr lang="cs-CZ" sz="2800" b="1" dirty="0">
              <a:latin typeface="Comic Sans MS" pitchFamily="66" charset="0"/>
            </a:endParaRPr>
          </a:p>
        </p:txBody>
      </p:sp>
      <p:pic>
        <p:nvPicPr>
          <p:cNvPr id="6146" name="Picture 2" descr="C:\Documents and Settings\locadmin\Plocha\Palecek-Frantisek-Hrubin---w-280-h-1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488" y="487979"/>
            <a:ext cx="8575025" cy="5882042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7236296" y="63813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663788" y="2951947"/>
            <a:ext cx="3816424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Špalíček veršů</a:t>
            </a:r>
          </a:p>
          <a:p>
            <a:pPr algn="ctr"/>
            <a:r>
              <a:rPr lang="cs-CZ" sz="2800" b="1" dirty="0" smtClean="0">
                <a:latin typeface="Comic Sans MS" pitchFamily="66" charset="0"/>
              </a:rPr>
              <a:t>a pohádek</a:t>
            </a:r>
            <a:endParaRPr lang="cs-CZ" sz="2800" b="1" dirty="0">
              <a:latin typeface="Comic Sans MS" pitchFamily="66" charset="0"/>
            </a:endParaRPr>
          </a:p>
        </p:txBody>
      </p:sp>
      <p:pic>
        <p:nvPicPr>
          <p:cNvPr id="8194" name="Picture 2" descr="C:\Documents and Settings\locadmin\Plocha\ŠPALÍČEK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5" y="476672"/>
            <a:ext cx="4644732" cy="5852362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7236296" y="63813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663788" y="3167390"/>
            <a:ext cx="381642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Říkejte si se mnou</a:t>
            </a:r>
            <a:endParaRPr lang="cs-CZ" sz="2800" b="1" dirty="0">
              <a:latin typeface="Comic Sans MS" pitchFamily="66" charset="0"/>
            </a:endParaRPr>
          </a:p>
        </p:txBody>
      </p:sp>
      <p:pic>
        <p:nvPicPr>
          <p:cNvPr id="1026" name="Picture 2" descr="C:\Documents and Settings\Martina\Desktop\Říkej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72313"/>
            <a:ext cx="7920880" cy="551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236296" y="63813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43528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Anotace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Předmět:</a:t>
            </a:r>
            <a:r>
              <a:rPr lang="cs-CZ" dirty="0" smtClean="0"/>
              <a:t> </a:t>
            </a:r>
            <a:r>
              <a:rPr lang="cs-CZ" i="1" dirty="0" smtClean="0"/>
              <a:t>český jazyk a literatura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Ročník: </a:t>
            </a:r>
            <a:r>
              <a:rPr lang="cs-CZ" i="1" dirty="0" smtClean="0"/>
              <a:t>IV. ročník SŠ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Tematický celek: </a:t>
            </a:r>
            <a:r>
              <a:rPr lang="cs-CZ" i="1" dirty="0" smtClean="0"/>
              <a:t>Poezie a divadlo po druhé světové 		</a:t>
            </a:r>
            <a:r>
              <a:rPr lang="cs-CZ" i="1" smtClean="0"/>
              <a:t>	          válce</a:t>
            </a:r>
            <a:endParaRPr lang="cs-CZ" i="1" dirty="0" smtClean="0"/>
          </a:p>
          <a:p>
            <a:pPr marL="0" indent="0">
              <a:buNone/>
            </a:pPr>
            <a:r>
              <a:rPr lang="cs-CZ" b="1" dirty="0" smtClean="0"/>
              <a:t>Klíčová slova</a:t>
            </a:r>
            <a:r>
              <a:rPr lang="cs-CZ" b="1" i="1" dirty="0" smtClean="0"/>
              <a:t>: </a:t>
            </a:r>
            <a:r>
              <a:rPr lang="cs-CZ" i="1" dirty="0" smtClean="0"/>
              <a:t>únor 1948, </a:t>
            </a:r>
            <a:r>
              <a:rPr lang="cs-CZ" i="1" dirty="0" err="1" smtClean="0"/>
              <a:t>soc</a:t>
            </a:r>
            <a:r>
              <a:rPr lang="cs-CZ" i="1" dirty="0" smtClean="0"/>
              <a:t>. realismus, politická 			    lyrika, schematičnost, tradiční témata, 			    poezie pro děti</a:t>
            </a:r>
          </a:p>
          <a:p>
            <a:pPr marL="0" indent="0">
              <a:buNone/>
            </a:pPr>
            <a:r>
              <a:rPr lang="cs-CZ" b="1" dirty="0" smtClean="0"/>
              <a:t>Forma:</a:t>
            </a:r>
            <a:r>
              <a:rPr lang="cs-CZ" dirty="0" smtClean="0"/>
              <a:t> </a:t>
            </a:r>
            <a:r>
              <a:rPr lang="cs-CZ" i="1" dirty="0" smtClean="0"/>
              <a:t>výklad</a:t>
            </a: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b="1" dirty="0" smtClean="0"/>
              <a:t>Datum vytvoření: </a:t>
            </a:r>
            <a:r>
              <a:rPr lang="cs-CZ" i="1" dirty="0" smtClean="0"/>
              <a:t>22. 9. 2012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44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Hrubínova</a:t>
            </a:r>
            <a:r>
              <a:rPr lang="cs-CZ" b="1" dirty="0" smtClean="0"/>
              <a:t> tvorba pro děti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373616" cy="45259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</a:t>
            </a:r>
            <a:r>
              <a:rPr lang="cs-CZ" dirty="0" smtClean="0"/>
              <a:t>e pokračovatelem J. V. Sládka</a:t>
            </a:r>
          </a:p>
          <a:p>
            <a:r>
              <a:rPr lang="cs-CZ" dirty="0" smtClean="0"/>
              <a:t>dokáže vidět svět očima dětí</a:t>
            </a:r>
          </a:p>
          <a:p>
            <a:r>
              <a:rPr lang="cs-CZ" dirty="0"/>
              <a:t>v</a:t>
            </a:r>
            <a:r>
              <a:rPr lang="cs-CZ" dirty="0" smtClean="0"/>
              <a:t>elké vypravěčské umění, krása a čistota jazyka</a:t>
            </a:r>
          </a:p>
          <a:p>
            <a:r>
              <a:rPr lang="cs-CZ" dirty="0"/>
              <a:t>v</a:t>
            </a:r>
            <a:r>
              <a:rPr lang="cs-CZ" dirty="0" smtClean="0"/>
              <a:t>ychází z ústní slovesnosti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	Kuřátko a obilí, Paleček, Říkejte si se mnou,</a:t>
            </a:r>
          </a:p>
          <a:p>
            <a:pPr>
              <a:buNone/>
            </a:pPr>
            <a:r>
              <a:rPr lang="cs-CZ" b="1" dirty="0" smtClean="0"/>
              <a:t>	Říkejte si pohádky, Špalíček pohádek,  Pohádky tisíce a jedné noci</a:t>
            </a:r>
            <a:r>
              <a:rPr lang="cs-CZ" dirty="0" smtClean="0"/>
              <a:t>           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 smtClean="0"/>
              <a:t>SOCHROVÁ, M. </a:t>
            </a:r>
            <a:r>
              <a:rPr lang="cs-CZ" sz="1600" i="1" dirty="0" smtClean="0"/>
              <a:t>ČÍTANKA IV. k Literatuře v kostce</a:t>
            </a:r>
            <a:r>
              <a:rPr lang="cs-CZ" sz="1600" dirty="0" smtClean="0"/>
              <a:t> 1. dotisk 1. </a:t>
            </a:r>
            <a:r>
              <a:rPr lang="cs-CZ" sz="1600" dirty="0" err="1" smtClean="0"/>
              <a:t>vyd</a:t>
            </a:r>
            <a:r>
              <a:rPr lang="cs-CZ" sz="1600" dirty="0" smtClean="0"/>
              <a:t>. Praha: FRAGMENT, 2007.  ISBN 978-80-253-0361-0.</a:t>
            </a:r>
          </a:p>
          <a:p>
            <a:pPr marL="0" indent="0">
              <a:buNone/>
            </a:pPr>
            <a:r>
              <a:rPr lang="cs-CZ" sz="1600" dirty="0" smtClean="0"/>
              <a:t>SOCHROVÁ, M. </a:t>
            </a:r>
            <a:r>
              <a:rPr lang="cs-CZ" sz="1600" i="1" dirty="0" smtClean="0"/>
              <a:t>KOMPLETNÍ PŘEHLED české a světové LITERATURY</a:t>
            </a:r>
            <a:r>
              <a:rPr lang="cs-CZ" sz="1600" dirty="0" smtClean="0"/>
              <a:t> 1. </a:t>
            </a:r>
            <a:r>
              <a:rPr lang="cs-CZ" sz="1600" dirty="0" err="1" smtClean="0"/>
              <a:t>vyd</a:t>
            </a:r>
            <a:r>
              <a:rPr lang="cs-CZ" sz="1600" dirty="0" smtClean="0"/>
              <a:t>. Havlíčkův Brod: FRAGMENT, 2007. ISBN 978-80-253-0311-5.</a:t>
            </a:r>
          </a:p>
          <a:p>
            <a:pPr>
              <a:buNone/>
            </a:pPr>
            <a:r>
              <a:rPr lang="cs-CZ" sz="1600" dirty="0" smtClean="0"/>
              <a:t>Obr. č. </a:t>
            </a:r>
            <a:r>
              <a:rPr lang="cs-CZ" sz="1600" dirty="0" smtClean="0"/>
              <a:t>1 </a:t>
            </a:r>
            <a:r>
              <a:rPr lang="cs-CZ" sz="1600" i="1" dirty="0" smtClean="0"/>
              <a:t>ceskyrozhlas.cz</a:t>
            </a:r>
            <a:r>
              <a:rPr lang="cs-CZ" sz="1600" dirty="0" smtClean="0"/>
              <a:t>: [online] [25.1.2013]. Dostupné z:</a:t>
            </a:r>
            <a:endParaRPr lang="cs-CZ" sz="1600" dirty="0" smtClean="0"/>
          </a:p>
          <a:p>
            <a:pPr>
              <a:buNone/>
            </a:pPr>
            <a:r>
              <a:rPr lang="cs-CZ" sz="1600" dirty="0">
                <a:hlinkClick r:id="rId2"/>
              </a:rPr>
              <a:t>http://</a:t>
            </a:r>
            <a:r>
              <a:rPr lang="cs-CZ" sz="1600" dirty="0" smtClean="0">
                <a:hlinkClick r:id="rId2"/>
              </a:rPr>
              <a:t>old.radio.cz/cz/html/ceskoslovensko.html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Obr. č. </a:t>
            </a:r>
            <a:r>
              <a:rPr lang="cs-CZ" sz="1600" dirty="0" smtClean="0"/>
              <a:t>2 </a:t>
            </a:r>
            <a:r>
              <a:rPr lang="cs-CZ" sz="1600" i="1" dirty="0" smtClean="0"/>
              <a:t>SPŠE Olomouc</a:t>
            </a:r>
            <a:r>
              <a:rPr lang="cs-CZ" sz="1600" dirty="0" smtClean="0"/>
              <a:t>: </a:t>
            </a:r>
            <a:r>
              <a:rPr lang="cs-CZ" sz="1600" dirty="0"/>
              <a:t>[online] [25.1.2013]. Dostupné z</a:t>
            </a:r>
            <a:r>
              <a:rPr lang="cs-CZ" sz="1600" dirty="0" smtClean="0"/>
              <a:t>: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>
                <a:hlinkClick r:id="rId3"/>
              </a:rPr>
              <a:t>http</a:t>
            </a:r>
            <a:r>
              <a:rPr lang="cs-CZ" sz="1600" dirty="0">
                <a:hlinkClick r:id="rId3"/>
              </a:rPr>
              <a:t>://</a:t>
            </a:r>
            <a:r>
              <a:rPr lang="cs-CZ" sz="1600" dirty="0" smtClean="0">
                <a:hlinkClick r:id="rId3"/>
              </a:rPr>
              <a:t>www.literaturaspse.ic.cz/Seifert.html</a:t>
            </a:r>
            <a:endParaRPr lang="cs-CZ" sz="1600" dirty="0"/>
          </a:p>
          <a:p>
            <a:pPr>
              <a:buNone/>
            </a:pPr>
            <a:r>
              <a:rPr lang="cs-CZ" sz="1600" dirty="0" smtClean="0"/>
              <a:t>Obr. č. 3 </a:t>
            </a:r>
            <a:r>
              <a:rPr lang="cs-CZ" sz="1600" i="1" dirty="0" err="1" smtClean="0"/>
              <a:t>iDNES</a:t>
            </a:r>
            <a:r>
              <a:rPr lang="cs-CZ" sz="1600" dirty="0" smtClean="0"/>
              <a:t>: </a:t>
            </a:r>
            <a:r>
              <a:rPr lang="cs-CZ" sz="1600" dirty="0"/>
              <a:t>[online] [25.1.2013]. Dostupné z:</a:t>
            </a:r>
          </a:p>
          <a:p>
            <a:pPr>
              <a:buNone/>
            </a:pPr>
            <a:r>
              <a:rPr lang="cs-CZ" sz="1600" dirty="0" smtClean="0">
                <a:hlinkClick r:id="rId4"/>
              </a:rPr>
              <a:t>http</a:t>
            </a:r>
            <a:r>
              <a:rPr lang="cs-CZ" sz="1600" dirty="0">
                <a:hlinkClick r:id="rId4"/>
              </a:rPr>
              <a:t>://kultura.idnes.cz/novy-vybor-detskych-basnicek-frantiska-hrubina-ilustroval-matej-forman-1oq-/</a:t>
            </a:r>
            <a:r>
              <a:rPr lang="cs-CZ" sz="1600" dirty="0" smtClean="0">
                <a:hlinkClick r:id="rId4"/>
              </a:rPr>
              <a:t>literatura.aspx?c=A110521_130055_literatura_ob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Obr. č. </a:t>
            </a:r>
            <a:r>
              <a:rPr lang="cs-CZ" sz="1600" dirty="0" smtClean="0"/>
              <a:t>4 </a:t>
            </a:r>
            <a:r>
              <a:rPr lang="cs-CZ" sz="1600" i="1" dirty="0" err="1" smtClean="0"/>
              <a:t>filmove</a:t>
            </a:r>
            <a:r>
              <a:rPr lang="cs-CZ" sz="1600" i="1" dirty="0" smtClean="0"/>
              <a:t> novinky.cz</a:t>
            </a:r>
            <a:r>
              <a:rPr lang="cs-CZ" sz="1600" dirty="0" smtClean="0"/>
              <a:t>: </a:t>
            </a:r>
            <a:r>
              <a:rPr lang="cs-CZ" sz="1600" dirty="0"/>
              <a:t>[online] [25.1.2013]. Dostupné z:</a:t>
            </a:r>
          </a:p>
          <a:p>
            <a:pPr>
              <a:buNone/>
            </a:pPr>
            <a:r>
              <a:rPr lang="cs-CZ" sz="1600" dirty="0" smtClean="0">
                <a:hlinkClick r:id="rId5"/>
              </a:rPr>
              <a:t>http</a:t>
            </a:r>
            <a:r>
              <a:rPr lang="cs-CZ" sz="1600" dirty="0">
                <a:hlinkClick r:id="rId5"/>
              </a:rPr>
              <a:t>://filmovenoviny.tv/romance-pro-kridlovku-vavrovo-spickove-dilo</a:t>
            </a:r>
            <a:r>
              <a:rPr lang="cs-CZ" sz="1600" dirty="0" smtClean="0">
                <a:hlinkClick r:id="rId5"/>
              </a:rPr>
              <a:t>/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Obr. č. </a:t>
            </a:r>
            <a:r>
              <a:rPr lang="cs-CZ" sz="1600" dirty="0" smtClean="0"/>
              <a:t>5 </a:t>
            </a:r>
            <a:r>
              <a:rPr lang="cs-CZ" sz="1600" i="1" dirty="0" smtClean="0"/>
              <a:t>bux.cz</a:t>
            </a:r>
            <a:r>
              <a:rPr lang="cs-CZ" sz="1600" dirty="0" smtClean="0"/>
              <a:t>: </a:t>
            </a:r>
            <a:r>
              <a:rPr lang="cs-CZ" sz="1600" dirty="0"/>
              <a:t>[online] [25.1.2013]. Dostupné z:</a:t>
            </a:r>
          </a:p>
          <a:p>
            <a:pPr>
              <a:buNone/>
            </a:pPr>
            <a:r>
              <a:rPr lang="cs-CZ" sz="1600" dirty="0" smtClean="0">
                <a:hlinkClick r:id="rId6"/>
              </a:rPr>
              <a:t>http</a:t>
            </a:r>
            <a:r>
              <a:rPr lang="cs-CZ" sz="1600" dirty="0">
                <a:hlinkClick r:id="rId6"/>
              </a:rPr>
              <a:t>://</a:t>
            </a:r>
            <a:r>
              <a:rPr lang="cs-CZ" sz="1600" dirty="0" smtClean="0">
                <a:hlinkClick r:id="rId6"/>
              </a:rPr>
              <a:t>www.bux.cz/knihy/61266-kuratko-a-obili.html</a:t>
            </a:r>
            <a:endParaRPr lang="cs-CZ" sz="16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Obr. č. </a:t>
            </a:r>
            <a:r>
              <a:rPr lang="cs-CZ" sz="1600" dirty="0" smtClean="0"/>
              <a:t>6 </a:t>
            </a:r>
            <a:r>
              <a:rPr lang="cs-CZ" sz="1600" i="1" dirty="0" smtClean="0"/>
              <a:t>bookfan.cz</a:t>
            </a:r>
            <a:r>
              <a:rPr lang="cs-CZ" sz="1600" dirty="0" smtClean="0"/>
              <a:t>: </a:t>
            </a:r>
            <a:r>
              <a:rPr lang="cs-CZ" sz="1600" dirty="0"/>
              <a:t>[online] [25.1.2013]. Dostupné z:</a:t>
            </a:r>
          </a:p>
          <a:p>
            <a:pPr>
              <a:buNone/>
            </a:pPr>
            <a:r>
              <a:rPr lang="cs-CZ" sz="1600" dirty="0" smtClean="0">
                <a:hlinkClick r:id="rId2"/>
              </a:rPr>
              <a:t>http</a:t>
            </a:r>
            <a:r>
              <a:rPr lang="cs-CZ" sz="1600" dirty="0" smtClean="0">
                <a:hlinkClick r:id="rId2"/>
              </a:rPr>
              <a:t>://www.bookfan.eu/kniha/14723/Palecek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Obr. č. </a:t>
            </a:r>
            <a:r>
              <a:rPr lang="cs-CZ" sz="1600" dirty="0"/>
              <a:t>7 </a:t>
            </a:r>
            <a:r>
              <a:rPr lang="cs-CZ" sz="1600" i="1" dirty="0"/>
              <a:t>Dětské knihy Svět dětské fantazie</a:t>
            </a:r>
            <a:r>
              <a:rPr lang="cs-CZ" sz="1600" i="1" dirty="0" smtClean="0"/>
              <a:t>: </a:t>
            </a:r>
            <a:r>
              <a:rPr lang="cs-CZ" sz="1600" dirty="0"/>
              <a:t>[online] [25.1.2013]. Dostupné z:</a:t>
            </a:r>
          </a:p>
          <a:p>
            <a:pPr>
              <a:buNone/>
            </a:pPr>
            <a:r>
              <a:rPr lang="cs-CZ" sz="1600" dirty="0" smtClean="0">
                <a:hlinkClick r:id="rId3"/>
              </a:rPr>
              <a:t>http</a:t>
            </a:r>
            <a:r>
              <a:rPr lang="cs-CZ" sz="1600" dirty="0" smtClean="0">
                <a:hlinkClick r:id="rId3"/>
              </a:rPr>
              <a:t>://www.svetdetskefantazie.cz/clanky/frantisek-hrubin-spalicek-versu-a-pohadek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Obr. č. </a:t>
            </a:r>
            <a:r>
              <a:rPr lang="cs-CZ" sz="1600" dirty="0" smtClean="0"/>
              <a:t>8 </a:t>
            </a:r>
            <a:r>
              <a:rPr lang="cs-CZ" sz="1600" i="1" dirty="0" smtClean="0"/>
              <a:t>rodinnaknihovna.cz: </a:t>
            </a:r>
            <a:r>
              <a:rPr lang="cs-CZ" sz="1600" dirty="0"/>
              <a:t>[online] [25.1.2013]. Dostupné z:</a:t>
            </a:r>
          </a:p>
          <a:p>
            <a:pPr>
              <a:buNone/>
            </a:pPr>
            <a:r>
              <a:rPr lang="cs-CZ" sz="1600" dirty="0" smtClean="0">
                <a:hlinkClick r:id="rId4"/>
              </a:rPr>
              <a:t>http</a:t>
            </a:r>
            <a:r>
              <a:rPr lang="cs-CZ" sz="1600" dirty="0" smtClean="0">
                <a:hlinkClick r:id="rId4"/>
              </a:rPr>
              <a:t>://www.sonet.me.cz/antikvariat/index.php?idvyrb=1709&amp;akc=detail</a:t>
            </a: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Vid. č. </a:t>
            </a:r>
            <a:r>
              <a:rPr lang="cs-CZ" sz="1600" dirty="0"/>
              <a:t>1 </a:t>
            </a:r>
            <a:r>
              <a:rPr lang="cs-CZ" sz="1600" i="1" dirty="0" err="1"/>
              <a:t>YouTube</a:t>
            </a:r>
            <a:r>
              <a:rPr lang="cs-CZ" sz="1600" i="1" dirty="0" smtClean="0"/>
              <a:t>: </a:t>
            </a:r>
            <a:r>
              <a:rPr lang="cs-CZ" sz="1600" dirty="0"/>
              <a:t>[online] [25.1.2013]. Dostupné z:</a:t>
            </a:r>
            <a:endParaRPr lang="cs-CZ" sz="1600" i="1" dirty="0" smtClean="0"/>
          </a:p>
          <a:p>
            <a:pPr>
              <a:buNone/>
            </a:pPr>
            <a:r>
              <a:rPr lang="cs-CZ" sz="1600" dirty="0" smtClean="0">
                <a:hlinkClick r:id="rId5"/>
              </a:rPr>
              <a:t>http://www.</a:t>
            </a:r>
            <a:r>
              <a:rPr lang="cs-CZ" sz="1600" dirty="0" err="1" smtClean="0">
                <a:hlinkClick r:id="rId5"/>
              </a:rPr>
              <a:t>youtube.com</a:t>
            </a:r>
            <a:r>
              <a:rPr lang="cs-CZ" sz="1600" dirty="0" smtClean="0">
                <a:hlinkClick r:id="rId5"/>
              </a:rPr>
              <a:t>/</a:t>
            </a:r>
            <a:r>
              <a:rPr lang="cs-CZ" sz="1600" dirty="0" err="1" smtClean="0">
                <a:hlinkClick r:id="rId5"/>
              </a:rPr>
              <a:t>watch</a:t>
            </a:r>
            <a:r>
              <a:rPr lang="cs-CZ" sz="1600" dirty="0" smtClean="0">
                <a:hlinkClick r:id="rId5"/>
              </a:rPr>
              <a:t>?v=</a:t>
            </a:r>
            <a:r>
              <a:rPr lang="cs-CZ" sz="1600" dirty="0" err="1" smtClean="0">
                <a:hlinkClick r:id="rId5"/>
              </a:rPr>
              <a:t>jPeotrTaucM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cs-CZ" sz="5400" b="1" dirty="0" smtClean="0"/>
              <a:t>Poezie 50. a počátku 60. let</a:t>
            </a:r>
            <a:r>
              <a:rPr lang="cs-CZ" sz="4800" b="1" dirty="0" smtClean="0"/>
              <a:t>      </a:t>
            </a:r>
            <a:endParaRPr lang="cs-CZ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Situace po únoru 1948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</a:t>
            </a:r>
            <a:r>
              <a:rPr lang="cs-CZ" dirty="0" smtClean="0"/>
              <a:t>estátnění nakladatelství</a:t>
            </a:r>
          </a:p>
          <a:p>
            <a:r>
              <a:rPr lang="cs-CZ" dirty="0"/>
              <a:t>z</a:t>
            </a:r>
            <a:r>
              <a:rPr lang="cs-CZ" dirty="0" smtClean="0"/>
              <a:t>rušení řady časopisů</a:t>
            </a:r>
          </a:p>
          <a:p>
            <a:r>
              <a:rPr lang="cs-CZ" dirty="0"/>
              <a:t>s</a:t>
            </a:r>
            <a:r>
              <a:rPr lang="cs-CZ" dirty="0" smtClean="0"/>
              <a:t>eznamy zakázané literatury obsahující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a) díla některých autorů z </a:t>
            </a:r>
            <a:r>
              <a:rPr lang="cs-CZ" dirty="0" err="1" smtClean="0"/>
              <a:t>meziváleč</a:t>
            </a:r>
            <a:r>
              <a:rPr lang="cs-CZ" dirty="0" smtClean="0"/>
              <a:t>. období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(katoličtí básníci, legionářská lit. </a:t>
            </a:r>
            <a:r>
              <a:rPr lang="cs-CZ" dirty="0"/>
              <a:t>r</a:t>
            </a:r>
            <a:r>
              <a:rPr lang="cs-CZ" dirty="0" smtClean="0"/>
              <a:t>uralisté),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b) díla autorů, kteří emigrovali (Ivan Blatný,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Ferdinand Peroutka, Egon </a:t>
            </a:r>
            <a:r>
              <a:rPr lang="cs-CZ" dirty="0" err="1" smtClean="0"/>
              <a:t>Hostovský</a:t>
            </a:r>
            <a:r>
              <a:rPr lang="cs-CZ" dirty="0" smtClean="0"/>
              <a:t> …)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c) díla některých autorů žijících v ČSSR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/>
              <a:t>Poezie vydávaná v ČSSR</a:t>
            </a:r>
            <a:r>
              <a:rPr lang="cs-CZ" dirty="0" smtClean="0"/>
              <a:t>   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147248" cy="456937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sz="3600" b="1" dirty="0" smtClean="0">
                <a:solidFill>
                  <a:srgbClr val="FF0000"/>
                </a:solidFill>
              </a:rPr>
              <a:t>1. BUDOVATELSKÁ POEZIE</a:t>
            </a: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/>
              <a:t>Charakteristické znaky</a:t>
            </a:r>
          </a:p>
          <a:p>
            <a:r>
              <a:rPr lang="cs-CZ" dirty="0" smtClean="0"/>
              <a:t>politická lyrika v duchu </a:t>
            </a:r>
            <a:r>
              <a:rPr lang="cs-CZ" dirty="0" err="1" smtClean="0"/>
              <a:t>soc</a:t>
            </a:r>
            <a:r>
              <a:rPr lang="cs-CZ" dirty="0"/>
              <a:t>.</a:t>
            </a:r>
            <a:r>
              <a:rPr lang="cs-CZ" dirty="0" smtClean="0"/>
              <a:t> realismu</a:t>
            </a:r>
          </a:p>
          <a:p>
            <a:pPr>
              <a:lnSpc>
                <a:spcPct val="110000"/>
              </a:lnSpc>
            </a:pPr>
            <a:r>
              <a:rPr lang="cs-CZ" dirty="0"/>
              <a:t>v</a:t>
            </a:r>
            <a:r>
              <a:rPr lang="cs-CZ" dirty="0" smtClean="0"/>
              <a:t>ypjatý občanský postoj autora, stylizace      do pózy tribuna lidu, silná angažovanost</a:t>
            </a:r>
          </a:p>
          <a:p>
            <a:r>
              <a:rPr lang="cs-CZ" dirty="0" smtClean="0"/>
              <a:t>optimismus, nadšení, patetičnost</a:t>
            </a:r>
          </a:p>
          <a:p>
            <a:r>
              <a:rPr lang="cs-CZ" dirty="0"/>
              <a:t>u</a:t>
            </a:r>
            <a:r>
              <a:rPr lang="cs-CZ" dirty="0" smtClean="0"/>
              <a:t>žívání ustálených obratů – klišé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(… slunce socialismu září …)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08912" cy="5976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Témata</a:t>
            </a:r>
          </a:p>
          <a:p>
            <a:r>
              <a:rPr lang="cs-CZ" dirty="0"/>
              <a:t>o</a:t>
            </a:r>
            <a:r>
              <a:rPr lang="cs-CZ" dirty="0" smtClean="0"/>
              <a:t>slava komunistické			 strany, jejích strany, jejích úspěchů,			předních </a:t>
            </a:r>
            <a:r>
              <a:rPr lang="cs-CZ" dirty="0" err="1" smtClean="0"/>
              <a:t>předních</a:t>
            </a:r>
            <a:r>
              <a:rPr lang="cs-CZ" dirty="0" smtClean="0"/>
              <a:t> politiků						</a:t>
            </a:r>
          </a:p>
          <a:p>
            <a:r>
              <a:rPr lang="cs-CZ" dirty="0" smtClean="0"/>
              <a:t>oslava dělnické třídy,				  pracovního nadšení (</a:t>
            </a:r>
            <a:r>
              <a:rPr lang="cs-CZ" dirty="0" err="1" smtClean="0"/>
              <a:t>frézistická</a:t>
            </a:r>
            <a:r>
              <a:rPr lang="cs-CZ" dirty="0" smtClean="0"/>
              <a:t> poezie)</a:t>
            </a:r>
          </a:p>
          <a:p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slava Sovětského svazu jako záštity míru         a socialismu</a:t>
            </a:r>
          </a:p>
          <a:p>
            <a:endParaRPr lang="cs-CZ" dirty="0" smtClean="0"/>
          </a:p>
          <a:p>
            <a:r>
              <a:rPr lang="cs-CZ" dirty="0" smtClean="0"/>
              <a:t>optimistický pohled do budoucnosti </a:t>
            </a:r>
          </a:p>
          <a:p>
            <a:endParaRPr lang="cs-CZ" dirty="0"/>
          </a:p>
        </p:txBody>
      </p:sp>
      <p:pic>
        <p:nvPicPr>
          <p:cNvPr id="9" name="Obrázek 8" descr="propagan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88640"/>
            <a:ext cx="3563888" cy="2615434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7380312" y="28529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Obr. č. 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/>
              <a:t>Autoři budovatelské poezie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Konstantin Biebl </a:t>
            </a:r>
            <a:r>
              <a:rPr lang="cs-CZ" dirty="0" smtClean="0"/>
              <a:t>– sb. </a:t>
            </a:r>
            <a:r>
              <a:rPr lang="cs-CZ" b="1" dirty="0" smtClean="0"/>
              <a:t>Bez obav</a:t>
            </a:r>
          </a:p>
          <a:p>
            <a:pPr>
              <a:buNone/>
            </a:pPr>
            <a:r>
              <a:rPr lang="cs-CZ" b="1" dirty="0" smtClean="0"/>
              <a:t>Vítězslav Nezval </a:t>
            </a:r>
            <a:r>
              <a:rPr lang="cs-CZ" dirty="0" smtClean="0"/>
              <a:t>– poémy</a:t>
            </a:r>
            <a:r>
              <a:rPr lang="cs-CZ" b="1" dirty="0" smtClean="0"/>
              <a:t> Stalin, Zpěv míru</a:t>
            </a:r>
          </a:p>
          <a:p>
            <a:pPr>
              <a:buNone/>
            </a:pPr>
            <a:r>
              <a:rPr lang="cs-CZ" b="1" dirty="0" smtClean="0"/>
              <a:t>Pavel Kohout </a:t>
            </a:r>
            <a:r>
              <a:rPr lang="cs-CZ" dirty="0" smtClean="0"/>
              <a:t>– sb. </a:t>
            </a:r>
            <a:r>
              <a:rPr lang="cs-CZ" b="1" dirty="0" smtClean="0"/>
              <a:t>Čas lásky a boje</a:t>
            </a:r>
          </a:p>
          <a:p>
            <a:pPr>
              <a:buNone/>
            </a:pPr>
            <a:r>
              <a:rPr lang="cs-CZ" b="1" dirty="0" smtClean="0"/>
              <a:t>Michal </a:t>
            </a:r>
            <a:r>
              <a:rPr lang="cs-CZ" b="1" dirty="0" err="1" smtClean="0"/>
              <a:t>Sedloň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b</a:t>
            </a:r>
            <a:r>
              <a:rPr lang="cs-CZ" dirty="0" smtClean="0"/>
              <a:t>.</a:t>
            </a:r>
            <a:r>
              <a:rPr lang="cs-CZ" b="1" dirty="0" smtClean="0"/>
              <a:t> Krmička vepřů</a:t>
            </a:r>
          </a:p>
          <a:p>
            <a:pPr>
              <a:buNone/>
            </a:pPr>
            <a:r>
              <a:rPr lang="cs-CZ" b="1" dirty="0"/>
              <a:t>	</a:t>
            </a:r>
            <a:r>
              <a:rPr lang="cs-CZ" b="1" dirty="0" smtClean="0"/>
              <a:t>				</a:t>
            </a:r>
            <a:r>
              <a:rPr lang="cs-CZ" dirty="0" smtClean="0"/>
              <a:t>/ukázka    str. 101/</a:t>
            </a:r>
          </a:p>
          <a:p>
            <a:pPr>
              <a:buNone/>
            </a:pPr>
            <a:r>
              <a:rPr lang="cs-CZ" b="1" dirty="0"/>
              <a:t>a</a:t>
            </a:r>
            <a:r>
              <a:rPr lang="cs-CZ" b="1" dirty="0" smtClean="0"/>
              <a:t> další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2. NÁVRAT K TRADIČNÍM TÉMATŮM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Autoři starší a střední generace                            se návratem k osvědčeným tématům</a:t>
            </a:r>
          </a:p>
          <a:p>
            <a:pPr>
              <a:buNone/>
            </a:pPr>
            <a:r>
              <a:rPr lang="cs-CZ" dirty="0" smtClean="0"/>
              <a:t>         (</a:t>
            </a:r>
            <a:r>
              <a:rPr lang="cs-CZ" b="1" dirty="0" smtClean="0"/>
              <a:t>rodný kraj, téma rodiny, milostná  	  	poezie, vzpomínky na domov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    snaží vyhnout oficiálnímu proudu poezie, který ústí ve </a:t>
            </a:r>
            <a:r>
              <a:rPr lang="cs-CZ" i="1" dirty="0" smtClean="0"/>
              <a:t>schematičnost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JAROSLAV SEIFERT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/1901 – 1986/</a:t>
            </a:r>
            <a:endParaRPr lang="cs-CZ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dirty="0" smtClean="0"/>
              <a:t>20. – 30. léta</a:t>
            </a:r>
          </a:p>
          <a:p>
            <a:pPr>
              <a:buNone/>
            </a:pPr>
            <a:r>
              <a:rPr lang="cs-CZ" sz="2800" b="1" dirty="0" smtClean="0"/>
              <a:t>Samá láska, Město v slzách</a:t>
            </a:r>
          </a:p>
          <a:p>
            <a:pPr>
              <a:buNone/>
            </a:pPr>
            <a:r>
              <a:rPr lang="cs-CZ" sz="2800" b="1" dirty="0" smtClean="0"/>
              <a:t>Na vlnách T.S.F., Poštovní holub,</a:t>
            </a:r>
          </a:p>
          <a:p>
            <a:pPr>
              <a:buNone/>
            </a:pPr>
            <a:r>
              <a:rPr lang="cs-CZ" sz="2800" b="1" dirty="0" smtClean="0"/>
              <a:t>Jablko z klína, Ruce Venušiny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sz="2800" dirty="0" smtClean="0"/>
              <a:t>období okupace</a:t>
            </a:r>
          </a:p>
          <a:p>
            <a:pPr>
              <a:buNone/>
            </a:pPr>
            <a:r>
              <a:rPr lang="cs-CZ" sz="2800" b="1" dirty="0" smtClean="0"/>
              <a:t>Zhasněte světla,  Vějíř Boženy Němcové, </a:t>
            </a:r>
          </a:p>
          <a:p>
            <a:pPr>
              <a:buNone/>
            </a:pPr>
            <a:r>
              <a:rPr lang="cs-CZ" sz="2800" b="1" dirty="0" smtClean="0"/>
              <a:t>Světlem oděná, Kamenný most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sz="2800" dirty="0"/>
              <a:t>p</a:t>
            </a:r>
            <a:r>
              <a:rPr lang="cs-CZ" sz="2800" dirty="0" smtClean="0"/>
              <a:t>o válce   </a:t>
            </a:r>
            <a:r>
              <a:rPr lang="cs-CZ" sz="2800" b="1" dirty="0" smtClean="0"/>
              <a:t>Přilba hlíny</a:t>
            </a:r>
          </a:p>
          <a:p>
            <a:pPr>
              <a:buNone/>
            </a:pPr>
            <a:endParaRPr lang="cs-CZ" sz="2800" b="1" dirty="0"/>
          </a:p>
        </p:txBody>
      </p:sp>
      <p:pic>
        <p:nvPicPr>
          <p:cNvPr id="2050" name="Picture 2" descr="C:\Documents and Settings\locadmin\Plocha\seif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88639"/>
            <a:ext cx="2531839" cy="378698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668344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800</Words>
  <Application>Microsoft Office PowerPoint</Application>
  <PresentationFormat>Předvádění na obrazovce (4:3)</PresentationFormat>
  <Paragraphs>150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Prezentace aplikace PowerPoint</vt:lpstr>
      <vt:lpstr>Prezentace aplikace PowerPoint</vt:lpstr>
      <vt:lpstr>Poezie 50. a počátku 60. let      </vt:lpstr>
      <vt:lpstr>Situace po únoru 1948</vt:lpstr>
      <vt:lpstr>Poezie vydávaná v ČSSR      </vt:lpstr>
      <vt:lpstr>Prezentace aplikace PowerPoint</vt:lpstr>
      <vt:lpstr>Autoři budovatelské poezie</vt:lpstr>
      <vt:lpstr>2. NÁVRAT K TRADIČNÍM TÉMATŮM</vt:lpstr>
      <vt:lpstr>JAROSLAV SEIFERT /1901 – 1986/</vt:lpstr>
      <vt:lpstr>Prezentace aplikace PowerPoint</vt:lpstr>
      <vt:lpstr>Prezentace aplikace PowerPoint</vt:lpstr>
      <vt:lpstr>Prezentace aplikace PowerPoint</vt:lpstr>
      <vt:lpstr>FRANTIŠEK  HRUBÍN</vt:lpstr>
      <vt:lpstr>Prezentace aplikace PowerPoint</vt:lpstr>
      <vt:lpstr>Prezentace aplikace PowerPoint</vt:lpstr>
      <vt:lpstr>Hrubínova tvorba pro děti</vt:lpstr>
      <vt:lpstr>Prezentace aplikace PowerPoint</vt:lpstr>
      <vt:lpstr>Prezentace aplikace PowerPoint</vt:lpstr>
      <vt:lpstr>Prezentace aplikace PowerPoint</vt:lpstr>
      <vt:lpstr>Hrubínova tvorba pro děti</vt:lpstr>
      <vt:lpstr>Zdroje</vt:lpstr>
      <vt:lpstr>Zdroje</vt:lpstr>
    </vt:vector>
  </TitlesOfParts>
  <Company>SPS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Poezie 50. a počátku 60. let</dc:title>
  <dc:creator>ruzickova</dc:creator>
  <cp:lastModifiedBy>Ondřej Havrda</cp:lastModifiedBy>
  <cp:revision>89</cp:revision>
  <dcterms:created xsi:type="dcterms:W3CDTF">2013-01-28T14:34:49Z</dcterms:created>
  <dcterms:modified xsi:type="dcterms:W3CDTF">2013-02-07T10:19:14Z</dcterms:modified>
</cp:coreProperties>
</file>